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3" r:id="rId1"/>
  </p:sldMasterIdLst>
  <p:notesMasterIdLst>
    <p:notesMasterId r:id="rId27"/>
  </p:notesMasterIdLst>
  <p:sldIdLst>
    <p:sldId id="312" r:id="rId2"/>
    <p:sldId id="286" r:id="rId3"/>
    <p:sldId id="288" r:id="rId4"/>
    <p:sldId id="287" r:id="rId5"/>
    <p:sldId id="290" r:id="rId6"/>
    <p:sldId id="289" r:id="rId7"/>
    <p:sldId id="300" r:id="rId8"/>
    <p:sldId id="313" r:id="rId9"/>
    <p:sldId id="314" r:id="rId10"/>
    <p:sldId id="320" r:id="rId11"/>
    <p:sldId id="315" r:id="rId12"/>
    <p:sldId id="321" r:id="rId13"/>
    <p:sldId id="304" r:id="rId14"/>
    <p:sldId id="317" r:id="rId15"/>
    <p:sldId id="305" r:id="rId16"/>
    <p:sldId id="322" r:id="rId17"/>
    <p:sldId id="323" r:id="rId18"/>
    <p:sldId id="291" r:id="rId19"/>
    <p:sldId id="318" r:id="rId20"/>
    <p:sldId id="293" r:id="rId21"/>
    <p:sldId id="294" r:id="rId22"/>
    <p:sldId id="296" r:id="rId23"/>
    <p:sldId id="297" r:id="rId24"/>
    <p:sldId id="298" r:id="rId25"/>
    <p:sldId id="311" r:id="rId26"/>
  </p:sldIdLst>
  <p:sldSz cx="12960350" cy="7380288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A23BC1F-8E34-4514-BBCD-AF1BD0D1D49D}">
          <p14:sldIdLst>
            <p14:sldId id="312"/>
            <p14:sldId id="286"/>
            <p14:sldId id="288"/>
            <p14:sldId id="287"/>
            <p14:sldId id="290"/>
            <p14:sldId id="289"/>
            <p14:sldId id="300"/>
            <p14:sldId id="313"/>
            <p14:sldId id="314"/>
            <p14:sldId id="320"/>
            <p14:sldId id="315"/>
            <p14:sldId id="321"/>
            <p14:sldId id="304"/>
            <p14:sldId id="317"/>
            <p14:sldId id="305"/>
            <p14:sldId id="322"/>
            <p14:sldId id="323"/>
            <p14:sldId id="291"/>
            <p14:sldId id="318"/>
            <p14:sldId id="293"/>
            <p14:sldId id="294"/>
            <p14:sldId id="296"/>
            <p14:sldId id="297"/>
            <p14:sldId id="298"/>
            <p14:sldId id="311"/>
          </p14:sldIdLst>
        </p14:section>
        <p14:section name="Раздел без заголовка" id="{3DBACE3E-0801-48AB-9E56-F84223846AE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324" userDrawn="1">
          <p15:clr>
            <a:srgbClr val="A4A3A4"/>
          </p15:clr>
        </p15:guide>
        <p15:guide id="2" pos="40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D2D2"/>
    <a:srgbClr val="0066FF"/>
    <a:srgbClr val="FFFDFE"/>
    <a:srgbClr val="33CCCC"/>
    <a:srgbClr val="FF9900"/>
    <a:srgbClr val="60D5C5"/>
    <a:srgbClr val="2691DA"/>
    <a:srgbClr val="51DF9B"/>
    <a:srgbClr val="5B9BD5"/>
    <a:srgbClr val="C3E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6395" autoAdjust="0"/>
  </p:normalViewPr>
  <p:slideViewPr>
    <p:cSldViewPr snapToGrid="0">
      <p:cViewPr varScale="1">
        <p:scale>
          <a:sx n="107" d="100"/>
          <a:sy n="107" d="100"/>
        </p:scale>
        <p:origin x="486" y="114"/>
      </p:cViewPr>
      <p:guideLst>
        <p:guide orient="horz" pos="2324"/>
        <p:guide pos="40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1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Родилось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4D2D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FEF-4CBF-8664-AA4C067A66DE}"/>
              </c:ext>
            </c:extLst>
          </c:dPt>
          <c:dPt>
            <c:idx val="1"/>
            <c:invertIfNegative val="0"/>
            <c:bubble3D val="0"/>
            <c:spPr>
              <a:solidFill>
                <a:srgbClr val="64D2D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FEF-4CBF-8664-AA4C067A66DE}"/>
              </c:ext>
            </c:extLst>
          </c:dPt>
          <c:dPt>
            <c:idx val="2"/>
            <c:invertIfNegative val="0"/>
            <c:bubble3D val="0"/>
            <c:spPr>
              <a:solidFill>
                <a:srgbClr val="64D2D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FEF-4CBF-8664-AA4C067A66DE}"/>
              </c:ext>
            </c:extLst>
          </c:dPt>
          <c:dPt>
            <c:idx val="4"/>
            <c:invertIfNegative val="0"/>
            <c:bubble3D val="0"/>
            <c:spPr>
              <a:solidFill>
                <a:srgbClr val="64D2D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E8C-4A92-A062-E08B437B416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Cambria" panose="02040503050406030204" pitchFamily="18" charset="0"/>
                    <a:cs typeface="DIN Pro Bold" panose="020B0804020101020102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686</c:v>
                </c:pt>
                <c:pt idx="1">
                  <c:v>662</c:v>
                </c:pt>
                <c:pt idx="2">
                  <c:v>606</c:v>
                </c:pt>
                <c:pt idx="3">
                  <c:v>520</c:v>
                </c:pt>
                <c:pt idx="4">
                  <c:v>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EF-4CBF-8664-AA4C067A66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6893896"/>
        <c:axId val="286894280"/>
      </c:barChart>
      <c:catAx>
        <c:axId val="286893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Cambria" panose="02040503050406030204" pitchFamily="18" charset="0"/>
                <a:cs typeface="DIN Pro Bold" panose="020B0804020101020102" pitchFamily="34" charset="0"/>
              </a:defRPr>
            </a:pPr>
            <a:endParaRPr lang="ru-RU"/>
          </a:p>
        </c:txPr>
        <c:crossAx val="286894280"/>
        <c:crosses val="autoZero"/>
        <c:auto val="1"/>
        <c:lblAlgn val="ctr"/>
        <c:lblOffset val="100"/>
        <c:noMultiLvlLbl val="0"/>
      </c:catAx>
      <c:valAx>
        <c:axId val="2868942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6893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DIN Pro Bold" panose="020B0804020101020102" pitchFamily="34" charset="0"/>
          <a:cs typeface="DIN Pro Bold" panose="020B0804020101020102" pitchFamily="34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278119793836605E-2"/>
          <c:y val="0.19959252818508239"/>
          <c:w val="0.8538171750240684"/>
          <c:h val="0.66688342285396085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инвестиций в основной капитал, всего млн руб.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27745.7</c:v>
                </c:pt>
                <c:pt idx="1">
                  <c:v>28934.400000000001</c:v>
                </c:pt>
                <c:pt idx="2">
                  <c:v>15701.1</c:v>
                </c:pt>
                <c:pt idx="3">
                  <c:v>10780.9</c:v>
                </c:pt>
                <c:pt idx="4">
                  <c:v>14764.3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7E-4A7C-87E0-2C82D899BDB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285845368"/>
        <c:axId val="5901848"/>
        <c:axId val="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Лист1!$C$1</c15:sqref>
                        </c15:formulaRef>
                      </c:ext>
                    </c:extLst>
                    <c:strCache>
                      <c:ptCount val="1"/>
                      <c:pt idx="0">
                        <c:v>В том числе бюджетные инвестиции, млн руб.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064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Лист1!$A$2:$A$6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Лист1!$C$2:$C$6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A67E-4A7C-87E0-2C82D899BDB5}"/>
                  </c:ext>
                </c:extLst>
              </c15:ser>
            </c15:filteredBarSeries>
          </c:ext>
        </c:extLst>
      </c:bar3DChart>
      <c:catAx>
        <c:axId val="285845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01848"/>
        <c:crosses val="autoZero"/>
        <c:auto val="1"/>
        <c:lblAlgn val="ctr"/>
        <c:lblOffset val="100"/>
        <c:noMultiLvlLbl val="0"/>
      </c:catAx>
      <c:valAx>
        <c:axId val="590184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85845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Введено в  действие жилых домов, кв.м.</a:t>
            </a:r>
          </a:p>
          <a:p>
            <a:pPr>
              <a:defRPr/>
            </a:pPr>
            <a:endParaRPr lang="ru-RU"/>
          </a:p>
        </c:rich>
      </c:tx>
      <c:layout>
        <c:manualLayout>
          <c:xMode val="edge"/>
          <c:yMode val="edge"/>
          <c:x val="0.38892228544975954"/>
          <c:y val="6.54157293689934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204000045101192"/>
          <c:y val="0.14987784706517182"/>
          <c:w val="0.8108840452732371"/>
          <c:h val="0.6469123148915074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 том числе ИЖД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0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4339</c:v>
                </c:pt>
                <c:pt idx="1">
                  <c:v>1936</c:v>
                </c:pt>
                <c:pt idx="2">
                  <c:v>10449</c:v>
                </c:pt>
                <c:pt idx="3" formatCode="0">
                  <c:v>6503</c:v>
                </c:pt>
                <c:pt idx="4">
                  <c:v>1305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E4-4940-938B-5B9C3B50207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Введено в действие жилых домов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DE4-4940-938B-5B9C3B50207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DE4-4940-938B-5B9C3B502072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8DE4-4940-938B-5B9C3B5020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0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7204</c:v>
                </c:pt>
                <c:pt idx="1">
                  <c:v>21368</c:v>
                </c:pt>
                <c:pt idx="2">
                  <c:v>22222</c:v>
                </c:pt>
                <c:pt idx="3">
                  <c:v>28536</c:v>
                </c:pt>
                <c:pt idx="4">
                  <c:v>15419.96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DE4-4940-938B-5B9C3B50207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371635736"/>
        <c:axId val="371636064"/>
        <c:axId val="0"/>
      </c:bar3DChart>
      <c:catAx>
        <c:axId val="371635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1636064"/>
        <c:crosses val="autoZero"/>
        <c:auto val="1"/>
        <c:lblAlgn val="ctr"/>
        <c:lblOffset val="100"/>
        <c:noMultiLvlLbl val="0"/>
      </c:catAx>
      <c:valAx>
        <c:axId val="3716360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71635736"/>
        <c:crosses val="autoZero"/>
        <c:crossBetween val="between"/>
      </c:valAx>
      <c:dTable>
        <c:showHorzBorder val="1"/>
        <c:showVertBorder val="0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Субъекты МСП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1862</c:v>
                </c:pt>
                <c:pt idx="1">
                  <c:v>1810</c:v>
                </c:pt>
                <c:pt idx="2">
                  <c:v>1736</c:v>
                </c:pt>
                <c:pt idx="3">
                  <c:v>1750</c:v>
                </c:pt>
                <c:pt idx="4">
                  <c:v>1679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BC-47FB-B3C2-F8D06331B4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ЮЛ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501</c:v>
                </c:pt>
                <c:pt idx="1">
                  <c:v>481</c:v>
                </c:pt>
                <c:pt idx="2">
                  <c:v>468</c:v>
                </c:pt>
                <c:pt idx="3">
                  <c:v>448</c:v>
                </c:pt>
                <c:pt idx="4">
                  <c:v>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25-43D8-9D54-F2414A55CC4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ИП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1361</c:v>
                </c:pt>
                <c:pt idx="1">
                  <c:v>1329</c:v>
                </c:pt>
                <c:pt idx="2">
                  <c:v>1268</c:v>
                </c:pt>
                <c:pt idx="3">
                  <c:v>1302</c:v>
                </c:pt>
                <c:pt idx="4">
                  <c:v>1265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25-43D8-9D54-F2414A55CC4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18509952"/>
        <c:axId val="1118515200"/>
      </c:barChart>
      <c:catAx>
        <c:axId val="11185099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8515200"/>
        <c:crosses val="autoZero"/>
        <c:auto val="1"/>
        <c:lblAlgn val="ctr"/>
        <c:lblOffset val="100"/>
        <c:noMultiLvlLbl val="0"/>
      </c:catAx>
      <c:valAx>
        <c:axId val="11185152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18509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519217364516402E-2"/>
          <c:y val="0.10258342567550997"/>
          <c:w val="0.95704305549640567"/>
          <c:h val="0.869101178604742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Умерло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383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477-4C45-95A6-EAFD81618AA5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394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477-4C45-95A6-EAFD81618AA5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356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477-4C45-95A6-EAFD81618AA5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493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477-4C45-95A6-EAFD81618AA5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493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477-4C45-95A6-EAFD81618A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Cambria" panose="02040503050406030204" pitchFamily="18" charset="0"/>
                    <a:cs typeface="DIN Pro Bold" panose="020B0804020101020102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-383</c:v>
                </c:pt>
                <c:pt idx="1">
                  <c:v>-394</c:v>
                </c:pt>
                <c:pt idx="2">
                  <c:v>-356</c:v>
                </c:pt>
                <c:pt idx="3">
                  <c:v>-493</c:v>
                </c:pt>
                <c:pt idx="4">
                  <c:v>-493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477-4C45-95A6-EAFD81618A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6880160"/>
        <c:axId val="286880544"/>
      </c:barChart>
      <c:catAx>
        <c:axId val="2868801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86880544"/>
        <c:crosses val="autoZero"/>
        <c:auto val="1"/>
        <c:lblAlgn val="ctr"/>
        <c:lblOffset val="100"/>
        <c:noMultiLvlLbl val="0"/>
      </c:catAx>
      <c:valAx>
        <c:axId val="2868805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688016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DIN Pro Bold" panose="020B0804020101020102" pitchFamily="34" charset="0"/>
          <a:cs typeface="DIN Pro Bold" panose="020B0804020101020102" pitchFamily="34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86223419758074E-4"/>
          <c:y val="0.4542466576868362"/>
          <c:w val="0.9801381903210229"/>
          <c:h val="0.54575334231316375"/>
        </c:manualLayout>
      </c:layout>
      <c:area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Естественный прирост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3.8213127552037908E-2"/>
                  <c:y val="2.13118849991656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Cambria" panose="02040503050406030204" pitchFamily="18" charset="0"/>
                      <a:cs typeface="DIN Pro Bold" panose="020B0804020101020102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706248000847052E-2"/>
                      <c:h val="0.182774583207717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B7A-4236-ADF6-1C5722DEEC96}"/>
                </c:ext>
              </c:extLst>
            </c:dLbl>
            <c:dLbl>
              <c:idx val="1"/>
              <c:layout>
                <c:manualLayout>
                  <c:x val="4.9824982326381766E-2"/>
                  <c:y val="-1.17088137865289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Cambria" panose="02040503050406030204" pitchFamily="18" charset="0"/>
                      <a:cs typeface="DIN Pro Bold" panose="020B0804020101020102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250667862601301E-2"/>
                      <c:h val="0.159356955634659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B7A-4236-ADF6-1C5722DEEC96}"/>
                </c:ext>
              </c:extLst>
            </c:dLbl>
            <c:dLbl>
              <c:idx val="2"/>
              <c:layout>
                <c:manualLayout>
                  <c:x val="4.2242061146492225E-2"/>
                  <c:y val="2.34180885499786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Cambria" panose="02040503050406030204" pitchFamily="18" charset="0"/>
                      <a:cs typeface="DIN Pro Bold" panose="020B0804020101020102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746592500979824E-2"/>
                      <c:h val="0.194483396994246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A84-47EC-B6ED-3329485585C5}"/>
                </c:ext>
              </c:extLst>
            </c:dLbl>
            <c:dLbl>
              <c:idx val="3"/>
              <c:layout>
                <c:manualLayout>
                  <c:x val="4.0286009797996188E-2"/>
                  <c:y val="-8.91381852076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B7A-4236-ADF6-1C5722DEEC96}"/>
                </c:ext>
              </c:extLst>
            </c:dLbl>
            <c:dLbl>
              <c:idx val="4"/>
              <c:layout>
                <c:manualLayout>
                  <c:x val="3.6214113477310204E-2"/>
                  <c:y val="-9.2726429558577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B7A-4236-ADF6-1C5722DEEC96}"/>
                </c:ext>
              </c:extLst>
            </c:dLbl>
            <c:dLbl>
              <c:idx val="5"/>
              <c:layout>
                <c:manualLayout>
                  <c:x val="-2.2881116454350214E-2"/>
                  <c:y val="-8.196169650570274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A84-47EC-B6ED-3329485585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Cambria" panose="02040503050406030204" pitchFamily="18" charset="0"/>
                    <a:cs typeface="DIN Pro Bold" panose="020B0804020101020102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 </c:v>
                </c:pt>
                <c:pt idx="5">
                  <c:v>2022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303</c:v>
                </c:pt>
                <c:pt idx="1">
                  <c:v>268</c:v>
                </c:pt>
                <c:pt idx="2">
                  <c:v>250</c:v>
                </c:pt>
                <c:pt idx="3">
                  <c:v>27</c:v>
                </c:pt>
                <c:pt idx="4">
                  <c:v>-2</c:v>
                </c:pt>
                <c:pt idx="5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7A-4236-ADF6-1C5722DEEC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86877496"/>
        <c:axId val="256028200"/>
      </c:areaChart>
      <c:catAx>
        <c:axId val="286877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56028200"/>
        <c:crosses val="autoZero"/>
        <c:auto val="1"/>
        <c:lblAlgn val="ctr"/>
        <c:lblOffset val="100"/>
        <c:noMultiLvlLbl val="0"/>
      </c:catAx>
      <c:valAx>
        <c:axId val="2560282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68774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DIN Pro Bold" panose="020B0804020101020102" pitchFamily="34" charset="0"/>
          <a:cs typeface="DIN Pro Bold" panose="020B0804020101020102" pitchFamily="34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891087490723552E-2"/>
          <c:y val="0"/>
          <c:w val="0.95110891250927643"/>
          <c:h val="0.6839076955806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Убыло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9.0610260428287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501-4BD6-9E08-6F00B6DFBE98}"/>
                </c:ext>
              </c:extLst>
            </c:dLbl>
            <c:dLbl>
              <c:idx val="1"/>
              <c:layout>
                <c:manualLayout>
                  <c:x val="-4.4446435395881657E-3"/>
                  <c:y val="9.8847556830859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501-4BD6-9E08-6F00B6DFBE98}"/>
                </c:ext>
              </c:extLst>
            </c:dLbl>
            <c:dLbl>
              <c:idx val="2"/>
              <c:layout>
                <c:manualLayout>
                  <c:x val="2.2223221586692523E-3"/>
                  <c:y val="0.16474603490670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501-4BD6-9E08-6F00B6DFBE98}"/>
                </c:ext>
              </c:extLst>
            </c:dLbl>
            <c:dLbl>
              <c:idx val="3"/>
              <c:layout>
                <c:manualLayout>
                  <c:x val="-6.6669664760079204E-3"/>
                  <c:y val="0.135915478798028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24746852133158E-2"/>
                      <c:h val="8.739777151800498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501-4BD6-9E08-6F00B6DFBE98}"/>
                </c:ext>
              </c:extLst>
            </c:dLbl>
            <c:dLbl>
              <c:idx val="4"/>
              <c:layout>
                <c:manualLayout>
                  <c:x val="3.4810328251800742E-3"/>
                  <c:y val="0.172983336652036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154-4E49-BCDC-2E0BCF72AC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DIN Pro Bold" panose="020B0804020101020102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2699</c:v>
                </c:pt>
                <c:pt idx="1">
                  <c:v>2622</c:v>
                </c:pt>
                <c:pt idx="2">
                  <c:v>2415</c:v>
                </c:pt>
                <c:pt idx="3">
                  <c:v>1954</c:v>
                </c:pt>
                <c:pt idx="4">
                  <c:v>1814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B4-466C-B86A-A8CFAE4F65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6028984"/>
        <c:axId val="256029376"/>
      </c:barChart>
      <c:catAx>
        <c:axId val="256028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DIN Pro Bold" panose="020B0804020101020102" pitchFamily="34" charset="0"/>
              </a:defRPr>
            </a:pPr>
            <a:endParaRPr lang="ru-RU"/>
          </a:p>
        </c:txPr>
        <c:crossAx val="256029376"/>
        <c:crosses val="autoZero"/>
        <c:auto val="1"/>
        <c:lblAlgn val="ctr"/>
        <c:lblOffset val="100"/>
        <c:noMultiLvlLbl val="0"/>
      </c:catAx>
      <c:valAx>
        <c:axId val="256029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6028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latin typeface="+mn-lt"/>
          <a:cs typeface="DIN Pro Bold" panose="020B0804020101020102" pitchFamily="34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599062311770491E-2"/>
          <c:y val="1.4873245382165449E-2"/>
          <c:w val="0.95704305549640567"/>
          <c:h val="0.86910117860474223"/>
        </c:manualLayout>
      </c:layout>
      <c:area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Миграционный прирост (убыль)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4.8516521403617348E-2"/>
                  <c:y val="-9.030615717334616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-885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DBA-4A14-BA63-7D42AA622F91}"/>
                </c:ext>
              </c:extLst>
            </c:dLbl>
            <c:dLbl>
              <c:idx val="1"/>
              <c:layout>
                <c:manualLayout>
                  <c:x val="2.1832434631627762E-2"/>
                  <c:y val="-4.77789662840082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-738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DBA-4A14-BA63-7D42AA622F91}"/>
                </c:ext>
              </c:extLst>
            </c:dLbl>
            <c:dLbl>
              <c:idx val="2"/>
              <c:layout>
                <c:manualLayout>
                  <c:x val="-2.4258260701808674E-2"/>
                  <c:y val="-3.487808668781599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-999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DBA-4A14-BA63-7D42AA622F91}"/>
                </c:ext>
              </c:extLst>
            </c:dLbl>
            <c:dLbl>
              <c:idx val="3"/>
              <c:layout>
                <c:manualLayout>
                  <c:x val="-2.1832434631627807E-2"/>
                  <c:y val="-7.485557617664657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-470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DBA-4A14-BA63-7D42AA622F91}"/>
                </c:ext>
              </c:extLst>
            </c:dLbl>
            <c:dLbl>
              <c:idx val="4"/>
              <c:layout>
                <c:manualLayout>
                  <c:x val="-3.6387391052713013E-2"/>
                  <c:y val="2.580175919238462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-262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DBA-4A14-BA63-7D42AA622F91}"/>
                </c:ext>
              </c:extLst>
            </c:dLbl>
            <c:dLbl>
              <c:idx val="5"/>
              <c:layout>
                <c:manualLayout>
                  <c:x val="-3.8219757455665866E-2"/>
                  <c:y val="1.26441004319901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676-48FB-87E7-1BFFD022F1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  <c:pt idx="5">
                  <c:v>2022 год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-885</c:v>
                </c:pt>
                <c:pt idx="1">
                  <c:v>-738</c:v>
                </c:pt>
                <c:pt idx="2">
                  <c:v>-999</c:v>
                </c:pt>
                <c:pt idx="3">
                  <c:v>-470</c:v>
                </c:pt>
                <c:pt idx="4">
                  <c:v>-262</c:v>
                </c:pt>
                <c:pt idx="5">
                  <c:v>-190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DBA-4A14-BA63-7D42AA622F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6030160"/>
        <c:axId val="287540232"/>
      </c:areaChart>
      <c:catAx>
        <c:axId val="2560301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87540232"/>
        <c:crosses val="autoZero"/>
        <c:auto val="1"/>
        <c:lblAlgn val="ctr"/>
        <c:lblOffset val="100"/>
        <c:noMultiLvlLbl val="0"/>
      </c:catAx>
      <c:valAx>
        <c:axId val="2875402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6030160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DIN Pro Bold" panose="020B0804020101020102" pitchFamily="34" charset="0"/>
          <a:cs typeface="DIN Pro Bold" panose="020B0804020101020102" pitchFamily="34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440095336876734E-2"/>
          <c:y val="4.3098561411857132E-2"/>
          <c:w val="0.86754064417302357"/>
          <c:h val="0.541573584526035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Прибыло</c:v>
                </c:pt>
              </c:strCache>
            </c:strRef>
          </c:tx>
          <c:spPr>
            <a:solidFill>
              <a:srgbClr val="64D2D2"/>
            </a:solidFill>
            <a:ln>
              <a:noFill/>
              <a:prstDash val="dashDot"/>
            </a:ln>
            <a:effectLst/>
          </c:spPr>
          <c:invertIfNegative val="0"/>
          <c:dLbls>
            <c:dLbl>
              <c:idx val="0"/>
              <c:layout>
                <c:manualLayout>
                  <c:x val="-1.5254943351354592E-4"/>
                  <c:y val="0.103743938017274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00A-4DDC-95EA-8EB5A3F614DF}"/>
                </c:ext>
              </c:extLst>
            </c:dLbl>
            <c:dLbl>
              <c:idx val="1"/>
              <c:layout>
                <c:manualLayout>
                  <c:x val="-3.2333634737982931E-3"/>
                  <c:y val="0.109958019222692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00A-4DDC-95EA-8EB5A3F614DF}"/>
                </c:ext>
              </c:extLst>
            </c:dLbl>
            <c:dLbl>
              <c:idx val="2"/>
              <c:layout>
                <c:manualLayout>
                  <c:x val="2.3811401961889261E-3"/>
                  <c:y val="0.1951834682924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00A-4DDC-95EA-8EB5A3F614DF}"/>
                </c:ext>
              </c:extLst>
            </c:dLbl>
            <c:dLbl>
              <c:idx val="3"/>
              <c:layout>
                <c:manualLayout>
                  <c:x val="-4.1396961658589698E-3"/>
                  <c:y val="0.193758293558848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00A-4DDC-95EA-8EB5A3F614DF}"/>
                </c:ext>
              </c:extLst>
            </c:dLbl>
            <c:dLbl>
              <c:idx val="4"/>
              <c:layout>
                <c:manualLayout>
                  <c:x val="-2.0698480829295226E-3"/>
                  <c:y val="0.184705040727262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00A-4DDC-95EA-8EB5A3F614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DIN Pro Bold" panose="020B0804020101020102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1814</c:v>
                </c:pt>
                <c:pt idx="1">
                  <c:v>1884</c:v>
                </c:pt>
                <c:pt idx="2">
                  <c:v>1416</c:v>
                </c:pt>
                <c:pt idx="3">
                  <c:v>1484</c:v>
                </c:pt>
                <c:pt idx="4">
                  <c:v>1552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00A-4DDC-95EA-8EB5A3F614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7541016"/>
        <c:axId val="287541408"/>
      </c:barChart>
      <c:catAx>
        <c:axId val="2875410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87541408"/>
        <c:crosses val="autoZero"/>
        <c:auto val="1"/>
        <c:lblAlgn val="ctr"/>
        <c:lblOffset val="100"/>
        <c:noMultiLvlLbl val="0"/>
      </c:catAx>
      <c:valAx>
        <c:axId val="2875414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87541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DIN Pro Bold" panose="020B0804020101020102" pitchFamily="34" charset="0"/>
          <a:cs typeface="DIN Pro Bold" panose="020B0804020101020102" pitchFamily="34" charset="0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defRPr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 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</c:rich>
      </c:tx>
      <c:layout>
        <c:manualLayout>
          <c:xMode val="edge"/>
          <c:yMode val="edge"/>
          <c:x val="0.15270407222229934"/>
          <c:y val="1.6221663143129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3093968939859274E-2"/>
          <c:y val="0.14065626511731458"/>
          <c:w val="0.92792686456063089"/>
          <c:h val="0.7175445380148675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занятого в экономике населения, тыс. человек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l">
                <a:rot lat="0" lon="0" rev="1800000"/>
              </a:lightRig>
            </a:scene3d>
            <a:sp3d prstMaterial="dkEdge">
              <a:bevelT w="0" h="0" prst="angle"/>
              <a:contourClr>
                <a:schemeClr val="accent3">
                  <a:shade val="30000"/>
                  <a:satMod val="1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6868039028480643E-2"/>
                  <c:y val="-8.01678601367524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D2B-488B-AB46-2EB914E986C1}"/>
                </c:ext>
              </c:extLst>
            </c:dLbl>
            <c:dLbl>
              <c:idx val="1"/>
              <c:layout>
                <c:manualLayout>
                  <c:x val="1.4056699190400536E-2"/>
                  <c:y val="-8.01678601367524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D2B-488B-AB46-2EB914E986C1}"/>
                </c:ext>
              </c:extLst>
            </c:dLbl>
            <c:dLbl>
              <c:idx val="2"/>
              <c:layout>
                <c:manualLayout>
                  <c:x val="1.1245359352320326E-2"/>
                  <c:y val="-8.01678601367524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D2B-488B-AB46-2EB914E986C1}"/>
                </c:ext>
              </c:extLst>
            </c:dLbl>
            <c:dLbl>
              <c:idx val="4"/>
              <c:layout>
                <c:manualLayout>
                  <c:x val="1.9679378866560699E-2"/>
                  <c:y val="-8.01678601367524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CB8-4E1F-82DB-1CB052A2A4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70C0"/>
                    </a:solidFill>
                    <a:effectLst>
                      <a:glow rad="88900">
                        <a:schemeClr val="bg1">
                          <a:alpha val="92000"/>
                        </a:schemeClr>
                      </a:glow>
                    </a:effectLst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Лист1!$B$2:$B$6</c:f>
              <c:numCache>
                <c:formatCode>0.000</c:formatCode>
                <c:ptCount val="5"/>
                <c:pt idx="0" formatCode="General">
                  <c:v>32.909999999999997</c:v>
                </c:pt>
                <c:pt idx="1">
                  <c:v>32.542999999999999</c:v>
                </c:pt>
                <c:pt idx="2">
                  <c:v>31.87</c:v>
                </c:pt>
                <c:pt idx="3">
                  <c:v>31.678999999999998</c:v>
                </c:pt>
                <c:pt idx="4" formatCode="General">
                  <c:v>32.045999999999999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D2B-488B-AB46-2EB914E986C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Доля занятого в экономике населения в общей численности экономически активного населения, 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9998293273215371E-3"/>
                  <c:y val="-4.00839300683764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D2B-488B-AB46-2EB914E986C1}"/>
                </c:ext>
              </c:extLst>
            </c:dLbl>
            <c:dLbl>
              <c:idx val="1"/>
              <c:layout>
                <c:manualLayout>
                  <c:x val="1.1750515061808421E-2"/>
                  <c:y val="-8.01678601367526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D2B-488B-AB46-2EB914E986C1}"/>
                </c:ext>
              </c:extLst>
            </c:dLbl>
            <c:dLbl>
              <c:idx val="2"/>
              <c:layout>
                <c:manualLayout>
                  <c:x val="1.5997851870725194E-2"/>
                  <c:y val="-1.202517902051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6D2B-488B-AB46-2EB914E986C1}"/>
                </c:ext>
              </c:extLst>
            </c:dLbl>
            <c:dLbl>
              <c:idx val="4"/>
              <c:layout>
                <c:manualLayout>
                  <c:x val="1.3530292408120655E-2"/>
                  <c:y val="-8.01678601367526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CB8-4E1F-82DB-1CB052A2A4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85.18</c:v>
                </c:pt>
                <c:pt idx="1">
                  <c:v>84.93</c:v>
                </c:pt>
                <c:pt idx="2">
                  <c:v>84.45</c:v>
                </c:pt>
                <c:pt idx="3">
                  <c:v>84.51</c:v>
                </c:pt>
                <c:pt idx="4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D2B-488B-AB46-2EB914E986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7543760"/>
        <c:axId val="288263240"/>
        <c:axId val="287894640"/>
      </c:bar3DChart>
      <c:catAx>
        <c:axId val="287543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288263240"/>
        <c:crosses val="autoZero"/>
        <c:auto val="1"/>
        <c:lblAlgn val="ctr"/>
        <c:lblOffset val="100"/>
        <c:noMultiLvlLbl val="0"/>
      </c:catAx>
      <c:valAx>
        <c:axId val="288263240"/>
        <c:scaling>
          <c:orientation val="minMax"/>
          <c:max val="110"/>
        </c:scaling>
        <c:delete val="1"/>
        <c:axPos val="l"/>
        <c:majorGridlines>
          <c:spPr>
            <a:ln w="6350" cap="flat" cmpd="sng" algn="ctr">
              <a:noFill/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87543760"/>
        <c:crosses val="autoZero"/>
        <c:crossBetween val="between"/>
      </c:valAx>
      <c:serAx>
        <c:axId val="287894640"/>
        <c:scaling>
          <c:orientation val="minMax"/>
        </c:scaling>
        <c:delete val="1"/>
        <c:axPos val="b"/>
        <c:majorTickMark val="out"/>
        <c:minorTickMark val="none"/>
        <c:tickLblPos val="nextTo"/>
        <c:crossAx val="288263240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863433277121488E-4"/>
          <c:y val="0.77305673983237666"/>
          <c:w val="0.99726658076215668"/>
          <c:h val="0.224238640320461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defRPr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Показатели трудоустройства </a:t>
            </a:r>
            <a:endParaRPr lang="ru-RU" sz="1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>
              <a:defRPr sz="1400" b="1" i="0" u="none" strike="noStrike" kern="1200" spc="0" baseline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defRPr>
            </a:pP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за 201</a:t>
            </a:r>
            <a:r>
              <a:rPr lang="en-US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8</a:t>
            </a:r>
            <a:r>
              <a:rPr lang="ru-RU" sz="1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-2022 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годы</a:t>
            </a:r>
          </a:p>
        </c:rich>
      </c:tx>
      <c:layout>
        <c:manualLayout>
          <c:xMode val="edge"/>
          <c:yMode val="edge"/>
          <c:x val="4.4501450903447579E-2"/>
          <c:y val="4.2574254884227156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1670689301576704E-2"/>
          <c:y val="0.23608887626339331"/>
          <c:w val="0.92792686456063089"/>
          <c:h val="0.5788739331907831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Трудоустроено ЦЗН безработных граждан в рамках программы</c:v>
                </c:pt>
              </c:strCache>
            </c:strRef>
          </c:tx>
          <c:spPr>
            <a:solidFill>
              <a:srgbClr val="5DD1C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1978107121976901E-2"/>
                  <c:y val="-1.42620088855727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ln w="3175">
                        <a:noFill/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>
                        <a:glow rad="152400">
                          <a:schemeClr val="bg1">
                            <a:alpha val="69000"/>
                          </a:schemeClr>
                        </a:glow>
                      </a:effectLst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62833151860818"/>
                      <c:h val="7.90704714435471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880-455E-84F0-56161A48E59F}"/>
                </c:ext>
              </c:extLst>
            </c:dLbl>
            <c:dLbl>
              <c:idx val="1"/>
              <c:layout>
                <c:manualLayout>
                  <c:x val="2.1810614246402585E-2"/>
                  <c:y val="-6.511732441410522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ln w="3175">
                        <a:noFill/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>
                        <a:glow rad="152400">
                          <a:schemeClr val="bg1">
                            <a:alpha val="69000"/>
                          </a:schemeClr>
                        </a:glow>
                      </a:effectLst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8.7637514424857593E-2"/>
                      <c:h val="8.88714147466738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880-455E-84F0-56161A48E59F}"/>
                </c:ext>
              </c:extLst>
            </c:dLbl>
            <c:dLbl>
              <c:idx val="2"/>
              <c:layout>
                <c:manualLayout>
                  <c:x val="1.7119857174778767E-2"/>
                  <c:y val="-2.06130229514967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ln w="3175">
                        <a:noFill/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>
                        <a:glow rad="152400">
                          <a:schemeClr val="bg1">
                            <a:alpha val="69000"/>
                          </a:schemeClr>
                        </a:glow>
                      </a:effectLst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2-0880-455E-84F0-56161A48E59F}"/>
                </c:ext>
              </c:extLst>
            </c:dLbl>
            <c:dLbl>
              <c:idx val="4"/>
              <c:layout>
                <c:manualLayout>
                  <c:x val="2.1978107121976901E-2"/>
                  <c:y val="-1.42620088855727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ln w="3175">
                        <a:noFill/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>
                        <a:glow rad="152400">
                          <a:schemeClr val="bg1">
                            <a:alpha val="69000"/>
                          </a:schemeClr>
                        </a:glow>
                      </a:effectLst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62833151860818"/>
                      <c:h val="7.90704714435471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0FA-4AE3-9A78-EF28958124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ln w="3175">
                      <a:noFill/>
                    </a:ln>
                    <a:solidFill>
                      <a:schemeClr val="accent5">
                        <a:lumMod val="75000"/>
                      </a:schemeClr>
                    </a:solidFill>
                    <a:effectLst>
                      <a:glow rad="152400">
                        <a:schemeClr val="bg1">
                          <a:alpha val="69000"/>
                        </a:schemeClr>
                      </a:glow>
                    </a:effectLst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155</c:v>
                </c:pt>
                <c:pt idx="1">
                  <c:v>258</c:v>
                </c:pt>
                <c:pt idx="2">
                  <c:v>152</c:v>
                </c:pt>
                <c:pt idx="3">
                  <c:v>382</c:v>
                </c:pt>
                <c:pt idx="4">
                  <c:v>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880-455E-84F0-56161A48E5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8264024"/>
        <c:axId val="288264416"/>
        <c:axId val="0"/>
      </c:bar3DChart>
      <c:catAx>
        <c:axId val="2882640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288264416"/>
        <c:crosses val="autoZero"/>
        <c:auto val="1"/>
        <c:lblAlgn val="ctr"/>
        <c:lblOffset val="100"/>
        <c:noMultiLvlLbl val="0"/>
      </c:catAx>
      <c:valAx>
        <c:axId val="288264416"/>
        <c:scaling>
          <c:orientation val="minMax"/>
          <c:max val="25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288264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7010002510001756"/>
          <c:y val="0.10804410443072181"/>
          <c:w val="0.41992711812006989"/>
          <c:h val="9.69253020350340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defRPr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Показатели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безработицы</a:t>
            </a:r>
            <a:endParaRPr lang="en-US" sz="1600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>
              <a:defRPr sz="160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defRPr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за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2018-20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2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2 годы</a:t>
            </a:r>
          </a:p>
        </c:rich>
      </c:tx>
      <c:layout>
        <c:manualLayout>
          <c:xMode val="edge"/>
          <c:yMode val="edge"/>
          <c:x val="7.6877705453553685E-2"/>
          <c:y val="3.0269485815978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9927839740896394E-2"/>
          <c:y val="2.3664223215609837E-2"/>
          <c:w val="0.88846164056730959"/>
          <c:h val="0.715726512396053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безработицы, % от числа экономически активного населения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77000"/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tint val="77000"/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tint val="7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4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44450" cap="rnd" cmpd="sng" algn="ctr">
                <a:solidFill>
                  <a:schemeClr val="accent4">
                    <a:tint val="77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3D95-429D-97FF-74928B30D9A0}"/>
              </c:ext>
            </c:extLst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4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44450" cap="rnd" cmpd="sng" algn="ctr">
                <a:solidFill>
                  <a:schemeClr val="accent4">
                    <a:tint val="77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3D95-429D-97FF-74928B30D9A0}"/>
              </c:ext>
            </c:extLst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4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44450" cap="rnd" cmpd="sng" algn="ctr">
                <a:solidFill>
                  <a:schemeClr val="accent4">
                    <a:tint val="77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3D95-429D-97FF-74928B30D9A0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4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44450" cap="rnd" cmpd="sng" algn="ctr">
                <a:solidFill>
                  <a:schemeClr val="accent4">
                    <a:tint val="77000"/>
                  </a:schemeClr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749B-4797-B5F6-3C44DB57A711}"/>
              </c:ext>
            </c:extLst>
          </c:dPt>
          <c:dLbls>
            <c:dLbl>
              <c:idx val="0"/>
              <c:layout>
                <c:manualLayout>
                  <c:x val="-2.1632505174908555E-3"/>
                  <c:y val="-4.972087455774242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0,26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3D95-429D-97FF-74928B30D9A0}"/>
                </c:ext>
              </c:extLst>
            </c:dLbl>
            <c:dLbl>
              <c:idx val="1"/>
              <c:layout>
                <c:manualLayout>
                  <c:x val="-1.1225291729593424E-2"/>
                  <c:y val="-6.614001821995296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0,14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D95-429D-97FF-74928B30D9A0}"/>
                </c:ext>
              </c:extLst>
            </c:dLbl>
            <c:dLbl>
              <c:idx val="2"/>
              <c:layout>
                <c:manualLayout>
                  <c:x val="1.2449739574952202E-2"/>
                  <c:y val="-8.07525264295248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1,94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D95-429D-97FF-74928B30D9A0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0,28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3E66-4072-9030-9A2CCB76E459}"/>
                </c:ext>
              </c:extLst>
            </c:dLbl>
            <c:dLbl>
              <c:idx val="4"/>
              <c:layout>
                <c:manualLayout>
                  <c:x val="1.1430552850956845E-2"/>
                  <c:y val="6.4429249380309741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0,19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49B-4797-B5F6-3C44DB57A7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Лист1!$B$2:$B$6</c:f>
              <c:numCache>
                <c:formatCode>0.00</c:formatCode>
                <c:ptCount val="5"/>
                <c:pt idx="0">
                  <c:v>0.26</c:v>
                </c:pt>
                <c:pt idx="1">
                  <c:v>0.14000000000000001</c:v>
                </c:pt>
                <c:pt idx="2" formatCode="General">
                  <c:v>1.94</c:v>
                </c:pt>
                <c:pt idx="3" formatCode="General">
                  <c:v>0.28000000000000003</c:v>
                </c:pt>
                <c:pt idx="4" formatCode="General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D95-429D-97FF-74928B30D9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894704"/>
        <c:axId val="853896016"/>
      </c:barChart>
      <c:lineChart>
        <c:grouping val="standar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Число официально признанных безработными граждан, тыс.человек на конец года</c:v>
                </c:pt>
              </c:strCache>
            </c:strRef>
          </c:tx>
          <c:spPr>
            <a:ln w="44450" cap="rnd" cmpd="sng" algn="ctr">
              <a:solidFill>
                <a:schemeClr val="accent4">
                  <a:shade val="76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5047400636339156E-2"/>
                  <c:y val="5.743681277939026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0,100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D95-429D-97FF-74928B30D9A0}"/>
                </c:ext>
              </c:extLst>
            </c:dLbl>
            <c:dLbl>
              <c:idx val="1"/>
              <c:layout>
                <c:manualLayout>
                  <c:x val="-5.7516642984022079E-2"/>
                  <c:y val="1.741634181479205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0,053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980174081006872E-2"/>
                      <c:h val="6.238554028351098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D95-429D-97FF-74928B30D9A0}"/>
                </c:ext>
              </c:extLst>
            </c:dLbl>
            <c:dLbl>
              <c:idx val="2"/>
              <c:layout>
                <c:manualLayout>
                  <c:x val="-3.8908254062842831E-2"/>
                  <c:y val="0.6237354611131119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0,734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D95-429D-97FF-74928B30D9A0}"/>
                </c:ext>
              </c:extLst>
            </c:dLbl>
            <c:dLbl>
              <c:idx val="3"/>
              <c:layout>
                <c:manualLayout>
                  <c:x val="-4.5204905918772659E-2"/>
                  <c:y val="6.25556132285332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0,105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D95-429D-97FF-74928B30D9A0}"/>
                </c:ext>
              </c:extLst>
            </c:dLbl>
            <c:dLbl>
              <c:idx val="4"/>
              <c:layout>
                <c:manualLayout>
                  <c:x val="-4.3398489402727211E-2"/>
                  <c:y val="2.882168809982839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0,069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D95-429D-97FF-74928B30D9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Лист1!$C$2:$C$6</c:f>
              <c:numCache>
                <c:formatCode>0.000</c:formatCode>
                <c:ptCount val="5"/>
                <c:pt idx="0">
                  <c:v>0.1</c:v>
                </c:pt>
                <c:pt idx="1">
                  <c:v>5.2999999999999999E-2</c:v>
                </c:pt>
                <c:pt idx="2">
                  <c:v>0.73399999999999999</c:v>
                </c:pt>
                <c:pt idx="3" formatCode="General">
                  <c:v>0.105</c:v>
                </c:pt>
                <c:pt idx="4" formatCode="General">
                  <c:v>6.9000000000000006E-2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D95-429D-97FF-74928B30D9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1165480"/>
        <c:axId val="491165152"/>
      </c:lineChart>
      <c:valAx>
        <c:axId val="491165152"/>
        <c:scaling>
          <c:orientation val="minMax"/>
        </c:scaling>
        <c:delete val="0"/>
        <c:axPos val="l"/>
        <c:numFmt formatCode="0.000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91165480"/>
        <c:crosses val="autoZero"/>
        <c:crossBetween val="between"/>
      </c:valAx>
      <c:catAx>
        <c:axId val="491165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91165152"/>
        <c:crosses val="autoZero"/>
        <c:auto val="1"/>
        <c:lblAlgn val="ctr"/>
        <c:lblOffset val="100"/>
        <c:noMultiLvlLbl val="0"/>
      </c:catAx>
      <c:valAx>
        <c:axId val="853896016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53894704"/>
        <c:crosses val="max"/>
        <c:crossBetween val="between"/>
      </c:valAx>
      <c:catAx>
        <c:axId val="853894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38960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84650095016811966"/>
          <c:w val="0.8858561294545112"/>
          <c:h val="0.121185991822207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131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D593AB-F4BE-488F-84C6-854B070BF88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D13281-2912-40FF-B424-6DB2471738BD}">
      <dgm:prSet phldrT="[Текст]" custT="1"/>
      <dgm:spPr>
        <a:xfrm>
          <a:off x="0" y="14832"/>
          <a:ext cx="11086166" cy="149066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rPr>
            <a:t>Жилищное строительство: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rPr>
            <a:t>Планируемый объем жилищного строительства в 2023 году составляет </a:t>
          </a:r>
          <a:r>
            <a:rPr lang="ru-RU" sz="1300" b="1" kern="1200" dirty="0" smtClean="0">
              <a:solidFill>
                <a:srgbClr val="002060"/>
              </a:solidFill>
              <a:latin typeface="Cambria" panose="02040503050406030204" pitchFamily="18" charset="0"/>
            </a:rPr>
            <a:t>29,9</a:t>
          </a:r>
          <a:r>
            <a:rPr lang="ru-RU" sz="1300" b="1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rPr>
            <a:t> тысяч кв. м жилья. </a:t>
          </a:r>
        </a:p>
      </dgm:t>
    </dgm:pt>
    <dgm:pt modelId="{D59E9543-5A45-4840-97FC-01FDDEC72721}" type="parTrans" cxnId="{6D808526-C003-4C53-9048-1F0447E26F66}">
      <dgm:prSet/>
      <dgm:spPr/>
      <dgm:t>
        <a:bodyPr/>
        <a:lstStyle/>
        <a:p>
          <a:endParaRPr lang="ru-RU"/>
        </a:p>
      </dgm:t>
    </dgm:pt>
    <dgm:pt modelId="{8EE4D05A-FC19-4378-BE55-4310A394F708}" type="sibTrans" cxnId="{6D808526-C003-4C53-9048-1F0447E26F66}">
      <dgm:prSet/>
      <dgm:spPr/>
      <dgm:t>
        <a:bodyPr/>
        <a:lstStyle/>
        <a:p>
          <a:endParaRPr lang="ru-RU"/>
        </a:p>
      </dgm:t>
    </dgm:pt>
    <dgm:pt modelId="{23052DEB-BDC4-48A8-B0CC-FAB30A4970F6}">
      <dgm:prSet/>
      <dgm:spPr>
        <a:xfrm>
          <a:off x="0" y="1601105"/>
          <a:ext cx="11086166" cy="101439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ru-RU" sz="1600" b="1" dirty="0" smtClean="0">
              <a:solidFill>
                <a:srgbClr val="5B9BD5">
                  <a:lumMod val="50000"/>
                </a:srgbClr>
              </a:solidFill>
              <a:latin typeface="DIN Pro Bold" panose="020B0804020101020102" pitchFamily="34" charset="0"/>
              <a:ea typeface="+mn-ea"/>
              <a:cs typeface="DIN Pro Bold" panose="020B0804020101020102" pitchFamily="34" charset="0"/>
            </a:rPr>
            <a:t> </a:t>
          </a:r>
          <a:endParaRPr lang="ru-RU" sz="1600" b="1" dirty="0">
            <a:solidFill>
              <a:srgbClr val="5B9BD5">
                <a:lumMod val="50000"/>
              </a:srgbClr>
            </a:solidFill>
            <a:latin typeface="Cambria" panose="02040503050406030204" pitchFamily="18" charset="0"/>
            <a:ea typeface="Cambria" panose="02040503050406030204" pitchFamily="18" charset="0"/>
            <a:cs typeface="DIN Pro Bold" panose="020B0804020101020102" pitchFamily="34" charset="0"/>
          </a:endParaRPr>
        </a:p>
      </dgm:t>
    </dgm:pt>
    <dgm:pt modelId="{BCAA80E7-72D7-40B0-95C5-373F6109EFD3}" type="parTrans" cxnId="{14D80496-FCE5-41EE-9FFE-6058ADC219FB}">
      <dgm:prSet/>
      <dgm:spPr/>
      <dgm:t>
        <a:bodyPr/>
        <a:lstStyle/>
        <a:p>
          <a:endParaRPr lang="ru-RU"/>
        </a:p>
      </dgm:t>
    </dgm:pt>
    <dgm:pt modelId="{670A4C6D-D764-49BF-9681-6C9DB890A214}" type="sibTrans" cxnId="{14D80496-FCE5-41EE-9FFE-6058ADC219FB}">
      <dgm:prSet/>
      <dgm:spPr/>
      <dgm:t>
        <a:bodyPr/>
        <a:lstStyle/>
        <a:p>
          <a:endParaRPr lang="ru-RU"/>
        </a:p>
      </dgm:t>
    </dgm:pt>
    <dgm:pt modelId="{842EE4D6-C756-4D25-B3A4-2E7B53426C00}">
      <dgm:prSet custT="1"/>
      <dgm:spPr>
        <a:xfrm>
          <a:off x="0" y="2725949"/>
          <a:ext cx="11086166" cy="99757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/>
          <a:endParaRPr lang="ru-RU" sz="1300" b="1" dirty="0" smtClean="0">
            <a:solidFill>
              <a:srgbClr val="5B9BD5">
                <a:lumMod val="50000"/>
              </a:srgbClr>
            </a:solidFill>
            <a:latin typeface="Cambria" panose="02040503050406030204" pitchFamily="18" charset="0"/>
          </a:endParaRPr>
        </a:p>
        <a:p>
          <a:pPr algn="l"/>
          <a:r>
            <a:rPr lang="ru-RU" sz="1300" b="1" dirty="0" smtClean="0">
              <a:solidFill>
                <a:srgbClr val="002060"/>
              </a:solidFill>
              <a:latin typeface="Cambria" panose="02040503050406030204" pitchFamily="18" charset="0"/>
            </a:rPr>
            <a:t>Модернизация систем энергоснабжения (реконструкция и новое строительство):</a:t>
          </a:r>
        </a:p>
        <a:p>
          <a:r>
            <a:rPr lang="ru-RU" sz="1300" b="1" dirty="0" smtClean="0">
              <a:solidFill>
                <a:srgbClr val="002060"/>
              </a:solidFill>
              <a:latin typeface="Cambria" panose="02040503050406030204" pitchFamily="18" charset="0"/>
            </a:rPr>
            <a:t>На 2023 год в инвестиционную программу АО «ЮТЭК-региональные сети» включены 31 объектов систем энергоснабжения, подлежащих модернизации с целью бесперебойной подачи электричества в жилые дома, больницы, школы, детские сады. </a:t>
          </a:r>
        </a:p>
        <a:p>
          <a:pPr algn="l"/>
          <a:endParaRPr lang="ru-RU" sz="1300" b="1" dirty="0">
            <a:solidFill>
              <a:srgbClr val="5B9BD5">
                <a:lumMod val="50000"/>
              </a:srgbClr>
            </a:solidFill>
            <a:latin typeface="Cambria" panose="02040503050406030204" pitchFamily="18" charset="0"/>
            <a:ea typeface="Cambria" panose="02040503050406030204" pitchFamily="18" charset="0"/>
            <a:cs typeface="DIN Pro Bold" panose="020B0804020101020102" pitchFamily="34" charset="0"/>
          </a:endParaRPr>
        </a:p>
      </dgm:t>
    </dgm:pt>
    <dgm:pt modelId="{2EBAC759-E7FD-439D-A7EA-200BF5D5FE07}" type="parTrans" cxnId="{9E38FA0C-08F1-4F2B-95FB-1529B07AA624}">
      <dgm:prSet/>
      <dgm:spPr/>
      <dgm:t>
        <a:bodyPr/>
        <a:lstStyle/>
        <a:p>
          <a:endParaRPr lang="ru-RU"/>
        </a:p>
      </dgm:t>
    </dgm:pt>
    <dgm:pt modelId="{F227EE1C-CF50-4447-9F3D-0C577B07ACF5}" type="sibTrans" cxnId="{9E38FA0C-08F1-4F2B-95FB-1529B07AA624}">
      <dgm:prSet/>
      <dgm:spPr/>
      <dgm:t>
        <a:bodyPr/>
        <a:lstStyle/>
        <a:p>
          <a:endParaRPr lang="ru-RU"/>
        </a:p>
      </dgm:t>
    </dgm:pt>
    <dgm:pt modelId="{706372FC-3C6F-4B60-8DFD-B623FF256BC9}">
      <dgm:prSet/>
      <dgm:spPr>
        <a:xfrm>
          <a:off x="0" y="3833971"/>
          <a:ext cx="11086166" cy="102190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/>
          <a:endParaRPr lang="ru-RU" sz="1600" b="1" dirty="0">
            <a:solidFill>
              <a:srgbClr val="5B9BD5">
                <a:lumMod val="50000"/>
              </a:srgbClr>
            </a:solidFill>
            <a:latin typeface="Cambria" panose="02040503050406030204" pitchFamily="18" charset="0"/>
            <a:ea typeface="Cambria" panose="02040503050406030204" pitchFamily="18" charset="0"/>
            <a:cs typeface="DIN Pro Bold" panose="020B0804020101020102" pitchFamily="34" charset="0"/>
          </a:endParaRPr>
        </a:p>
      </dgm:t>
    </dgm:pt>
    <dgm:pt modelId="{C5247C69-51AA-486D-90EE-45BD088BD450}" type="parTrans" cxnId="{62A9A041-CD08-4C9A-B25C-B216950747EF}">
      <dgm:prSet/>
      <dgm:spPr/>
      <dgm:t>
        <a:bodyPr/>
        <a:lstStyle/>
        <a:p>
          <a:endParaRPr lang="ru-RU"/>
        </a:p>
      </dgm:t>
    </dgm:pt>
    <dgm:pt modelId="{ECA5B131-F3C4-4787-AC2D-63FCFFF196C0}" type="sibTrans" cxnId="{62A9A041-CD08-4C9A-B25C-B216950747EF}">
      <dgm:prSet/>
      <dgm:spPr/>
      <dgm:t>
        <a:bodyPr/>
        <a:lstStyle/>
        <a:p>
          <a:endParaRPr lang="ru-RU"/>
        </a:p>
      </dgm:t>
    </dgm:pt>
    <dgm:pt modelId="{81D40F79-4826-4047-818A-EC807CC050BB}">
      <dgm:prSet custT="1"/>
      <dgm:spPr>
        <a:noFill/>
      </dgm:spPr>
      <dgm:t>
        <a:bodyPr/>
        <a:lstStyle/>
        <a:p>
          <a:r>
            <a:rPr lang="ru-RU" sz="1300" b="1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Формирование современной городской среды городского округа </a:t>
          </a:r>
          <a:r>
            <a:rPr lang="ru-RU" sz="1300" b="1" dirty="0" err="1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Мегиона</a:t>
          </a:r>
          <a:r>
            <a:rPr lang="ru-RU" sz="1300" b="1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:</a:t>
          </a:r>
        </a:p>
        <a:p>
          <a:r>
            <a:rPr lang="ru-RU" sz="1300" b="1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Запланирована реализация проекта «Городская площадь в </a:t>
          </a:r>
          <a:r>
            <a:rPr lang="ru-RU" sz="1300" b="1" dirty="0" err="1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пгт</a:t>
          </a:r>
          <a:r>
            <a:rPr lang="ru-RU" sz="1300" b="1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 Высокий».</a:t>
          </a:r>
          <a:endParaRPr lang="ru-RU" sz="1300" b="1" dirty="0">
            <a:solidFill>
              <a:srgbClr val="002060"/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A7338BB6-5727-4A5C-BB1A-F777D0B73ED9}" type="parTrans" cxnId="{A005CD0F-37A1-4107-B69C-03AE8C027487}">
      <dgm:prSet/>
      <dgm:spPr/>
      <dgm:t>
        <a:bodyPr/>
        <a:lstStyle/>
        <a:p>
          <a:endParaRPr lang="ru-RU"/>
        </a:p>
      </dgm:t>
    </dgm:pt>
    <dgm:pt modelId="{43D2FA6A-D7DF-43D4-9225-6FB43F0312EA}" type="sibTrans" cxnId="{A005CD0F-37A1-4107-B69C-03AE8C027487}">
      <dgm:prSet/>
      <dgm:spPr/>
      <dgm:t>
        <a:bodyPr/>
        <a:lstStyle/>
        <a:p>
          <a:endParaRPr lang="ru-RU"/>
        </a:p>
      </dgm:t>
    </dgm:pt>
    <dgm:pt modelId="{20421B0B-30CA-4998-99DA-93AEB8186923}">
      <dgm:prSet custT="1"/>
      <dgm:spPr>
        <a:noFill/>
      </dgm:spPr>
      <dgm:t>
        <a:bodyPr/>
        <a:lstStyle/>
        <a:p>
          <a:r>
            <a:rPr lang="ru-RU" sz="1300" b="1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rPr>
            <a:t>Развитие </a:t>
          </a:r>
          <a:r>
            <a:rPr lang="ru-RU" sz="1300" b="1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rPr>
            <a:t>жилищно-коммунального комплекса и повышение энергетической эффективности в городе </a:t>
          </a:r>
          <a:r>
            <a:rPr lang="ru-RU" sz="1300" b="1" dirty="0" err="1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rPr>
            <a:t>Мегионе</a:t>
          </a:r>
          <a:r>
            <a:rPr lang="ru-RU" sz="1300" b="1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rPr>
            <a:t>:</a:t>
          </a:r>
        </a:p>
        <a:p>
          <a:r>
            <a:rPr lang="ru-RU" sz="1300" b="1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rPr>
            <a:t>Запланированы </a:t>
          </a:r>
          <a:r>
            <a:rPr lang="ru-RU" sz="1300" b="1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rPr>
            <a:t>работы по объекту «Инженерные сети к земельным участкам в 20 микрорайоне г. </a:t>
          </a:r>
          <a:r>
            <a:rPr lang="ru-RU" sz="1300" b="1" dirty="0" err="1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rPr>
            <a:t>Мегиона</a:t>
          </a:r>
          <a:r>
            <a:rPr lang="ru-RU" sz="1300" b="1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rPr>
            <a:t>» (в </a:t>
          </a:r>
          <a:r>
            <a:rPr lang="ru-RU" sz="1300" b="1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rPr>
            <a:t>рамках данного проекта предусмотрено строительство внутриквартальных сетей тепло-водоснабжения и водоотведения к земельным участкам 20 микрорайона, предоставленным под строительство школы на 1600 мест и прочим сформированным, предоставленным и планируемым к предоставлению для целей жилищного </a:t>
          </a:r>
          <a:r>
            <a:rPr lang="ru-RU" sz="1300" b="1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rPr>
            <a:t>строительства).</a:t>
          </a:r>
          <a:endParaRPr lang="ru-RU" sz="1300" b="1" dirty="0">
            <a:solidFill>
              <a:srgbClr val="002060"/>
            </a:solidFill>
            <a:latin typeface="Cambria Math" panose="02040503050406030204" pitchFamily="18" charset="0"/>
            <a:ea typeface="Cambria Math" panose="02040503050406030204" pitchFamily="18" charset="0"/>
            <a:cs typeface="Calibri" panose="020F0502020204030204" pitchFamily="34" charset="0"/>
          </a:endParaRPr>
        </a:p>
      </dgm:t>
    </dgm:pt>
    <dgm:pt modelId="{69ACCA22-D7A1-4078-A37B-99BD50362210}" type="sibTrans" cxnId="{21D4B904-0651-4D5C-B60D-D770FFAB74EF}">
      <dgm:prSet/>
      <dgm:spPr/>
      <dgm:t>
        <a:bodyPr/>
        <a:lstStyle/>
        <a:p>
          <a:endParaRPr lang="ru-RU"/>
        </a:p>
      </dgm:t>
    </dgm:pt>
    <dgm:pt modelId="{1C78D6C6-74AC-4DD6-B070-2173ED332B09}" type="parTrans" cxnId="{21D4B904-0651-4D5C-B60D-D770FFAB74EF}">
      <dgm:prSet/>
      <dgm:spPr/>
      <dgm:t>
        <a:bodyPr/>
        <a:lstStyle/>
        <a:p>
          <a:endParaRPr lang="ru-RU"/>
        </a:p>
      </dgm:t>
    </dgm:pt>
    <dgm:pt modelId="{5AA77110-0E0C-4ABD-B5DA-B1BF13DA2893}" type="pres">
      <dgm:prSet presAssocID="{9FD593AB-F4BE-488F-84C6-854B070BF88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D9DABD-810E-439F-BFA9-45EA001E95F8}" type="pres">
      <dgm:prSet presAssocID="{45D13281-2912-40FF-B424-6DB2471738BD}" presName="comp" presStyleCnt="0"/>
      <dgm:spPr/>
    </dgm:pt>
    <dgm:pt modelId="{E9DD7CDA-50DF-4A61-BFB1-6B875F553D11}" type="pres">
      <dgm:prSet presAssocID="{45D13281-2912-40FF-B424-6DB2471738BD}" presName="box" presStyleLbl="node1" presStyleIdx="0" presStyleCnt="6" custScaleY="216886" custLinFactNeighborY="134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B5275B18-8D0A-463F-9AE6-DD422C693025}" type="pres">
      <dgm:prSet presAssocID="{45D13281-2912-40FF-B424-6DB2471738BD}" presName="img" presStyleLbl="fgImgPlace1" presStyleIdx="0" presStyleCnt="6" custScaleX="85739" custScaleY="218219"/>
      <dgm:spPr>
        <a:xfrm>
          <a:off x="169601" y="106473"/>
          <a:ext cx="2098921" cy="127771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8818D353-D567-4189-BA9B-F106CB1E77CB}" type="pres">
      <dgm:prSet presAssocID="{45D13281-2912-40FF-B424-6DB2471738BD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31D0E9-26FA-4373-92DF-F6EBF6518B90}" type="pres">
      <dgm:prSet presAssocID="{8EE4D05A-FC19-4378-BE55-4310A394F708}" presName="spacer" presStyleCnt="0"/>
      <dgm:spPr/>
    </dgm:pt>
    <dgm:pt modelId="{DB325389-106A-4BF1-B463-E60AF98E2DE0}" type="pres">
      <dgm:prSet presAssocID="{23052DEB-BDC4-48A8-B0CC-FAB30A4970F6}" presName="comp" presStyleCnt="0"/>
      <dgm:spPr/>
    </dgm:pt>
    <dgm:pt modelId="{2BB84E88-97E5-4E6F-96B8-F21EA7EB85C6}" type="pres">
      <dgm:prSet presAssocID="{23052DEB-BDC4-48A8-B0CC-FAB30A4970F6}" presName="box" presStyleLbl="node1" presStyleIdx="1" presStyleCnt="6" custScaleY="16000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36716C4B-D55A-4F93-BC7E-732C1AAACD7D}" type="pres">
      <dgm:prSet presAssocID="{23052DEB-BDC4-48A8-B0CC-FAB30A4970F6}" presName="img" presStyleLbl="fgImgPlace1" presStyleIdx="1" presStyleCnt="6" custScaleX="83398" custScaleY="245583" custLinFactNeighborX="-1578" custLinFactNeighborY="-8922"/>
      <dgm:spPr>
        <a:xfrm>
          <a:off x="328166" y="1667644"/>
          <a:ext cx="1728000" cy="88131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FD46E3E5-ADFE-460B-8452-ACBFF35D089F}" type="pres">
      <dgm:prSet presAssocID="{23052DEB-BDC4-48A8-B0CC-FAB30A4970F6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2AA420-6B2F-4362-8BB8-64D2E9F740A5}" type="pres">
      <dgm:prSet presAssocID="{670A4C6D-D764-49BF-9681-6C9DB890A214}" presName="spacer" presStyleCnt="0"/>
      <dgm:spPr/>
    </dgm:pt>
    <dgm:pt modelId="{FEE79C45-F2B2-45B8-9C9D-E03C0E7A4006}" type="pres">
      <dgm:prSet presAssocID="{842EE4D6-C756-4D25-B3A4-2E7B53426C00}" presName="comp" presStyleCnt="0"/>
      <dgm:spPr/>
    </dgm:pt>
    <dgm:pt modelId="{0051C97E-13E7-4685-BA09-692F0B90C95E}" type="pres">
      <dgm:prSet presAssocID="{842EE4D6-C756-4D25-B3A4-2E7B53426C00}" presName="box" presStyleLbl="node1" presStyleIdx="2" presStyleCnt="6" custScaleY="240794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6676EB5A-573F-4364-8D59-0F2F3873A941}" type="pres">
      <dgm:prSet presAssocID="{842EE4D6-C756-4D25-B3A4-2E7B53426C00}" presName="img" presStyleLbl="fgImgPlace1" presStyleIdx="2" presStyleCnt="6" custScaleX="88401" custScaleY="288102" custLinFactNeighborX="-2621" custLinFactNeighborY="15996"/>
      <dgm:spPr>
        <a:xfrm>
          <a:off x="355061" y="2782955"/>
          <a:ext cx="1728000" cy="88356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48C587CE-5901-4391-BE2B-BF2F8C8F7747}" type="pres">
      <dgm:prSet presAssocID="{842EE4D6-C756-4D25-B3A4-2E7B53426C00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2E1429-4F1B-412F-AC7A-E24258284E0D}" type="pres">
      <dgm:prSet presAssocID="{F227EE1C-CF50-4447-9F3D-0C577B07ACF5}" presName="spacer" presStyleCnt="0"/>
      <dgm:spPr/>
    </dgm:pt>
    <dgm:pt modelId="{A27D6FB1-BF17-40F5-B2A2-5E39406E6078}" type="pres">
      <dgm:prSet presAssocID="{706372FC-3C6F-4B60-8DFD-B623FF256BC9}" presName="comp" presStyleCnt="0"/>
      <dgm:spPr/>
    </dgm:pt>
    <dgm:pt modelId="{647BD8AA-DA17-4906-B83E-D58211F7FAFD}" type="pres">
      <dgm:prSet presAssocID="{706372FC-3C6F-4B60-8DFD-B623FF256BC9}" presName="box" presStyleLbl="node1" presStyleIdx="3" presStyleCnt="6" custScaleY="157664" custLinFactNeighborX="-511" custLinFactNeighborY="-12095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50319DFC-AC4D-4E8D-94E6-61DFEBA28C72}" type="pres">
      <dgm:prSet presAssocID="{706372FC-3C6F-4B60-8DFD-B623FF256BC9}" presName="img" presStyleLbl="fgImgPlace1" presStyleIdx="3" presStyleCnt="6" custScaleX="85228" custScaleY="231002" custLinFactNeighborX="-3134" custLinFactNeighborY="99682"/>
      <dgm:spPr>
        <a:xfrm>
          <a:off x="355061" y="3903143"/>
          <a:ext cx="1728000" cy="883563"/>
        </a:xfrm>
        <a:prstGeom prst="roundRect">
          <a:avLst>
            <a:gd name="adj" fmla="val 10000"/>
          </a:avLst>
        </a:prstGeom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13E1A50B-D9B0-466A-9918-7438E77517F3}" type="pres">
      <dgm:prSet presAssocID="{706372FC-3C6F-4B60-8DFD-B623FF256BC9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249BB3-24D3-4D7B-BABA-1C1ED8CB0565}" type="pres">
      <dgm:prSet presAssocID="{ECA5B131-F3C4-4787-AC2D-63FCFFF196C0}" presName="spacer" presStyleCnt="0"/>
      <dgm:spPr/>
    </dgm:pt>
    <dgm:pt modelId="{88C6BD31-BBC5-4EFA-87C9-0C7E43D278A1}" type="pres">
      <dgm:prSet presAssocID="{81D40F79-4826-4047-818A-EC807CC050BB}" presName="comp" presStyleCnt="0"/>
      <dgm:spPr/>
    </dgm:pt>
    <dgm:pt modelId="{3FA1E87D-5F0D-4704-864C-78ED2FCC6B9B}" type="pres">
      <dgm:prSet presAssocID="{81D40F79-4826-4047-818A-EC807CC050BB}" presName="box" presStyleLbl="node1" presStyleIdx="4" presStyleCnt="6" custScaleX="100000" custScaleY="216575" custLinFactY="-300000" custLinFactNeighborX="-656" custLinFactNeighborY="-367758"/>
      <dgm:spPr/>
      <dgm:t>
        <a:bodyPr/>
        <a:lstStyle/>
        <a:p>
          <a:endParaRPr lang="ru-RU"/>
        </a:p>
      </dgm:t>
    </dgm:pt>
    <dgm:pt modelId="{79336844-A64D-4139-93F4-4CC391B39BED}" type="pres">
      <dgm:prSet presAssocID="{81D40F79-4826-4047-818A-EC807CC050BB}" presName="img" presStyleLbl="fgImgPlace1" presStyleIdx="4" presStyleCnt="6" custScaleX="90416" custScaleY="255345" custLinFactY="72504" custLinFactNeighborX="-3842" custLinFactNeighborY="10000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90E64D6-7820-4296-8F08-5EAB86755AA8}" type="pres">
      <dgm:prSet presAssocID="{81D40F79-4826-4047-818A-EC807CC050BB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A74F89-CA96-486C-91CD-1CC4BBD91BDA}" type="pres">
      <dgm:prSet presAssocID="{43D2FA6A-D7DF-43D4-9225-6FB43F0312EA}" presName="spacer" presStyleCnt="0"/>
      <dgm:spPr/>
    </dgm:pt>
    <dgm:pt modelId="{BFCA17F5-BD0B-4160-8D8B-23DA27CDA008}" type="pres">
      <dgm:prSet presAssocID="{20421B0B-30CA-4998-99DA-93AEB8186923}" presName="comp" presStyleCnt="0"/>
      <dgm:spPr/>
    </dgm:pt>
    <dgm:pt modelId="{B077DF3A-4E32-497C-9664-7F697135743D}" type="pres">
      <dgm:prSet presAssocID="{20421B0B-30CA-4998-99DA-93AEB8186923}" presName="box" presStyleLbl="node1" presStyleIdx="5" presStyleCnt="6" custScaleX="97630" custScaleY="169244" custLinFactY="-172088" custLinFactNeighborX="-602" custLinFactNeighborY="-200000"/>
      <dgm:spPr/>
      <dgm:t>
        <a:bodyPr/>
        <a:lstStyle/>
        <a:p>
          <a:endParaRPr lang="ru-RU"/>
        </a:p>
      </dgm:t>
    </dgm:pt>
    <dgm:pt modelId="{A2E98F26-A6B9-408F-A107-412257F52998}" type="pres">
      <dgm:prSet presAssocID="{20421B0B-30CA-4998-99DA-93AEB8186923}" presName="img" presStyleLbl="fgImgPlace1" presStyleIdx="5" presStyleCnt="6" custScaleX="84957" custScaleY="281005" custLinFactY="-200000" custLinFactNeighborX="-3663" custLinFactNeighborY="-23133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49F5690-3264-4C22-AB5B-DEAA61BE904A}" type="pres">
      <dgm:prSet presAssocID="{20421B0B-30CA-4998-99DA-93AEB8186923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D4B904-0651-4D5C-B60D-D770FFAB74EF}" srcId="{9FD593AB-F4BE-488F-84C6-854B070BF88E}" destId="{20421B0B-30CA-4998-99DA-93AEB8186923}" srcOrd="5" destOrd="0" parTransId="{1C78D6C6-74AC-4DD6-B070-2173ED332B09}" sibTransId="{69ACCA22-D7A1-4078-A37B-99BD50362210}"/>
    <dgm:cxn modelId="{DCA94067-7604-49DE-9331-F4A766BAEF16}" type="presOf" srcId="{45D13281-2912-40FF-B424-6DB2471738BD}" destId="{E9DD7CDA-50DF-4A61-BFB1-6B875F553D11}" srcOrd="0" destOrd="0" presId="urn:microsoft.com/office/officeart/2005/8/layout/vList4"/>
    <dgm:cxn modelId="{579E3434-1231-469A-AB89-68B0169E40EE}" type="presOf" srcId="{842EE4D6-C756-4D25-B3A4-2E7B53426C00}" destId="{48C587CE-5901-4391-BE2B-BF2F8C8F7747}" srcOrd="1" destOrd="0" presId="urn:microsoft.com/office/officeart/2005/8/layout/vList4"/>
    <dgm:cxn modelId="{28DA9511-A4A3-49FC-8066-9FC0C05812FF}" type="presOf" srcId="{20421B0B-30CA-4998-99DA-93AEB8186923}" destId="{D49F5690-3264-4C22-AB5B-DEAA61BE904A}" srcOrd="1" destOrd="0" presId="urn:microsoft.com/office/officeart/2005/8/layout/vList4"/>
    <dgm:cxn modelId="{6D808526-C003-4C53-9048-1F0447E26F66}" srcId="{9FD593AB-F4BE-488F-84C6-854B070BF88E}" destId="{45D13281-2912-40FF-B424-6DB2471738BD}" srcOrd="0" destOrd="0" parTransId="{D59E9543-5A45-4840-97FC-01FDDEC72721}" sibTransId="{8EE4D05A-FC19-4378-BE55-4310A394F708}"/>
    <dgm:cxn modelId="{9E38FA0C-08F1-4F2B-95FB-1529B07AA624}" srcId="{9FD593AB-F4BE-488F-84C6-854B070BF88E}" destId="{842EE4D6-C756-4D25-B3A4-2E7B53426C00}" srcOrd="2" destOrd="0" parTransId="{2EBAC759-E7FD-439D-A7EA-200BF5D5FE07}" sibTransId="{F227EE1C-CF50-4447-9F3D-0C577B07ACF5}"/>
    <dgm:cxn modelId="{34B45DA1-13F1-4D4C-924B-DE2CED39B7B6}" type="presOf" srcId="{45D13281-2912-40FF-B424-6DB2471738BD}" destId="{8818D353-D567-4189-BA9B-F106CB1E77CB}" srcOrd="1" destOrd="0" presId="urn:microsoft.com/office/officeart/2005/8/layout/vList4"/>
    <dgm:cxn modelId="{A005CD0F-37A1-4107-B69C-03AE8C027487}" srcId="{9FD593AB-F4BE-488F-84C6-854B070BF88E}" destId="{81D40F79-4826-4047-818A-EC807CC050BB}" srcOrd="4" destOrd="0" parTransId="{A7338BB6-5727-4A5C-BB1A-F777D0B73ED9}" sibTransId="{43D2FA6A-D7DF-43D4-9225-6FB43F0312EA}"/>
    <dgm:cxn modelId="{62A9A041-CD08-4C9A-B25C-B216950747EF}" srcId="{9FD593AB-F4BE-488F-84C6-854B070BF88E}" destId="{706372FC-3C6F-4B60-8DFD-B623FF256BC9}" srcOrd="3" destOrd="0" parTransId="{C5247C69-51AA-486D-90EE-45BD088BD450}" sibTransId="{ECA5B131-F3C4-4787-AC2D-63FCFFF196C0}"/>
    <dgm:cxn modelId="{C8DF69A8-0A5F-475F-A43E-29394BACBD03}" type="presOf" srcId="{706372FC-3C6F-4B60-8DFD-B623FF256BC9}" destId="{13E1A50B-D9B0-466A-9918-7438E77517F3}" srcOrd="1" destOrd="0" presId="urn:microsoft.com/office/officeart/2005/8/layout/vList4"/>
    <dgm:cxn modelId="{89C0A780-832A-418E-95E6-B3F8657AD844}" type="presOf" srcId="{81D40F79-4826-4047-818A-EC807CC050BB}" destId="{390E64D6-7820-4296-8F08-5EAB86755AA8}" srcOrd="1" destOrd="0" presId="urn:microsoft.com/office/officeart/2005/8/layout/vList4"/>
    <dgm:cxn modelId="{AEF1A489-00EC-4D1C-859A-868CE61DD1D5}" type="presOf" srcId="{706372FC-3C6F-4B60-8DFD-B623FF256BC9}" destId="{647BD8AA-DA17-4906-B83E-D58211F7FAFD}" srcOrd="0" destOrd="0" presId="urn:microsoft.com/office/officeart/2005/8/layout/vList4"/>
    <dgm:cxn modelId="{14D80496-FCE5-41EE-9FFE-6058ADC219FB}" srcId="{9FD593AB-F4BE-488F-84C6-854B070BF88E}" destId="{23052DEB-BDC4-48A8-B0CC-FAB30A4970F6}" srcOrd="1" destOrd="0" parTransId="{BCAA80E7-72D7-40B0-95C5-373F6109EFD3}" sibTransId="{670A4C6D-D764-49BF-9681-6C9DB890A214}"/>
    <dgm:cxn modelId="{6A77069C-8A75-405E-8B77-4BA23BEAA033}" type="presOf" srcId="{9FD593AB-F4BE-488F-84C6-854B070BF88E}" destId="{5AA77110-0E0C-4ABD-B5DA-B1BF13DA2893}" srcOrd="0" destOrd="0" presId="urn:microsoft.com/office/officeart/2005/8/layout/vList4"/>
    <dgm:cxn modelId="{971F0811-E774-4460-BD4E-E82349D150E3}" type="presOf" srcId="{23052DEB-BDC4-48A8-B0CC-FAB30A4970F6}" destId="{FD46E3E5-ADFE-460B-8452-ACBFF35D089F}" srcOrd="1" destOrd="0" presId="urn:microsoft.com/office/officeart/2005/8/layout/vList4"/>
    <dgm:cxn modelId="{1376D564-E3A6-4895-84CD-E88F3F5335E1}" type="presOf" srcId="{23052DEB-BDC4-48A8-B0CC-FAB30A4970F6}" destId="{2BB84E88-97E5-4E6F-96B8-F21EA7EB85C6}" srcOrd="0" destOrd="0" presId="urn:microsoft.com/office/officeart/2005/8/layout/vList4"/>
    <dgm:cxn modelId="{ECB15F4B-2F1F-43E9-9604-1722C32936EF}" type="presOf" srcId="{20421B0B-30CA-4998-99DA-93AEB8186923}" destId="{B077DF3A-4E32-497C-9664-7F697135743D}" srcOrd="0" destOrd="0" presId="urn:microsoft.com/office/officeart/2005/8/layout/vList4"/>
    <dgm:cxn modelId="{2B9E90FF-32CF-407D-BD9B-7744D69AE63A}" type="presOf" srcId="{81D40F79-4826-4047-818A-EC807CC050BB}" destId="{3FA1E87D-5F0D-4704-864C-78ED2FCC6B9B}" srcOrd="0" destOrd="0" presId="urn:microsoft.com/office/officeart/2005/8/layout/vList4"/>
    <dgm:cxn modelId="{76F11E7C-95E5-4EE1-8AAE-7B2AC3F83B97}" type="presOf" srcId="{842EE4D6-C756-4D25-B3A4-2E7B53426C00}" destId="{0051C97E-13E7-4685-BA09-692F0B90C95E}" srcOrd="0" destOrd="0" presId="urn:microsoft.com/office/officeart/2005/8/layout/vList4"/>
    <dgm:cxn modelId="{31D394E0-A8D6-4885-87E8-2CB29A8148FB}" type="presParOf" srcId="{5AA77110-0E0C-4ABD-B5DA-B1BF13DA2893}" destId="{41D9DABD-810E-439F-BFA9-45EA001E95F8}" srcOrd="0" destOrd="0" presId="urn:microsoft.com/office/officeart/2005/8/layout/vList4"/>
    <dgm:cxn modelId="{6D42DCA9-7DF2-4AE0-858D-A7783CB17516}" type="presParOf" srcId="{41D9DABD-810E-439F-BFA9-45EA001E95F8}" destId="{E9DD7CDA-50DF-4A61-BFB1-6B875F553D11}" srcOrd="0" destOrd="0" presId="urn:microsoft.com/office/officeart/2005/8/layout/vList4"/>
    <dgm:cxn modelId="{D7AC814E-1825-495A-ACB4-7DB0247DFB96}" type="presParOf" srcId="{41D9DABD-810E-439F-BFA9-45EA001E95F8}" destId="{B5275B18-8D0A-463F-9AE6-DD422C693025}" srcOrd="1" destOrd="0" presId="urn:microsoft.com/office/officeart/2005/8/layout/vList4"/>
    <dgm:cxn modelId="{8BEF7C41-2C77-49CF-A85F-628422E44F11}" type="presParOf" srcId="{41D9DABD-810E-439F-BFA9-45EA001E95F8}" destId="{8818D353-D567-4189-BA9B-F106CB1E77CB}" srcOrd="2" destOrd="0" presId="urn:microsoft.com/office/officeart/2005/8/layout/vList4"/>
    <dgm:cxn modelId="{7F55BC3B-CF0C-489D-875A-4DD2F9DFEF0F}" type="presParOf" srcId="{5AA77110-0E0C-4ABD-B5DA-B1BF13DA2893}" destId="{6D31D0E9-26FA-4373-92DF-F6EBF6518B90}" srcOrd="1" destOrd="0" presId="urn:microsoft.com/office/officeart/2005/8/layout/vList4"/>
    <dgm:cxn modelId="{794B7814-FF82-41E0-9C56-394C576A998D}" type="presParOf" srcId="{5AA77110-0E0C-4ABD-B5DA-B1BF13DA2893}" destId="{DB325389-106A-4BF1-B463-E60AF98E2DE0}" srcOrd="2" destOrd="0" presId="urn:microsoft.com/office/officeart/2005/8/layout/vList4"/>
    <dgm:cxn modelId="{7F541C45-37BE-4512-B56E-9C41BE3942CB}" type="presParOf" srcId="{DB325389-106A-4BF1-B463-E60AF98E2DE0}" destId="{2BB84E88-97E5-4E6F-96B8-F21EA7EB85C6}" srcOrd="0" destOrd="0" presId="urn:microsoft.com/office/officeart/2005/8/layout/vList4"/>
    <dgm:cxn modelId="{1CC24EAE-4255-402A-80FF-2E18F9D336EA}" type="presParOf" srcId="{DB325389-106A-4BF1-B463-E60AF98E2DE0}" destId="{36716C4B-D55A-4F93-BC7E-732C1AAACD7D}" srcOrd="1" destOrd="0" presId="urn:microsoft.com/office/officeart/2005/8/layout/vList4"/>
    <dgm:cxn modelId="{9A00F916-4255-4F24-9A4A-B3ECC4F66562}" type="presParOf" srcId="{DB325389-106A-4BF1-B463-E60AF98E2DE0}" destId="{FD46E3E5-ADFE-460B-8452-ACBFF35D089F}" srcOrd="2" destOrd="0" presId="urn:microsoft.com/office/officeart/2005/8/layout/vList4"/>
    <dgm:cxn modelId="{FF71342C-953D-4F6A-A1B0-07576D0D7FD3}" type="presParOf" srcId="{5AA77110-0E0C-4ABD-B5DA-B1BF13DA2893}" destId="{EA2AA420-6B2F-4362-8BB8-64D2E9F740A5}" srcOrd="3" destOrd="0" presId="urn:microsoft.com/office/officeart/2005/8/layout/vList4"/>
    <dgm:cxn modelId="{A15623C3-6F11-4F9A-9F4F-7DD336EBF12E}" type="presParOf" srcId="{5AA77110-0E0C-4ABD-B5DA-B1BF13DA2893}" destId="{FEE79C45-F2B2-45B8-9C9D-E03C0E7A4006}" srcOrd="4" destOrd="0" presId="urn:microsoft.com/office/officeart/2005/8/layout/vList4"/>
    <dgm:cxn modelId="{B5F3288B-4B0A-4D0C-B678-35EFF8E2F2EB}" type="presParOf" srcId="{FEE79C45-F2B2-45B8-9C9D-E03C0E7A4006}" destId="{0051C97E-13E7-4685-BA09-692F0B90C95E}" srcOrd="0" destOrd="0" presId="urn:microsoft.com/office/officeart/2005/8/layout/vList4"/>
    <dgm:cxn modelId="{A8C59988-19A8-4BED-8E61-BE2A2CDE8626}" type="presParOf" srcId="{FEE79C45-F2B2-45B8-9C9D-E03C0E7A4006}" destId="{6676EB5A-573F-4364-8D59-0F2F3873A941}" srcOrd="1" destOrd="0" presId="urn:microsoft.com/office/officeart/2005/8/layout/vList4"/>
    <dgm:cxn modelId="{5266BA3B-7542-40C4-9F95-B6F473EBADBE}" type="presParOf" srcId="{FEE79C45-F2B2-45B8-9C9D-E03C0E7A4006}" destId="{48C587CE-5901-4391-BE2B-BF2F8C8F7747}" srcOrd="2" destOrd="0" presId="urn:microsoft.com/office/officeart/2005/8/layout/vList4"/>
    <dgm:cxn modelId="{B1EA7B8F-31FA-44A7-8D4D-58FE48071B19}" type="presParOf" srcId="{5AA77110-0E0C-4ABD-B5DA-B1BF13DA2893}" destId="{E32E1429-4F1B-412F-AC7A-E24258284E0D}" srcOrd="5" destOrd="0" presId="urn:microsoft.com/office/officeart/2005/8/layout/vList4"/>
    <dgm:cxn modelId="{604297A5-2F20-4270-BE43-234B309093DA}" type="presParOf" srcId="{5AA77110-0E0C-4ABD-B5DA-B1BF13DA2893}" destId="{A27D6FB1-BF17-40F5-B2A2-5E39406E6078}" srcOrd="6" destOrd="0" presId="urn:microsoft.com/office/officeart/2005/8/layout/vList4"/>
    <dgm:cxn modelId="{A31F3D8D-F8F9-4A02-BADB-06EF3B5AFD48}" type="presParOf" srcId="{A27D6FB1-BF17-40F5-B2A2-5E39406E6078}" destId="{647BD8AA-DA17-4906-B83E-D58211F7FAFD}" srcOrd="0" destOrd="0" presId="urn:microsoft.com/office/officeart/2005/8/layout/vList4"/>
    <dgm:cxn modelId="{4E128CEB-83EF-4AB0-98CB-DAC5651F4509}" type="presParOf" srcId="{A27D6FB1-BF17-40F5-B2A2-5E39406E6078}" destId="{50319DFC-AC4D-4E8D-94E6-61DFEBA28C72}" srcOrd="1" destOrd="0" presId="urn:microsoft.com/office/officeart/2005/8/layout/vList4"/>
    <dgm:cxn modelId="{702D4889-148E-4F2B-A660-CFE86F32D91B}" type="presParOf" srcId="{A27D6FB1-BF17-40F5-B2A2-5E39406E6078}" destId="{13E1A50B-D9B0-466A-9918-7438E77517F3}" srcOrd="2" destOrd="0" presId="urn:microsoft.com/office/officeart/2005/8/layout/vList4"/>
    <dgm:cxn modelId="{AB04F843-F9F5-4F15-BB99-4AA853218E5A}" type="presParOf" srcId="{5AA77110-0E0C-4ABD-B5DA-B1BF13DA2893}" destId="{10249BB3-24D3-4D7B-BABA-1C1ED8CB0565}" srcOrd="7" destOrd="0" presId="urn:microsoft.com/office/officeart/2005/8/layout/vList4"/>
    <dgm:cxn modelId="{A3374B75-FEDC-465C-9932-C50A8A6C76E1}" type="presParOf" srcId="{5AA77110-0E0C-4ABD-B5DA-B1BF13DA2893}" destId="{88C6BD31-BBC5-4EFA-87C9-0C7E43D278A1}" srcOrd="8" destOrd="0" presId="urn:microsoft.com/office/officeart/2005/8/layout/vList4"/>
    <dgm:cxn modelId="{DD82C62C-16C7-46BE-B4D6-BFD006EC3B1D}" type="presParOf" srcId="{88C6BD31-BBC5-4EFA-87C9-0C7E43D278A1}" destId="{3FA1E87D-5F0D-4704-864C-78ED2FCC6B9B}" srcOrd="0" destOrd="0" presId="urn:microsoft.com/office/officeart/2005/8/layout/vList4"/>
    <dgm:cxn modelId="{9548CF2C-490D-4CF3-ADED-BD5219E21133}" type="presParOf" srcId="{88C6BD31-BBC5-4EFA-87C9-0C7E43D278A1}" destId="{79336844-A64D-4139-93F4-4CC391B39BED}" srcOrd="1" destOrd="0" presId="urn:microsoft.com/office/officeart/2005/8/layout/vList4"/>
    <dgm:cxn modelId="{B3666CDE-D8B6-4477-BA6C-F9472E288924}" type="presParOf" srcId="{88C6BD31-BBC5-4EFA-87C9-0C7E43D278A1}" destId="{390E64D6-7820-4296-8F08-5EAB86755AA8}" srcOrd="2" destOrd="0" presId="urn:microsoft.com/office/officeart/2005/8/layout/vList4"/>
    <dgm:cxn modelId="{4B1B1E4D-7B28-476F-A1C0-E05E7DF6D65A}" type="presParOf" srcId="{5AA77110-0E0C-4ABD-B5DA-B1BF13DA2893}" destId="{74A74F89-CA96-486C-91CD-1CC4BBD91BDA}" srcOrd="9" destOrd="0" presId="urn:microsoft.com/office/officeart/2005/8/layout/vList4"/>
    <dgm:cxn modelId="{EE2AFB2C-8ED6-4672-BE8F-430AB9BE4816}" type="presParOf" srcId="{5AA77110-0E0C-4ABD-B5DA-B1BF13DA2893}" destId="{BFCA17F5-BD0B-4160-8D8B-23DA27CDA008}" srcOrd="10" destOrd="0" presId="urn:microsoft.com/office/officeart/2005/8/layout/vList4"/>
    <dgm:cxn modelId="{B252C151-5EBB-4AC5-9987-36CE676ECE4A}" type="presParOf" srcId="{BFCA17F5-BD0B-4160-8D8B-23DA27CDA008}" destId="{B077DF3A-4E32-497C-9664-7F697135743D}" srcOrd="0" destOrd="0" presId="urn:microsoft.com/office/officeart/2005/8/layout/vList4"/>
    <dgm:cxn modelId="{A4F93D0A-959F-4201-BEFA-51547340AE40}" type="presParOf" srcId="{BFCA17F5-BD0B-4160-8D8B-23DA27CDA008}" destId="{A2E98F26-A6B9-408F-A107-412257F52998}" srcOrd="1" destOrd="0" presId="urn:microsoft.com/office/officeart/2005/8/layout/vList4"/>
    <dgm:cxn modelId="{ACBF898A-7BEC-41F1-9B80-E42956B7E994}" type="presParOf" srcId="{BFCA17F5-BD0B-4160-8D8B-23DA27CDA008}" destId="{D49F5690-3264-4C22-AB5B-DEAA61BE904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3DF079-AF00-4897-9314-84FAEB406A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117EF35-1CE9-4EE8-89C3-BE1B54F0B95D}" type="pres">
      <dgm:prSet presAssocID="{F43DF079-AF00-4897-9314-84FAEB406A9F}" presName="Name0" presStyleCnt="0">
        <dgm:presLayoutVars>
          <dgm:dir/>
          <dgm:resizeHandles val="exact"/>
        </dgm:presLayoutVars>
      </dgm:prSet>
      <dgm:spPr/>
    </dgm:pt>
  </dgm:ptLst>
  <dgm:cxnLst>
    <dgm:cxn modelId="{8841E4AD-7D76-497F-8CE8-E4AED314F13C}" type="presOf" srcId="{F43DF079-AF00-4897-9314-84FAEB406A9F}" destId="{9117EF35-1CE9-4EE8-89C3-BE1B54F0B95D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3DF079-AF00-4897-9314-84FAEB406A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117EF35-1CE9-4EE8-89C3-BE1B54F0B95D}" type="pres">
      <dgm:prSet presAssocID="{F43DF079-AF00-4897-9314-84FAEB406A9F}" presName="Name0" presStyleCnt="0">
        <dgm:presLayoutVars>
          <dgm:dir/>
          <dgm:resizeHandles val="exact"/>
        </dgm:presLayoutVars>
      </dgm:prSet>
      <dgm:spPr/>
    </dgm:pt>
  </dgm:ptLst>
  <dgm:cxnLst>
    <dgm:cxn modelId="{8841E4AD-7D76-497F-8CE8-E4AED314F13C}" type="presOf" srcId="{F43DF079-AF00-4897-9314-84FAEB406A9F}" destId="{9117EF35-1CE9-4EE8-89C3-BE1B54F0B95D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3DF079-AF00-4897-9314-84FAEB406A9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9117EF35-1CE9-4EE8-89C3-BE1B54F0B95D}" type="pres">
      <dgm:prSet presAssocID="{F43DF079-AF00-4897-9314-84FAEB406A9F}" presName="Name0" presStyleCnt="0">
        <dgm:presLayoutVars>
          <dgm:dir/>
          <dgm:resizeHandles val="exact"/>
        </dgm:presLayoutVars>
      </dgm:prSet>
      <dgm:spPr/>
    </dgm:pt>
  </dgm:ptLst>
  <dgm:cxnLst>
    <dgm:cxn modelId="{8841E4AD-7D76-497F-8CE8-E4AED314F13C}" type="presOf" srcId="{F43DF079-AF00-4897-9314-84FAEB406A9F}" destId="{9117EF35-1CE9-4EE8-89C3-BE1B54F0B95D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D7CDA-50DF-4A61-BFB1-6B875F553D11}">
      <dsp:nvSpPr>
        <dsp:cNvPr id="0" name=""/>
        <dsp:cNvSpPr/>
      </dsp:nvSpPr>
      <dsp:spPr>
        <a:xfrm>
          <a:off x="0" y="6165"/>
          <a:ext cx="12291896" cy="995672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rPr>
            <a:t>Жилищное строительство: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rPr>
            <a:t>Планируемый объем жилищного строительства в 2023 году составляет </a:t>
          </a:r>
          <a:r>
            <a:rPr lang="ru-RU" sz="1300" b="1" kern="1200" dirty="0" smtClean="0">
              <a:solidFill>
                <a:srgbClr val="002060"/>
              </a:solidFill>
              <a:latin typeface="Cambria" panose="02040503050406030204" pitchFamily="18" charset="0"/>
            </a:rPr>
            <a:t>29,9</a:t>
          </a:r>
          <a:r>
            <a:rPr lang="ru-RU" sz="1300" b="1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rPr>
            <a:t> тысяч кв. м жилья. </a:t>
          </a:r>
        </a:p>
      </dsp:txBody>
      <dsp:txXfrm>
        <a:off x="2533449" y="35327"/>
        <a:ext cx="9729285" cy="937348"/>
      </dsp:txXfrm>
    </dsp:sp>
    <dsp:sp modelId="{B5275B18-8D0A-463F-9AE6-DD422C693025}">
      <dsp:nvSpPr>
        <dsp:cNvPr id="0" name=""/>
        <dsp:cNvSpPr/>
      </dsp:nvSpPr>
      <dsp:spPr>
        <a:xfrm>
          <a:off x="221202" y="97119"/>
          <a:ext cx="2107789" cy="8014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B84E88-97E5-4E6F-96B8-F21EA7EB85C6}">
      <dsp:nvSpPr>
        <dsp:cNvPr id="0" name=""/>
        <dsp:cNvSpPr/>
      </dsp:nvSpPr>
      <dsp:spPr>
        <a:xfrm>
          <a:off x="0" y="1125275"/>
          <a:ext cx="12291896" cy="73454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5B9BD5">
                  <a:lumMod val="50000"/>
                </a:srgbClr>
              </a:solidFill>
              <a:latin typeface="DIN Pro Bold" panose="020B0804020101020102" pitchFamily="34" charset="0"/>
              <a:ea typeface="+mn-ea"/>
              <a:cs typeface="DIN Pro Bold" panose="020B0804020101020102" pitchFamily="34" charset="0"/>
            </a:rPr>
            <a:t> </a:t>
          </a:r>
          <a:endParaRPr lang="ru-RU" sz="3200" b="1" kern="1200" dirty="0">
            <a:solidFill>
              <a:srgbClr val="5B9BD5">
                <a:lumMod val="50000"/>
              </a:srgbClr>
            </a:solidFill>
            <a:latin typeface="Cambria" panose="02040503050406030204" pitchFamily="18" charset="0"/>
            <a:ea typeface="Cambria" panose="02040503050406030204" pitchFamily="18" charset="0"/>
            <a:cs typeface="DIN Pro Bold" panose="020B0804020101020102" pitchFamily="34" charset="0"/>
          </a:endParaRPr>
        </a:p>
      </dsp:txBody>
      <dsp:txXfrm>
        <a:off x="2525801" y="1146789"/>
        <a:ext cx="9744581" cy="691512"/>
      </dsp:txXfrm>
    </dsp:sp>
    <dsp:sp modelId="{36716C4B-D55A-4F93-BC7E-732C1AAACD7D}">
      <dsp:nvSpPr>
        <dsp:cNvPr id="0" name=""/>
        <dsp:cNvSpPr/>
      </dsp:nvSpPr>
      <dsp:spPr>
        <a:xfrm>
          <a:off x="211184" y="1008813"/>
          <a:ext cx="2050239" cy="90193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51C97E-13E7-4685-BA09-692F0B90C95E}">
      <dsp:nvSpPr>
        <dsp:cNvPr id="0" name=""/>
        <dsp:cNvSpPr/>
      </dsp:nvSpPr>
      <dsp:spPr>
        <a:xfrm>
          <a:off x="0" y="1989419"/>
          <a:ext cx="12291896" cy="110542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 smtClean="0">
            <a:solidFill>
              <a:srgbClr val="5B9BD5">
                <a:lumMod val="50000"/>
              </a:srgbClr>
            </a:solidFill>
            <a:latin typeface="Cambria" panose="02040503050406030204" pitchFamily="18" charset="0"/>
          </a:endParaRP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2060"/>
              </a:solidFill>
              <a:latin typeface="Cambria" panose="02040503050406030204" pitchFamily="18" charset="0"/>
            </a:rPr>
            <a:t>Модернизация систем энергоснабжения (реконструкция и новое строительство):</a:t>
          </a:r>
        </a:p>
        <a:p>
          <a:pPr lvl="0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2060"/>
              </a:solidFill>
              <a:latin typeface="Cambria" panose="02040503050406030204" pitchFamily="18" charset="0"/>
            </a:rPr>
            <a:t>На 2023 год в инвестиционную программу АО «ЮТЭК-региональные сети» включены 31 объектов систем энергоснабжения, подлежащих модернизации с целью бесперебойной подачи электричества в жилые дома, больницы, школы, детские сады. 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>
            <a:solidFill>
              <a:srgbClr val="5B9BD5">
                <a:lumMod val="50000"/>
              </a:srgbClr>
            </a:solidFill>
            <a:latin typeface="Cambria" panose="02040503050406030204" pitchFamily="18" charset="0"/>
            <a:ea typeface="Cambria" panose="02040503050406030204" pitchFamily="18" charset="0"/>
            <a:cs typeface="DIN Pro Bold" panose="020B0804020101020102" pitchFamily="34" charset="0"/>
          </a:endParaRPr>
        </a:p>
      </dsp:txBody>
      <dsp:txXfrm>
        <a:off x="2536664" y="2021796"/>
        <a:ext cx="9722855" cy="1040674"/>
      </dsp:txXfrm>
    </dsp:sp>
    <dsp:sp modelId="{6676EB5A-573F-4364-8D59-0F2F3873A941}">
      <dsp:nvSpPr>
        <dsp:cNvPr id="0" name=""/>
        <dsp:cNvSpPr/>
      </dsp:nvSpPr>
      <dsp:spPr>
        <a:xfrm>
          <a:off x="124047" y="2071837"/>
          <a:ext cx="2173231" cy="10580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7BD8AA-DA17-4906-B83E-D58211F7FAFD}">
      <dsp:nvSpPr>
        <dsp:cNvPr id="0" name=""/>
        <dsp:cNvSpPr/>
      </dsp:nvSpPr>
      <dsp:spPr>
        <a:xfrm>
          <a:off x="0" y="3147522"/>
          <a:ext cx="12291896" cy="723798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100" b="1" kern="1200" dirty="0">
            <a:solidFill>
              <a:srgbClr val="5B9BD5">
                <a:lumMod val="50000"/>
              </a:srgbClr>
            </a:solidFill>
            <a:latin typeface="Cambria" panose="02040503050406030204" pitchFamily="18" charset="0"/>
            <a:ea typeface="Cambria" panose="02040503050406030204" pitchFamily="18" charset="0"/>
            <a:cs typeface="DIN Pro Bold" panose="020B0804020101020102" pitchFamily="34" charset="0"/>
          </a:endParaRPr>
        </a:p>
      </dsp:txBody>
      <dsp:txXfrm>
        <a:off x="2525486" y="3168721"/>
        <a:ext cx="9745211" cy="681400"/>
      </dsp:txXfrm>
    </dsp:sp>
    <dsp:sp modelId="{50319DFC-AC4D-4E8D-94E6-61DFEBA28C72}">
      <dsp:nvSpPr>
        <dsp:cNvPr id="0" name=""/>
        <dsp:cNvSpPr/>
      </dsp:nvSpPr>
      <dsp:spPr>
        <a:xfrm>
          <a:off x="150437" y="3506849"/>
          <a:ext cx="2095227" cy="84838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A1E87D-5F0D-4704-864C-78ED2FCC6B9B}">
      <dsp:nvSpPr>
        <dsp:cNvPr id="0" name=""/>
        <dsp:cNvSpPr/>
      </dsp:nvSpPr>
      <dsp:spPr>
        <a:xfrm>
          <a:off x="0" y="969523"/>
          <a:ext cx="12291896" cy="994245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Формирование современной городской среды городского округа </a:t>
          </a:r>
          <a:r>
            <a:rPr lang="ru-RU" sz="1300" b="1" kern="1200" dirty="0" err="1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Мегиона</a:t>
          </a:r>
          <a:r>
            <a:rPr lang="ru-RU" sz="1300" b="1" kern="1200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: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Запланирована реализация проекта «Городская площадь в </a:t>
          </a:r>
          <a:r>
            <a:rPr lang="ru-RU" sz="1300" b="1" kern="1200" dirty="0" err="1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пгт</a:t>
          </a:r>
          <a:r>
            <a:rPr lang="ru-RU" sz="1300" b="1" kern="1200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rPr>
            <a:t> Высокий».</a:t>
          </a:r>
          <a:endParaRPr lang="ru-RU" sz="1300" b="1" kern="1200" dirty="0">
            <a:solidFill>
              <a:srgbClr val="002060"/>
            </a:solidFill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504287" y="969523"/>
        <a:ext cx="9787609" cy="994245"/>
      </dsp:txXfrm>
    </dsp:sp>
    <dsp:sp modelId="{79336844-A64D-4139-93F4-4CC391B39BED}">
      <dsp:nvSpPr>
        <dsp:cNvPr id="0" name=""/>
        <dsp:cNvSpPr/>
      </dsp:nvSpPr>
      <dsp:spPr>
        <a:xfrm>
          <a:off x="69262" y="4696816"/>
          <a:ext cx="2222768" cy="9377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77DF3A-4E32-497C-9664-7F697135743D}">
      <dsp:nvSpPr>
        <dsp:cNvPr id="0" name=""/>
        <dsp:cNvSpPr/>
      </dsp:nvSpPr>
      <dsp:spPr>
        <a:xfrm>
          <a:off x="71661" y="3494560"/>
          <a:ext cx="12000579" cy="776959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rPr>
            <a:t>Развитие </a:t>
          </a:r>
          <a:r>
            <a:rPr lang="ru-RU" sz="1300" b="1" kern="1200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rPr>
            <a:t>жилищно-коммунального комплекса и повышение энергетической эффективности в городе </a:t>
          </a:r>
          <a:r>
            <a:rPr lang="ru-RU" sz="1300" b="1" kern="1200" dirty="0" err="1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rPr>
            <a:t>Мегионе</a:t>
          </a:r>
          <a:r>
            <a:rPr lang="ru-RU" sz="1300" b="1" kern="1200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rPr>
            <a:t>: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rPr>
            <a:t>Запланированы </a:t>
          </a:r>
          <a:r>
            <a:rPr lang="ru-RU" sz="1300" b="1" kern="1200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rPr>
            <a:t>работы по объекту «Инженерные сети к земельным участкам в 20 микрорайоне г. </a:t>
          </a:r>
          <a:r>
            <a:rPr lang="ru-RU" sz="1300" b="1" kern="1200" dirty="0" err="1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rPr>
            <a:t>Мегиона</a:t>
          </a:r>
          <a:r>
            <a:rPr lang="ru-RU" sz="1300" b="1" kern="1200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rPr>
            <a:t>» (в </a:t>
          </a:r>
          <a:r>
            <a:rPr lang="ru-RU" sz="1300" b="1" kern="1200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rPr>
            <a:t>рамках данного проекта предусмотрено строительство внутриквартальных сетей тепло-водоснабжения и водоотведения к земельным участкам 20 микрорайона, предоставленным под строительство школы на 1600 мест и прочим сформированным, предоставленным и планируемым к предоставлению для целей жилищного </a:t>
          </a:r>
          <a:r>
            <a:rPr lang="ru-RU" sz="1300" b="1" kern="1200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rPr>
            <a:t>строительства).</a:t>
          </a:r>
          <a:endParaRPr lang="ru-RU" sz="1300" b="1" kern="1200" dirty="0">
            <a:solidFill>
              <a:srgbClr val="002060"/>
            </a:solidFill>
            <a:latin typeface="Cambria Math" panose="02040503050406030204" pitchFamily="18" charset="0"/>
            <a:ea typeface="Cambria Math" panose="02040503050406030204" pitchFamily="18" charset="0"/>
            <a:cs typeface="Calibri" panose="020F0502020204030204" pitchFamily="34" charset="0"/>
          </a:endParaRPr>
        </a:p>
      </dsp:txBody>
      <dsp:txXfrm>
        <a:off x="2516597" y="3494560"/>
        <a:ext cx="9555643" cy="776959"/>
      </dsp:txXfrm>
    </dsp:sp>
    <dsp:sp modelId="{A2E98F26-A6B9-408F-A107-412257F52998}">
      <dsp:nvSpPr>
        <dsp:cNvPr id="0" name=""/>
        <dsp:cNvSpPr/>
      </dsp:nvSpPr>
      <dsp:spPr>
        <a:xfrm>
          <a:off x="140764" y="3491089"/>
          <a:ext cx="2088565" cy="103202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0.07862</cdr:x>
      <cdr:y>0.75784</cdr:y>
    </cdr:from>
    <cdr:to>
      <cdr:x>0.18464</cdr:x>
      <cdr:y>0.83173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30089" y="2861681"/>
          <a:ext cx="714885" cy="2789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2018 год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0.2819</cdr:x>
      <cdr:y>0.75784</cdr:y>
    </cdr:from>
    <cdr:to>
      <cdr:x>0.36447</cdr:x>
      <cdr:y>0.81991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900721" y="2861680"/>
          <a:ext cx="556780" cy="2343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2019 год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0.44942</cdr:x>
      <cdr:y>0.75784</cdr:y>
    </cdr:from>
    <cdr:to>
      <cdr:x>0.5518</cdr:x>
      <cdr:y>0.81196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030273" y="2861680"/>
          <a:ext cx="690283" cy="2043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2020 год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0.62639</cdr:x>
      <cdr:y>0.75784</cdr:y>
    </cdr:from>
    <cdr:to>
      <cdr:x>0.7301</cdr:x>
      <cdr:y>0.82228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223548" y="2861680"/>
          <a:ext cx="699247" cy="2433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2021 год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0.80574</cdr:x>
      <cdr:y>0.76685</cdr:y>
    </cdr:from>
    <cdr:to>
      <cdr:x>0.89239</cdr:x>
      <cdr:y>0.82383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432815" y="2895703"/>
          <a:ext cx="584214" cy="2151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2022 год</a:t>
          </a:r>
          <a:endParaRPr lang="ru-RU" sz="11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0.34146</cdr:x>
      <cdr:y>0.15232</cdr:y>
    </cdr:from>
    <cdr:to>
      <cdr:x>0.4573</cdr:x>
      <cdr:y>0.41566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95272" y="52891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0.33882</cdr:x>
      <cdr:y>0.1208</cdr:y>
    </cdr:from>
    <cdr:to>
      <cdr:x>0.88797</cdr:x>
      <cdr:y>0.38414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674429" y="515954"/>
          <a:ext cx="4334625" cy="11247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kern="1200" dirty="0">
            <a:solidFill>
              <a:schemeClr val="tx1">
                <a:lumMod val="65000"/>
                <a:lumOff val="35000"/>
              </a:schemeClr>
            </a:solidFill>
            <a:latin typeface="Cambria" panose="02040503050406030204" pitchFamily="18" charset="0"/>
            <a:ea typeface="Cambria" panose="02040503050406030204" pitchFamily="18" charset="0"/>
            <a:cs typeface="DIN Pro Bold" panose="020B0804020101020102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03C36-768B-4AC6-971B-37C90ACCCB5A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33488"/>
            <a:ext cx="584358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EABD4-F9DC-404E-AF92-8C7EA04B1F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634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ABD4-F9DC-404E-AF92-8C7EA04B1F7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268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EABD4-F9DC-404E-AF92-8C7EA04B1F7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808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0044" y="1207839"/>
            <a:ext cx="9720263" cy="2569434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0044" y="3876360"/>
            <a:ext cx="9720263" cy="1781861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BBEA-19F6-4851-B1A4-E467E5E55B2E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9CCC-6985-4EDC-82B8-24726C1AD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513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BBEA-19F6-4851-B1A4-E467E5E55B2E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9CCC-6985-4EDC-82B8-24726C1AD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741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4751" y="392932"/>
            <a:ext cx="2794575" cy="625445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1024" y="392932"/>
            <a:ext cx="8221722" cy="625445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BBEA-19F6-4851-B1A4-E467E5E55B2E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9CCC-6985-4EDC-82B8-24726C1AD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949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BBEA-19F6-4851-B1A4-E467E5E55B2E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9CCC-6985-4EDC-82B8-24726C1AD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997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274" y="1839948"/>
            <a:ext cx="11178302" cy="3069994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4274" y="4938986"/>
            <a:ext cx="11178302" cy="1614437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>
                    <a:tint val="75000"/>
                  </a:schemeClr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BBEA-19F6-4851-B1A4-E467E5E55B2E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9CCC-6985-4EDC-82B8-24726C1AD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99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024" y="1964660"/>
            <a:ext cx="5508149" cy="4682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1177" y="1964660"/>
            <a:ext cx="5508149" cy="4682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BBEA-19F6-4851-B1A4-E467E5E55B2E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9CCC-6985-4EDC-82B8-24726C1AD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026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712" y="392932"/>
            <a:ext cx="11178302" cy="142651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2713" y="1809196"/>
            <a:ext cx="5482835" cy="886659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2713" y="2695855"/>
            <a:ext cx="5482835" cy="39651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61177" y="1809196"/>
            <a:ext cx="5509837" cy="886659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61177" y="2695855"/>
            <a:ext cx="5509837" cy="39651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BBEA-19F6-4851-B1A4-E467E5E55B2E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9CCC-6985-4EDC-82B8-24726C1AD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773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BBEA-19F6-4851-B1A4-E467E5E55B2E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9CCC-6985-4EDC-82B8-24726C1AD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420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BBEA-19F6-4851-B1A4-E467E5E55B2E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9CCC-6985-4EDC-82B8-24726C1AD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023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713" y="492019"/>
            <a:ext cx="4180050" cy="1722067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9837" y="1062625"/>
            <a:ext cx="6561177" cy="5244788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2713" y="2214086"/>
            <a:ext cx="4180050" cy="4101869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BBEA-19F6-4851-B1A4-E467E5E55B2E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9CCC-6985-4EDC-82B8-24726C1AD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061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713" y="492019"/>
            <a:ext cx="4180050" cy="1722067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09837" y="1062625"/>
            <a:ext cx="6561177" cy="5244788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2713" y="2214086"/>
            <a:ext cx="4180050" cy="4101869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BBEA-19F6-4851-B1A4-E467E5E55B2E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D9CCC-6985-4EDC-82B8-24726C1AD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441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024" y="392932"/>
            <a:ext cx="11178302" cy="1426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024" y="1964660"/>
            <a:ext cx="11178302" cy="4682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024" y="6840434"/>
            <a:ext cx="2916079" cy="39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1BBEA-19F6-4851-B1A4-E467E5E55B2E}" type="datetimeFigureOut">
              <a:rPr lang="ru-RU" smtClean="0"/>
              <a:t>03.07.2023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93116" y="6840434"/>
            <a:ext cx="4374118" cy="39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53247" y="6840434"/>
            <a:ext cx="2916079" cy="39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D9CCC-6985-4EDC-82B8-24726C1ADB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46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1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1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fif"/><Relationship Id="rId3" Type="http://schemas.openxmlformats.org/officeDocument/2006/relationships/chart" Target="../charts/chart11.xml"/><Relationship Id="rId7" Type="http://schemas.openxmlformats.org/officeDocument/2006/relationships/image" Target="../media/image4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tvkmn@mail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zariy@mail.ru" TargetMode="External"/><Relationship Id="rId5" Type="http://schemas.openxmlformats.org/officeDocument/2006/relationships/hyperlink" Target="mailto:chibisov@gesmegion.ru" TargetMode="External"/><Relationship Id="rId4" Type="http://schemas.openxmlformats.org/officeDocument/2006/relationships/hyperlink" Target="mailto:MGS_09@mail.ru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fif"/><Relationship Id="rId5" Type="http://schemas.openxmlformats.org/officeDocument/2006/relationships/image" Target="../media/image22.jfif"/><Relationship Id="rId4" Type="http://schemas.openxmlformats.org/officeDocument/2006/relationships/image" Target="../media/image21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36041" y="1132910"/>
            <a:ext cx="6888268" cy="493532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92"/>
            <a:ext cx="12960350" cy="73802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52844" y="2062814"/>
            <a:ext cx="664887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ln w="9525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60D5C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ИНВЕСТИЦИОННЫЙ</a:t>
            </a:r>
            <a:endParaRPr lang="ru-RU" sz="2000" b="1" i="1" dirty="0">
              <a:ln w="9525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rgbClr val="60D5C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algn="ctr"/>
            <a:r>
              <a:rPr lang="ru-RU" sz="4400" b="1" i="1" dirty="0" smtClean="0">
                <a:ln w="9525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60D5C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ПАСПОРТ</a:t>
            </a:r>
            <a:r>
              <a:rPr lang="ru-RU" sz="5400" b="1" i="1" dirty="0" smtClean="0">
                <a:ln w="9525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60D5C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 </a:t>
            </a:r>
          </a:p>
          <a:p>
            <a:pPr algn="ctr"/>
            <a:r>
              <a:rPr lang="ru-RU" sz="4400" b="1" i="1" dirty="0" smtClean="0">
                <a:ln w="9525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60D5C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2022</a:t>
            </a:r>
            <a:endParaRPr lang="ru-RU" sz="4000" kern="1400" spc="108" dirty="0"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7461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271884" y="230469"/>
            <a:ext cx="2781587" cy="4404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62" b="1" i="1" u="none" strike="noStrike" kern="1200" cap="none" spc="0" normalizeH="0" baseline="0" noProof="0" dirty="0" smtClean="0">
                <a:ln w="9525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Инвестиции</a:t>
            </a:r>
            <a:endParaRPr kumimoji="0" lang="ru-RU" sz="2262" b="0" i="1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4358" y="2188196"/>
            <a:ext cx="2825624" cy="677892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7002424" y="4331420"/>
            <a:ext cx="533404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	 </a:t>
            </a:r>
            <a:endParaRPr kumimoji="0" lang="ru-RU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78850" y="2351795"/>
            <a:ext cx="2731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Парк на берегу реки Мега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691" y="5556128"/>
            <a:ext cx="3223474" cy="10698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70539" y="5781921"/>
            <a:ext cx="3053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Реконструкция комплекса социального обслуживания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338" y="3553315"/>
            <a:ext cx="3212380" cy="91168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923928" y="3708660"/>
            <a:ext cx="2699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defRPr>
            </a:lvl1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Этнографический проект «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Йахли-Икли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rPr>
              <a:t>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0966" y="899962"/>
            <a:ext cx="11427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5B9BD5">
                    <a:lumMod val="50000"/>
                  </a:srgb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В 2022 году </a:t>
            </a:r>
            <a:r>
              <a:rPr lang="ru-RU" sz="2400" b="1" i="1" dirty="0" smtClean="0">
                <a:solidFill>
                  <a:srgbClr val="5B9BD5">
                    <a:lumMod val="50000"/>
                  </a:srgb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реализовывались </a:t>
            </a:r>
            <a:r>
              <a:rPr lang="ru-RU" sz="2400" b="1" i="1" dirty="0">
                <a:solidFill>
                  <a:srgbClr val="5B9BD5">
                    <a:lumMod val="50000"/>
                  </a:srgb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муниципальные проекты: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IN Pro Bold" panose="020B0804020101020102" pitchFamily="34" charset="0"/>
              <a:ea typeface="Times New Roman" panose="02020603050405020304" pitchFamily="18" charset="0"/>
              <a:cs typeface="DIN Pro Bold" panose="020B0804020101020102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5483" y="1680011"/>
            <a:ext cx="57987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- </a:t>
            </a:r>
            <a:r>
              <a:rPr lang="ru-RU" dirty="0" smtClean="0"/>
              <a:t>Парк </a:t>
            </a:r>
            <a:r>
              <a:rPr lang="ru-RU" dirty="0"/>
              <a:t>на берегу реки Мега в городе </a:t>
            </a:r>
            <a:r>
              <a:rPr lang="ru-RU" dirty="0" err="1"/>
              <a:t>Мегионе</a:t>
            </a:r>
            <a:endParaRPr lang="ru-RU" dirty="0"/>
          </a:p>
          <a:p>
            <a:r>
              <a:rPr lang="ru-RU" dirty="0" smtClean="0"/>
              <a:t>- Этнографический </a:t>
            </a:r>
            <a:r>
              <a:rPr lang="ru-RU" dirty="0"/>
              <a:t>проект «</a:t>
            </a:r>
            <a:r>
              <a:rPr lang="ru-RU" dirty="0" err="1" smtClean="0"/>
              <a:t>Йахли-Икли</a:t>
            </a:r>
            <a:r>
              <a:rPr lang="ru-RU" dirty="0" smtClean="0"/>
              <a:t>»</a:t>
            </a:r>
            <a:endParaRPr lang="ru-RU" dirty="0"/>
          </a:p>
          <a:p>
            <a:r>
              <a:rPr lang="ru-RU" dirty="0" smtClean="0"/>
              <a:t>- Спортивная </a:t>
            </a:r>
            <a:r>
              <a:rPr lang="ru-RU" dirty="0"/>
              <a:t>зона в районе памятника Первопроходцам </a:t>
            </a:r>
            <a:r>
              <a:rPr lang="ru-RU" dirty="0" err="1"/>
              <a:t>г.Мегион</a:t>
            </a:r>
            <a:r>
              <a:rPr lang="ru-RU" dirty="0"/>
              <a:t> (</a:t>
            </a:r>
            <a:r>
              <a:rPr lang="ru-RU" dirty="0" err="1"/>
              <a:t>Скейт</a:t>
            </a:r>
            <a:r>
              <a:rPr lang="ru-RU" dirty="0"/>
              <a:t>-парк)</a:t>
            </a:r>
          </a:p>
          <a:p>
            <a:r>
              <a:rPr lang="ru-RU" dirty="0" smtClean="0"/>
              <a:t>- </a:t>
            </a:r>
            <a:r>
              <a:rPr lang="ru-RU" dirty="0" smtClean="0"/>
              <a:t>Модернизация </a:t>
            </a:r>
            <a:r>
              <a:rPr lang="ru-RU" dirty="0"/>
              <a:t>систем энергоснабжения</a:t>
            </a:r>
          </a:p>
          <a:p>
            <a:r>
              <a:rPr lang="ru-RU" dirty="0" smtClean="0"/>
              <a:t>- Строительство </a:t>
            </a:r>
            <a:r>
              <a:rPr lang="ru-RU" dirty="0"/>
              <a:t>инженерных сетей в 20 микрорайоне </a:t>
            </a:r>
            <a:r>
              <a:rPr lang="ru-RU" dirty="0" err="1"/>
              <a:t>г.Мегиона</a:t>
            </a:r>
            <a:endParaRPr lang="ru-RU" dirty="0"/>
          </a:p>
          <a:p>
            <a:r>
              <a:rPr lang="ru-RU" dirty="0" smtClean="0"/>
              <a:t>- Реконструкция </a:t>
            </a:r>
            <a:r>
              <a:rPr lang="ru-RU" dirty="0"/>
              <a:t>комплекса социального обслуживания</a:t>
            </a:r>
          </a:p>
          <a:p>
            <a:r>
              <a:rPr lang="ru-RU" dirty="0" smtClean="0"/>
              <a:t>- Объекты </a:t>
            </a:r>
            <a:r>
              <a:rPr lang="ru-RU" dirty="0"/>
              <a:t>улично-дорожного освещения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447" y="1689121"/>
            <a:ext cx="2976408" cy="15357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991" y="3384979"/>
            <a:ext cx="2960949" cy="16143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4457" y="5159387"/>
            <a:ext cx="3893061" cy="170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7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7002424" y="4331420"/>
            <a:ext cx="533404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5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	 </a:t>
            </a:r>
            <a:endParaRPr lang="ru-RU" sz="135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algn="ctr"/>
            <a:endParaRPr lang="ru-RU" sz="135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6519" y="896472"/>
            <a:ext cx="653729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В </a:t>
            </a:r>
            <a:r>
              <a:rPr lang="ru-RU" dirty="0" smtClean="0"/>
              <a:t>рамках национального проекта «Жилье и городская среда» в 2022 году общая площадь введённых в эксплуатацию жилых домов составляет 16 755,06 </a:t>
            </a:r>
            <a:r>
              <a:rPr lang="ru-RU" dirty="0" err="1" smtClean="0"/>
              <a:t>кв.м</a:t>
            </a:r>
            <a:r>
              <a:rPr lang="ru-RU" dirty="0" smtClean="0"/>
              <a:t>., из них:</a:t>
            </a:r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многоквартирный жилой дом (проспект Победы дом 13) – площадью 9122,86 </a:t>
            </a:r>
            <a:r>
              <a:rPr lang="ru-RU" dirty="0" err="1" smtClean="0"/>
              <a:t>кв.м</a:t>
            </a:r>
            <a:r>
              <a:rPr lang="ru-RU" dirty="0" smtClean="0"/>
              <a:t>.;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</a:t>
            </a:r>
          </a:p>
          <a:p>
            <a:r>
              <a:rPr lang="ru-RU" dirty="0" smtClean="0"/>
              <a:t>     многоквартирный жилой дом (Садовая дом 24) – </a:t>
            </a:r>
          </a:p>
          <a:p>
            <a:r>
              <a:rPr lang="ru-RU" dirty="0" smtClean="0"/>
              <a:t>площадью 6327,1 </a:t>
            </a:r>
            <a:r>
              <a:rPr lang="ru-RU" dirty="0" err="1" smtClean="0"/>
              <a:t>кв.м</a:t>
            </a:r>
            <a:r>
              <a:rPr lang="ru-RU" dirty="0" smtClean="0"/>
              <a:t>.;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12 индивидуальных жилых домов – </a:t>
            </a:r>
          </a:p>
          <a:p>
            <a:r>
              <a:rPr lang="ru-RU" dirty="0" smtClean="0"/>
              <a:t>общей площадью 1305,1 </a:t>
            </a:r>
            <a:r>
              <a:rPr lang="ru-RU" dirty="0" err="1" smtClean="0"/>
              <a:t>кв.м</a:t>
            </a:r>
            <a:r>
              <a:rPr lang="ru-RU" dirty="0" smtClean="0"/>
              <a:t>.</a:t>
            </a:r>
          </a:p>
          <a:p>
            <a:r>
              <a:rPr lang="ru-RU" dirty="0" smtClean="0"/>
              <a:t>		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7204392" y="187089"/>
            <a:ext cx="5220690" cy="530087"/>
          </a:xfrm>
        </p:spPr>
        <p:txBody>
          <a:bodyPr>
            <a:normAutofit fontScale="92500"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 Градостроительная деятельность</a:t>
            </a:r>
            <a:endParaRPr lang="ru-RU" b="1" i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392" y="1300249"/>
            <a:ext cx="5422658" cy="15598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4392" y="3156309"/>
            <a:ext cx="5422658" cy="17764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392" y="5028454"/>
            <a:ext cx="5422658" cy="18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0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7002424" y="4331420"/>
            <a:ext cx="533404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5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	 </a:t>
            </a:r>
            <a:endParaRPr lang="ru-RU" sz="135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algn="ctr"/>
            <a:endParaRPr lang="ru-RU" sz="135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7098" y="1093696"/>
            <a:ext cx="6537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8364070" y="187089"/>
            <a:ext cx="4061011" cy="530087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 Благоустройство города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7098" y="860612"/>
            <a:ext cx="121076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  В июле 2022 года администрация города </a:t>
            </a:r>
            <a:r>
              <a:rPr lang="ru-RU" dirty="0" err="1" smtClean="0"/>
              <a:t>Мегиона</a:t>
            </a:r>
            <a:r>
              <a:rPr lang="ru-RU" dirty="0" smtClean="0"/>
              <a:t> поддержала 5 инициативных проектов по благоустройству дворовых территорий с организацией детских площадок и площадок </a:t>
            </a:r>
            <a:r>
              <a:rPr lang="ru-RU" dirty="0" err="1" smtClean="0"/>
              <a:t>WorkOut</a:t>
            </a:r>
            <a:r>
              <a:rPr lang="ru-RU" dirty="0" smtClean="0"/>
              <a:t>, которые предложили инициативные группы города. Данные все проекты реализованы в 2022 году.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294" y="1723013"/>
            <a:ext cx="11306395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 </a:t>
            </a:r>
            <a:r>
              <a:rPr lang="ru-RU" sz="1600" dirty="0" smtClean="0"/>
              <a:t>    Инициативные проекты направлены на реализацию социально значимых инициатив с вовлечением граждан </a:t>
            </a:r>
          </a:p>
          <a:p>
            <a:r>
              <a:rPr lang="ru-RU" sz="1600" dirty="0" smtClean="0"/>
              <a:t>и организаций в решение вопросов местного значения. В рамках реализации муниципальной программы </a:t>
            </a:r>
          </a:p>
          <a:p>
            <a:r>
              <a:rPr lang="ru-RU" sz="1600" dirty="0" smtClean="0"/>
              <a:t>«Формирование комфортной городской среды в городе </a:t>
            </a:r>
            <a:r>
              <a:rPr lang="ru-RU" sz="1600" dirty="0" err="1" smtClean="0"/>
              <a:t>Мегионе</a:t>
            </a:r>
            <a:r>
              <a:rPr lang="ru-RU" sz="1600" dirty="0" smtClean="0"/>
              <a:t> на 2019-2025 годы» в 2022 году администрацией </a:t>
            </a:r>
          </a:p>
          <a:p>
            <a:r>
              <a:rPr lang="ru-RU" sz="1600" dirty="0" smtClean="0"/>
              <a:t>города </a:t>
            </a:r>
            <a:r>
              <a:rPr lang="ru-RU" sz="1600" dirty="0" err="1" smtClean="0"/>
              <a:t>Мегиона</a:t>
            </a:r>
            <a:r>
              <a:rPr lang="ru-RU" sz="1600" dirty="0" smtClean="0"/>
              <a:t> реализовано 5 инициативных проектов на общую сумму 4 852,03 тыс. руб. </a:t>
            </a:r>
          </a:p>
          <a:p>
            <a:r>
              <a:rPr lang="ru-RU" sz="1600" dirty="0" smtClean="0"/>
              <a:t>(освоение бюджетных средств по данной статье расходов – 100%).</a:t>
            </a:r>
          </a:p>
          <a:p>
            <a:r>
              <a:rPr lang="ru-RU" sz="1600" dirty="0" smtClean="0"/>
              <a:t>     1.Инициативный проект «Благоустройство дворовой территории с устройством площадки </a:t>
            </a:r>
            <a:r>
              <a:rPr lang="ru-RU" sz="1600" dirty="0" err="1" smtClean="0"/>
              <a:t>WorkOut</a:t>
            </a:r>
            <a:r>
              <a:rPr lang="ru-RU" sz="1600" dirty="0" smtClean="0"/>
              <a:t> во дворе </a:t>
            </a:r>
          </a:p>
          <a:p>
            <a:r>
              <a:rPr lang="ru-RU" sz="1600" dirty="0" smtClean="0"/>
              <a:t>жилых домов 15, 15/1 по улице Заречная, дома 14 по улице Нефтяников, дома 13 по улице </a:t>
            </a:r>
            <a:endParaRPr lang="ru-RU" sz="1600" dirty="0" smtClean="0"/>
          </a:p>
          <a:p>
            <a:r>
              <a:rPr lang="ru-RU" sz="1600" dirty="0" smtClean="0"/>
              <a:t>Садовая города </a:t>
            </a:r>
            <a:r>
              <a:rPr lang="ru-RU" sz="1600" dirty="0" err="1" smtClean="0"/>
              <a:t>Мегиона</a:t>
            </a:r>
            <a:r>
              <a:rPr lang="ru-RU" sz="1600" dirty="0" smtClean="0"/>
              <a:t>» – стоимость проекта составила 1 153,5 тыс. руб.</a:t>
            </a:r>
          </a:p>
          <a:p>
            <a:r>
              <a:rPr lang="ru-RU" sz="1600" dirty="0" smtClean="0"/>
              <a:t>     2.Инициативный проект «Устройство площадки </a:t>
            </a:r>
            <a:r>
              <a:rPr lang="ru-RU" sz="1600" dirty="0" err="1" smtClean="0"/>
              <a:t>WorkOut</a:t>
            </a:r>
            <a:r>
              <a:rPr lang="ru-RU" sz="1600" dirty="0" smtClean="0"/>
              <a:t> во дворе жилых домов 1, 2, 3, 4, 5, 6 </a:t>
            </a:r>
          </a:p>
          <a:p>
            <a:r>
              <a:rPr lang="ru-RU" sz="1600" dirty="0" smtClean="0"/>
              <a:t>в 7-й микрорайоне поселка городского типа Высокий, города Мегион» – стоимость проекта </a:t>
            </a:r>
          </a:p>
          <a:p>
            <a:r>
              <a:rPr lang="ru-RU" sz="1600" dirty="0" smtClean="0"/>
              <a:t>составила 1 117,3 тыс. руб.</a:t>
            </a:r>
          </a:p>
          <a:p>
            <a:r>
              <a:rPr lang="ru-RU" sz="1600" dirty="0" smtClean="0"/>
              <a:t>     3.Инициативный проект «Организация детской площадки в районе домов 8, 10, 12 по </a:t>
            </a:r>
          </a:p>
          <a:p>
            <a:r>
              <a:rPr lang="ru-RU" sz="1600" dirty="0" smtClean="0"/>
              <a:t>улице Нефтяников поселка городского типа Высокий, города Мегион» – стоимость проекта</a:t>
            </a:r>
          </a:p>
          <a:p>
            <a:r>
              <a:rPr lang="ru-RU" sz="1600" dirty="0" smtClean="0"/>
              <a:t>составила 1 112,12 тыс. руб.</a:t>
            </a:r>
          </a:p>
          <a:p>
            <a:r>
              <a:rPr lang="ru-RU" sz="1600" dirty="0" smtClean="0"/>
              <a:t>     4.Инициативный проект «Благоустройство дворовой территории с устройством площадки </a:t>
            </a:r>
            <a:r>
              <a:rPr lang="ru-RU" sz="1600" dirty="0" err="1" smtClean="0"/>
              <a:t>WorkOut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во дворе жилых домов 8 по улице </a:t>
            </a:r>
            <a:r>
              <a:rPr lang="ru-RU" sz="1600" dirty="0" err="1" smtClean="0"/>
              <a:t>Сутормина</a:t>
            </a:r>
            <a:r>
              <a:rPr lang="ru-RU" sz="1600" dirty="0" smtClean="0"/>
              <a:t>, домов 6/1, 6/2 по улице Ленина города </a:t>
            </a:r>
            <a:r>
              <a:rPr lang="ru-RU" sz="1600" dirty="0" err="1" smtClean="0"/>
              <a:t>Мегиона</a:t>
            </a:r>
            <a:r>
              <a:rPr lang="ru-RU" sz="1600" dirty="0" smtClean="0"/>
              <a:t>» – </a:t>
            </a:r>
          </a:p>
          <a:p>
            <a:r>
              <a:rPr lang="ru-RU" sz="1600" dirty="0" smtClean="0"/>
              <a:t>стоимость проекта составила 1 469,12 тыс. руб.</a:t>
            </a:r>
          </a:p>
          <a:p>
            <a:r>
              <a:rPr lang="ru-RU" sz="1600" dirty="0" smtClean="0"/>
              <a:t>     5.Инициативный проект «Организация детской площадки в районе домов 1, 1/1 по улице </a:t>
            </a:r>
          </a:p>
          <a:p>
            <a:r>
              <a:rPr lang="ru-RU" sz="1600" dirty="0" smtClean="0"/>
              <a:t>Строителей, и домов 12, 12/1, 12/2 по улице </a:t>
            </a:r>
            <a:r>
              <a:rPr lang="ru-RU" sz="1600" dirty="0" err="1" smtClean="0"/>
              <a:t>Сутормина</a:t>
            </a:r>
            <a:r>
              <a:rPr lang="ru-RU" sz="1600" dirty="0" smtClean="0"/>
              <a:t> города Мегион» – стоимость</a:t>
            </a:r>
          </a:p>
          <a:p>
            <a:r>
              <a:rPr lang="ru-RU" sz="1600" dirty="0" smtClean="0"/>
              <a:t>проекта составила 1 132,98 тыс. руб.</a:t>
            </a:r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1375" y="1463028"/>
            <a:ext cx="2533650" cy="1809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5331" y="5156179"/>
            <a:ext cx="2619375" cy="1743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9982" y="3320734"/>
            <a:ext cx="25336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9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021668" y="168965"/>
            <a:ext cx="6938682" cy="4404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 </a:t>
            </a:r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Планируемые инвестиционные проекты</a:t>
            </a:r>
            <a:endParaRPr lang="ru-RU" sz="2262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96211641"/>
              </p:ext>
            </p:extLst>
          </p:nvPr>
        </p:nvGraphicFramePr>
        <p:xfrm>
          <a:off x="262893" y="864815"/>
          <a:ext cx="12291897" cy="611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79059" y="5468470"/>
            <a:ext cx="9484659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Развитие транспортной системы города </a:t>
            </a:r>
            <a:r>
              <a:rPr lang="ru-RU" sz="1300" b="1" dirty="0" err="1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Мегиона</a:t>
            </a:r>
            <a:r>
              <a:rPr lang="ru-RU" sz="13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endParaRPr lang="en-US" sz="1300" b="1" dirty="0" smtClean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1300" b="1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Запланировано строительство </a:t>
            </a:r>
            <a:r>
              <a:rPr lang="ru-RU" sz="13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автомобильной дороги протяженностью 1,453 км., в том числе:</a:t>
            </a:r>
          </a:p>
          <a:p>
            <a:r>
              <a:rPr lang="ru-RU" sz="13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улица Нефтяников от проспекта Победы до улицы Губкина (строительство) – 1,065 км.</a:t>
            </a:r>
          </a:p>
          <a:p>
            <a:r>
              <a:rPr lang="ru-RU" sz="13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улица Нефтяников от улицы Заречной до проспекта Победы (реконструкция) – 0,300 км.</a:t>
            </a:r>
          </a:p>
          <a:p>
            <a:r>
              <a:rPr lang="ru-RU" sz="13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проезд от улицы Нефтяников до спортивного центра (организация сквозного проезда до улицы </a:t>
            </a:r>
            <a:r>
              <a:rPr lang="ru-RU" sz="1300" b="1" dirty="0" err="1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Норкина</a:t>
            </a:r>
            <a:r>
              <a:rPr lang="ru-RU" sz="13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 – 0,88 км.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719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772276" y="230469"/>
            <a:ext cx="5281196" cy="4404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Инвестиционные предложения</a:t>
            </a:r>
            <a:endParaRPr lang="ru-RU" sz="2262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7187" y="1056200"/>
            <a:ext cx="774771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Б</a:t>
            </a:r>
            <a:r>
              <a:rPr lang="ru-RU" sz="19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аза </a:t>
            </a: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инвестиционных предложений включает  </a:t>
            </a:r>
            <a:r>
              <a:rPr lang="ru-RU" sz="19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18 </a:t>
            </a: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инвестиционных площадок, в том числе в сферах развития образования, физической культуры и спорта и жилищного строительства. Перечень инвестиционных площадок размещен на инвестиционном портале города </a:t>
            </a:r>
            <a:r>
              <a:rPr lang="ru-RU" sz="19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Мегиона</a:t>
            </a:r>
            <a:r>
              <a:rPr lang="ru-RU" sz="19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, а также на </a:t>
            </a: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инвестиционной карте ХМАО - Югры</a:t>
            </a:r>
            <a:r>
              <a:rPr lang="ru-RU" sz="19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.</a:t>
            </a:r>
            <a:endParaRPr lang="ru-RU" sz="19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002424" y="4331420"/>
            <a:ext cx="533404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5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	 </a:t>
            </a:r>
            <a:endParaRPr lang="ru-RU" sz="135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algn="ctr"/>
            <a:endParaRPr lang="ru-RU" sz="135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49997" y="3603162"/>
            <a:ext cx="2844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defRPr>
            </a:lvl1pPr>
          </a:lstStyle>
          <a:p>
            <a:pPr algn="just"/>
            <a:r>
              <a:rPr lang="ru-RU" dirty="0"/>
              <a:t>Приют для </a:t>
            </a:r>
            <a:r>
              <a:rPr lang="ru-RU" dirty="0" smtClean="0"/>
              <a:t>временного содержания бездомных животных</a:t>
            </a:r>
            <a:endParaRPr lang="ru-RU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937" y="1267801"/>
            <a:ext cx="4173362" cy="46707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07" y="2964503"/>
            <a:ext cx="3770649" cy="3749496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5929313" y="3071813"/>
            <a:ext cx="2014537" cy="1259607"/>
          </a:xfrm>
          <a:prstGeom prst="rightArrow">
            <a:avLst/>
          </a:prstGeom>
          <a:solidFill>
            <a:srgbClr val="64D2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10800000">
            <a:off x="4986336" y="4700588"/>
            <a:ext cx="2152649" cy="1326833"/>
          </a:xfrm>
          <a:prstGeom prst="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18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07917" y="0"/>
            <a:ext cx="9714939" cy="4404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Приобретение жилых помещений в муниципальную собственность</a:t>
            </a:r>
            <a:endParaRPr lang="ru-RU" sz="2262" b="1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Нашивка 29"/>
          <p:cNvSpPr/>
          <p:nvPr/>
        </p:nvSpPr>
        <p:spPr>
          <a:xfrm rot="5400000">
            <a:off x="-7537" y="3801474"/>
            <a:ext cx="3423787" cy="3145368"/>
          </a:xfrm>
          <a:prstGeom prst="chevron">
            <a:avLst>
              <a:gd name="adj" fmla="val 13977"/>
            </a:avLst>
          </a:prstGeom>
          <a:solidFill>
            <a:srgbClr val="64D2D2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82" dirty="0">
              <a:solidFill>
                <a:schemeClr val="bg1"/>
              </a:solidFill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  <p:sp>
        <p:nvSpPr>
          <p:cNvPr id="13" name="Нашивка 29"/>
          <p:cNvSpPr/>
          <p:nvPr/>
        </p:nvSpPr>
        <p:spPr>
          <a:xfrm rot="5400000">
            <a:off x="200746" y="792562"/>
            <a:ext cx="2930435" cy="3145368"/>
          </a:xfrm>
          <a:prstGeom prst="chevron">
            <a:avLst>
              <a:gd name="adj" fmla="val 12154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82" dirty="0">
              <a:solidFill>
                <a:schemeClr val="bg1"/>
              </a:solidFill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886" y="1411765"/>
            <a:ext cx="31453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 целях улучшения жилищных условий отдельных категорий граждан, на территории городского округа </a:t>
            </a:r>
            <a:r>
              <a:rPr lang="ru-RU" sz="1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действует муниципальная </a:t>
            </a:r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программа «Развитие жилищной сферы на территории  </a:t>
            </a:r>
            <a:r>
              <a:rPr lang="ru-RU" sz="1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города </a:t>
            </a:r>
            <a:r>
              <a:rPr lang="ru-RU" sz="15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Мегиона</a:t>
            </a:r>
            <a:r>
              <a:rPr lang="ru-RU" sz="1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 </a:t>
            </a:r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на 2019-2025 годы»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23" y="4801787"/>
            <a:ext cx="2847079" cy="1664352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>
          <a:xfrm>
            <a:off x="3433482" y="3281081"/>
            <a:ext cx="9278471" cy="3424519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 рамках подпрограммы  «Содействие развитию жилищного строительства на территории </a:t>
            </a:r>
            <a:r>
              <a:rPr lang="ru-RU" sz="1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города </a:t>
            </a:r>
            <a:r>
              <a:rPr lang="ru-RU" sz="1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Мегиона</a:t>
            </a:r>
            <a:r>
              <a:rPr lang="ru-RU" sz="1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» </a:t>
            </a:r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реализуется мероприятие по приобретению жилья, изъятию земельных участков, в целях реализации полномочий в области жилищных </a:t>
            </a:r>
            <a:r>
              <a:rPr lang="ru-RU" sz="1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отношений. На </a:t>
            </a:r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реализацию мероприятия выделено финансовое обеспечение в сумме </a:t>
            </a:r>
            <a:endParaRPr lang="ru-RU" sz="16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97 </a:t>
            </a:r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061,0 тыс. руб. в том числе: 79 957,6 из средств бюджета автономного округа, </a:t>
            </a:r>
            <a:endParaRPr lang="ru-RU" sz="16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17 </a:t>
            </a:r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103,4 тыс. руб. из средств местного бюджета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197239508"/>
              </p:ext>
            </p:extLst>
          </p:nvPr>
        </p:nvGraphicFramePr>
        <p:xfrm>
          <a:off x="3674380" y="6324238"/>
          <a:ext cx="8640233" cy="772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00255" y="481262"/>
            <a:ext cx="96173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2022 году завершено исполнение мероприятия по расселению и ликвидации строений, приспособленных для проживания, включенных в реестр строений по состоянию на 01.01.2012, включая строения, право собственности на которые оформлено в судебном порядке в период с 01.01.1995 до 01.03.2005.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Общий объем финансирования муниципальной программы на 2022 год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оставлял </a:t>
            </a:r>
            <a:r>
              <a:rPr lang="ru-RU" b="1" dirty="0">
                <a:solidFill>
                  <a:srgbClr val="002060"/>
                </a:solidFill>
              </a:rPr>
              <a:t>957 393,75 тыс. руб. </a:t>
            </a:r>
          </a:p>
        </p:txBody>
      </p:sp>
    </p:spTree>
    <p:extLst>
      <p:ext uri="{BB962C8B-B14F-4D97-AF65-F5344CB8AC3E}">
        <p14:creationId xmlns:p14="http://schemas.microsoft.com/office/powerpoint/2010/main" val="327622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07917" y="0"/>
            <a:ext cx="9714939" cy="4404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Приобретение жилых помещений в муниципальную собственность</a:t>
            </a:r>
            <a:endParaRPr lang="ru-RU" sz="2262" b="1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Нашивка 29"/>
          <p:cNvSpPr/>
          <p:nvPr/>
        </p:nvSpPr>
        <p:spPr>
          <a:xfrm rot="5400000">
            <a:off x="-7537" y="3801474"/>
            <a:ext cx="3423787" cy="3145368"/>
          </a:xfrm>
          <a:prstGeom prst="chevron">
            <a:avLst>
              <a:gd name="adj" fmla="val 13977"/>
            </a:avLst>
          </a:prstGeom>
          <a:solidFill>
            <a:srgbClr val="64D2D2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82" dirty="0">
              <a:solidFill>
                <a:schemeClr val="bg1"/>
              </a:solidFill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  <p:sp>
        <p:nvSpPr>
          <p:cNvPr id="13" name="Нашивка 29"/>
          <p:cNvSpPr/>
          <p:nvPr/>
        </p:nvSpPr>
        <p:spPr>
          <a:xfrm rot="5400000">
            <a:off x="200746" y="792562"/>
            <a:ext cx="2930435" cy="3145368"/>
          </a:xfrm>
          <a:prstGeom prst="chevron">
            <a:avLst>
              <a:gd name="adj" fmla="val 12154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82" dirty="0">
              <a:solidFill>
                <a:schemeClr val="bg1"/>
              </a:solidFill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886" y="1411765"/>
            <a:ext cx="31453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 целях улучшения жилищных условий отдельных категорий граждан, на территории городского округа </a:t>
            </a:r>
            <a:r>
              <a:rPr lang="ru-RU" sz="1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действует муниципальная </a:t>
            </a:r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программа «Развитие жилищной сферы на территории  </a:t>
            </a:r>
            <a:r>
              <a:rPr lang="ru-RU" sz="1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города </a:t>
            </a:r>
            <a:r>
              <a:rPr lang="ru-RU" sz="15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Мегиона</a:t>
            </a:r>
            <a:r>
              <a:rPr lang="ru-RU" sz="1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 </a:t>
            </a:r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на 2019-2025 годы»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23" y="4801787"/>
            <a:ext cx="2847079" cy="1664352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197239508"/>
              </p:ext>
            </p:extLst>
          </p:nvPr>
        </p:nvGraphicFramePr>
        <p:xfrm>
          <a:off x="3674380" y="6324238"/>
          <a:ext cx="8640233" cy="772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00255" y="481262"/>
            <a:ext cx="961735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 2022 году </a:t>
            </a:r>
            <a:r>
              <a:rPr lang="ru-RU" b="1" dirty="0">
                <a:solidFill>
                  <a:srgbClr val="002060"/>
                </a:solidFill>
              </a:rPr>
              <a:t>на территории города </a:t>
            </a:r>
            <a:r>
              <a:rPr lang="ru-RU" b="1" dirty="0" smtClean="0">
                <a:solidFill>
                  <a:srgbClr val="002060"/>
                </a:solidFill>
              </a:rPr>
              <a:t>реализовывался </a:t>
            </a:r>
            <a:r>
              <a:rPr lang="ru-RU" b="1" dirty="0">
                <a:solidFill>
                  <a:srgbClr val="002060"/>
                </a:solidFill>
              </a:rPr>
              <a:t>региональный проект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b="1" dirty="0">
                <a:solidFill>
                  <a:srgbClr val="002060"/>
                </a:solidFill>
              </a:rPr>
              <a:t>Обеспечение устойчивого сокращения непригодного для проживания жилищного фонда».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Всего в 2022 году на региональный проект выделено 816 994,0 тыс. руб.: из них средства бюджета автономного округа – 746 784,3 тыс. руб., в том числе 224 819,0 тыс. руб. из средств Фонда реформирования ЖКХ, и 70 209,7 тыс. руб. из средств местного бюджета.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Для реализации мероприятий по приобретению и изъятию жилых помещений на бюджетные ассигнования, в 2022 году</a:t>
            </a:r>
            <a:r>
              <a:rPr lang="ru-RU" b="1" dirty="0" smtClean="0">
                <a:solidFill>
                  <a:srgbClr val="002060"/>
                </a:solidFill>
              </a:rPr>
              <a:t>: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	</a:t>
            </a:r>
            <a:r>
              <a:rPr lang="ru-RU" b="1" dirty="0" smtClean="0">
                <a:solidFill>
                  <a:srgbClr val="002060"/>
                </a:solidFill>
              </a:rPr>
              <a:t>* приобретено </a:t>
            </a:r>
            <a:r>
              <a:rPr lang="ru-RU" b="1" dirty="0">
                <a:solidFill>
                  <a:srgbClr val="002060"/>
                </a:solidFill>
              </a:rPr>
              <a:t>194 квартиры в строящихся домах, общей площадью 10,2 тыс. кв. м., для расселения граждан из аварийного жилищного фонда, признанного таковым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до </a:t>
            </a:r>
            <a:r>
              <a:rPr lang="ru-RU" b="1" dirty="0">
                <a:solidFill>
                  <a:srgbClr val="002060"/>
                </a:solidFill>
              </a:rPr>
              <a:t>01.01.2017 года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	</a:t>
            </a:r>
            <a:r>
              <a:rPr lang="ru-RU" b="1" dirty="0" smtClean="0">
                <a:solidFill>
                  <a:srgbClr val="002060"/>
                </a:solidFill>
              </a:rPr>
              <a:t>* выплачены </a:t>
            </a:r>
            <a:r>
              <a:rPr lang="ru-RU" b="1" dirty="0">
                <a:solidFill>
                  <a:srgbClr val="002060"/>
                </a:solidFill>
              </a:rPr>
              <a:t>возмещения 16 собственникам по заключенным </a:t>
            </a:r>
            <a:r>
              <a:rPr lang="ru-RU" b="1" dirty="0" smtClean="0">
                <a:solidFill>
                  <a:srgbClr val="002060"/>
                </a:solidFill>
              </a:rPr>
              <a:t>соглашениям </a:t>
            </a:r>
            <a:r>
              <a:rPr lang="ru-RU" b="1" dirty="0">
                <a:solidFill>
                  <a:srgbClr val="002060"/>
                </a:solidFill>
              </a:rPr>
              <a:t>на общую сумму 16 664,49 тыс. руб</a:t>
            </a:r>
            <a:r>
              <a:rPr lang="ru-RU" b="1" dirty="0" smtClean="0">
                <a:solidFill>
                  <a:srgbClr val="002060"/>
                </a:solidFill>
              </a:rPr>
              <a:t>. за </a:t>
            </a:r>
            <a:r>
              <a:rPr lang="ru-RU" b="1" dirty="0">
                <a:solidFill>
                  <a:srgbClr val="002060"/>
                </a:solidFill>
              </a:rPr>
              <a:t>изымаемые жилые помещения общей площадью 513,05 кв. м. аварийного жилищного </a:t>
            </a:r>
            <a:r>
              <a:rPr lang="ru-RU" b="1" dirty="0" smtClean="0">
                <a:solidFill>
                  <a:srgbClr val="002060"/>
                </a:solidFill>
              </a:rPr>
              <a:t>фонда.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5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307917" y="0"/>
            <a:ext cx="9714939" cy="4404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Приобретение жилых помещений в муниципальную собственность</a:t>
            </a:r>
            <a:endParaRPr lang="ru-RU" sz="2262" b="1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Нашивка 29"/>
          <p:cNvSpPr/>
          <p:nvPr/>
        </p:nvSpPr>
        <p:spPr>
          <a:xfrm rot="5400000">
            <a:off x="-7537" y="3801474"/>
            <a:ext cx="3423787" cy="3145368"/>
          </a:xfrm>
          <a:prstGeom prst="chevron">
            <a:avLst>
              <a:gd name="adj" fmla="val 13977"/>
            </a:avLst>
          </a:prstGeom>
          <a:solidFill>
            <a:srgbClr val="64D2D2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82" dirty="0">
              <a:solidFill>
                <a:schemeClr val="bg1"/>
              </a:solidFill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  <p:sp>
        <p:nvSpPr>
          <p:cNvPr id="13" name="Нашивка 29"/>
          <p:cNvSpPr/>
          <p:nvPr/>
        </p:nvSpPr>
        <p:spPr>
          <a:xfrm rot="5400000">
            <a:off x="200746" y="792562"/>
            <a:ext cx="2930435" cy="3145368"/>
          </a:xfrm>
          <a:prstGeom prst="chevron">
            <a:avLst>
              <a:gd name="adj" fmla="val 12154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82" dirty="0">
              <a:solidFill>
                <a:schemeClr val="bg1"/>
              </a:solidFill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886" y="1411765"/>
            <a:ext cx="31453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 целях улучшения жилищных условий отдельных категорий граждан, на территории городского округа </a:t>
            </a:r>
            <a:r>
              <a:rPr lang="ru-RU" sz="1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действует муниципальная </a:t>
            </a:r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программа «Развитие жилищной сферы на территории  </a:t>
            </a:r>
            <a:r>
              <a:rPr lang="ru-RU" sz="1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города </a:t>
            </a:r>
            <a:r>
              <a:rPr lang="ru-RU" sz="15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Мегиона</a:t>
            </a:r>
            <a:r>
              <a:rPr lang="ru-RU" sz="1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 </a:t>
            </a:r>
            <a:r>
              <a:rPr lang="ru-RU" sz="1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на 2019-2025 годы»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23" y="4801787"/>
            <a:ext cx="2847079" cy="1664352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197239508"/>
              </p:ext>
            </p:extLst>
          </p:nvPr>
        </p:nvGraphicFramePr>
        <p:xfrm>
          <a:off x="3674380" y="6324238"/>
          <a:ext cx="8640233" cy="772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387791" y="1261607"/>
            <a:ext cx="9429815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В течение </a:t>
            </a:r>
            <a:r>
              <a:rPr lang="ru-RU" sz="2800" b="1" dirty="0" smtClean="0">
                <a:solidFill>
                  <a:srgbClr val="002060"/>
                </a:solidFill>
              </a:rPr>
              <a:t>2022 года: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* полностью </a:t>
            </a:r>
            <a:r>
              <a:rPr lang="ru-RU" sz="2800" b="1" dirty="0">
                <a:solidFill>
                  <a:srgbClr val="002060"/>
                </a:solidFill>
              </a:rPr>
              <a:t>расселено 14 аварийных жилых </a:t>
            </a:r>
            <a:r>
              <a:rPr lang="ru-RU" sz="2800" b="1" dirty="0" smtClean="0">
                <a:solidFill>
                  <a:srgbClr val="002060"/>
                </a:solidFill>
              </a:rPr>
              <a:t>домов; </a:t>
            </a:r>
          </a:p>
          <a:p>
            <a:pPr algn="ctr"/>
            <a:r>
              <a:rPr lang="ru-RU" sz="2800" b="1" smtClean="0">
                <a:solidFill>
                  <a:srgbClr val="002060"/>
                </a:solidFill>
              </a:rPr>
              <a:t>* частично </a:t>
            </a:r>
            <a:r>
              <a:rPr lang="ru-RU" sz="2800" b="1" dirty="0">
                <a:solidFill>
                  <a:srgbClr val="002060"/>
                </a:solidFill>
              </a:rPr>
              <a:t>расселено более 20 </a:t>
            </a:r>
            <a:r>
              <a:rPr lang="ru-RU" sz="2800" b="1" dirty="0" smtClean="0">
                <a:solidFill>
                  <a:srgbClr val="002060"/>
                </a:solidFill>
              </a:rPr>
              <a:t>домов.</a:t>
            </a:r>
          </a:p>
          <a:p>
            <a:pPr algn="ctr"/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Это </a:t>
            </a:r>
            <a:r>
              <a:rPr lang="ru-RU" sz="2800" b="1" dirty="0">
                <a:solidFill>
                  <a:srgbClr val="002060"/>
                </a:solidFill>
              </a:rPr>
              <a:t>позволило сократить аварийный жилищный фонд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на 7 </a:t>
            </a:r>
            <a:r>
              <a:rPr lang="ru-RU" sz="2800" b="1" dirty="0">
                <a:solidFill>
                  <a:srgbClr val="002060"/>
                </a:solidFill>
              </a:rPr>
              <a:t>690,8 кв. м. (в том числе за счет расселения граждан в жилые помещения, приобретенные в 2021 году), расселить 159 семей, 498 человек, предоставить 130 квартир, приобретенных в муниципальную </a:t>
            </a:r>
            <a:r>
              <a:rPr lang="ru-RU" sz="2800" b="1" dirty="0" smtClean="0">
                <a:solidFill>
                  <a:srgbClr val="002060"/>
                </a:solidFill>
              </a:rPr>
              <a:t>собственность</a:t>
            </a:r>
          </a:p>
          <a:p>
            <a:pPr algn="ctr"/>
            <a:endParaRPr lang="ru-RU" sz="2800" b="1" dirty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Диаграмма 56"/>
          <p:cNvGraphicFramePr/>
          <p:nvPr>
            <p:extLst>
              <p:ext uri="{D42A27DB-BD31-4B8C-83A1-F6EECF244321}">
                <p14:modId xmlns:p14="http://schemas.microsoft.com/office/powerpoint/2010/main" val="943935944"/>
              </p:ext>
            </p:extLst>
          </p:nvPr>
        </p:nvGraphicFramePr>
        <p:xfrm>
          <a:off x="1855201" y="488998"/>
          <a:ext cx="7893361" cy="4271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5" name="Прямоугольник 74"/>
          <p:cNvSpPr/>
          <p:nvPr/>
        </p:nvSpPr>
        <p:spPr>
          <a:xfrm>
            <a:off x="7985792" y="205928"/>
            <a:ext cx="4039888" cy="44044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Жилищное строительство</a:t>
            </a:r>
            <a:endParaRPr lang="ru-RU" sz="2262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07212" y="5708024"/>
            <a:ext cx="11803413" cy="345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200"/>
              </a:lnSpc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	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481" y="4699833"/>
            <a:ext cx="2928115" cy="21472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8602" y="4760142"/>
            <a:ext cx="3097570" cy="2065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58495"/>
            <a:ext cx="2735283" cy="2228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6" y="773590"/>
            <a:ext cx="3352229" cy="31109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488" y="3938952"/>
            <a:ext cx="3344861" cy="27618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464" y="1077319"/>
            <a:ext cx="3606886" cy="28072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166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157788" y="230469"/>
            <a:ext cx="6895683" cy="4404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sz="2262" b="1" i="1" dirty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Малое и среднее предпринимательство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806273" y="714531"/>
            <a:ext cx="10666589" cy="4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6" tIns="57463" rIns="114926" bIns="57463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1492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Динамика количества субъектов малого и среднего предпринимательства</a:t>
            </a:r>
            <a:endParaRPr lang="ru-RU" altLang="ru-RU" sz="2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002424" y="4331420"/>
            <a:ext cx="533404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5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	 </a:t>
            </a:r>
            <a:endParaRPr lang="ru-RU" sz="135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algn="ctr"/>
            <a:endParaRPr lang="ru-RU" sz="135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69447" y="5510564"/>
            <a:ext cx="2937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Жилищное строительство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18208825"/>
              </p:ext>
            </p:extLst>
          </p:nvPr>
        </p:nvGraphicFramePr>
        <p:xfrm>
          <a:off x="914400" y="1371600"/>
          <a:ext cx="9144000" cy="5189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178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9"/>
          <a:stretch/>
        </p:blipFill>
        <p:spPr>
          <a:xfrm>
            <a:off x="3175" y="803412"/>
            <a:ext cx="3188042" cy="657687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508" y="795792"/>
            <a:ext cx="9898839" cy="6584496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-76200" y="803412"/>
            <a:ext cx="12957313" cy="6587810"/>
          </a:xfrm>
          <a:prstGeom prst="rect">
            <a:avLst/>
          </a:prstGeom>
          <a:gradFill>
            <a:gsLst>
              <a:gs pos="20000">
                <a:srgbClr val="FFFFFF">
                  <a:alpha val="40000"/>
                </a:srgbClr>
              </a:gs>
              <a:gs pos="80000">
                <a:srgbClr val="FFFFFF">
                  <a:alpha val="40000"/>
                </a:srgbClr>
              </a:gs>
              <a:gs pos="53000">
                <a:srgbClr val="FFFFFF">
                  <a:alpha val="6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12963" y="803412"/>
            <a:ext cx="2969170" cy="6576876"/>
          </a:xfrm>
          <a:prstGeom prst="rect">
            <a:avLst/>
          </a:prstGeom>
          <a:gradFill>
            <a:gsLst>
              <a:gs pos="98000">
                <a:srgbClr val="248FDB">
                  <a:alpha val="0"/>
                </a:srgbClr>
              </a:gs>
              <a:gs pos="0">
                <a:srgbClr val="60D5C5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9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9898195" y="803412"/>
            <a:ext cx="3062152" cy="6575858"/>
          </a:xfrm>
          <a:prstGeom prst="rect">
            <a:avLst/>
          </a:prstGeom>
          <a:gradFill>
            <a:gsLst>
              <a:gs pos="0">
                <a:srgbClr val="248FDB"/>
              </a:gs>
              <a:gs pos="100000">
                <a:srgbClr val="60D5C5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9"/>
          </a:p>
        </p:txBody>
      </p:sp>
      <p:sp>
        <p:nvSpPr>
          <p:cNvPr id="4" name="Прямоугольник 3"/>
          <p:cNvSpPr/>
          <p:nvPr/>
        </p:nvSpPr>
        <p:spPr>
          <a:xfrm>
            <a:off x="1951469" y="901705"/>
            <a:ext cx="10516395" cy="5427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</a:pP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Представляю вашему вниманию Инвестиционный паспорт </a:t>
            </a: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города </a:t>
            </a:r>
            <a:r>
              <a:rPr lang="ru-RU" sz="135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Мегиона</a:t>
            </a: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котором собран информационный материал, направленный на создание продуктивной основы диалога местной власти и бизнеса.</a:t>
            </a:r>
          </a:p>
          <a:p>
            <a:pPr indent="457200" algn="just">
              <a:lnSpc>
                <a:spcPct val="107000"/>
              </a:lnSpc>
            </a:pP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Повышение инвестиционной привлекательности территории является одним из важнейших стратегических приоритетов экономического развития </a:t>
            </a: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города.</a:t>
            </a:r>
            <a:endParaRPr lang="ru-RU" sz="135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</a:pP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Стратегии социально-экономического развития города на период до 2035 </a:t>
            </a: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года, 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определены цели инвестиционной стратегии </a:t>
            </a: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города, 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том числе: </a:t>
            </a:r>
            <a:endParaRPr lang="ru-RU" sz="1350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</a:pP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действующих производств и организаций, формирование условий для создания новых; </a:t>
            </a:r>
            <a:endParaRPr lang="ru-RU" sz="1350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</a:pP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инвестиционной привлекательности муниципального образования и формирования благоприятного инвестиционного климата</a:t>
            </a: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07000"/>
              </a:lnSpc>
            </a:pP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Для обеспечения условий благоприятного инвестиционного климата администрацией города </a:t>
            </a:r>
            <a:r>
              <a:rPr lang="ru-RU" sz="135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Мегиона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ведется работа по обеспечению </a:t>
            </a: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открытости инвестиционного 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процесса и доступности информации об инвестиционном потенциале города</a:t>
            </a: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07000"/>
              </a:lnSpc>
            </a:pP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Основными 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целями является обеспечение сбалансированного развития экономики, оказание поддержки в развитии предпринимательских инициатив, создание конструктивных механизмов и условий, которые были бы реально применимы при решении вопросов ведения бизнеса и принятии инвестиционных решений.</a:t>
            </a:r>
            <a:endParaRPr lang="ru-RU" sz="1350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</a:pP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Рост 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инвестиций напрямую влияет не только на увеличение налоговых поступлений в бюджет, создание новых рабочих мест, но также на уровень и качество жизни горожан. Поэтому нам необходимо организовать совместную работу власти, бизнеса и общества, направленную на повышение предпринимательской активности, улучшение инвестиционного и делового климата, что станет залогом успешного развития нашего города и благополучия его жителей.</a:t>
            </a:r>
          </a:p>
          <a:p>
            <a:pPr indent="457200" algn="just">
              <a:lnSpc>
                <a:spcPct val="107000"/>
              </a:lnSpc>
            </a:pP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Инвестиционном паспорте собрана наиболее комплексная и актуальная информация, которая в полной мере отражает инвестиционный потенциал города.</a:t>
            </a:r>
          </a:p>
          <a:p>
            <a:pPr indent="457200" algn="just">
              <a:lnSpc>
                <a:spcPct val="107000"/>
              </a:lnSpc>
            </a:pP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Рассчитываю </a:t>
            </a:r>
            <a:r>
              <a:rPr lang="ru-RU" sz="135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 заинтересованность предпринимательского сообщества в улучшении инвестиционного климата в городе, активную позицию, нестандартные решения и желание создавать новое и полезное </a:t>
            </a: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для города.</a:t>
            </a:r>
          </a:p>
          <a:p>
            <a:pPr indent="457200" algn="just">
              <a:lnSpc>
                <a:spcPct val="107000"/>
              </a:lnSpc>
            </a:pPr>
            <a:r>
              <a:rPr lang="ru-RU" sz="135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Надеюсь, что представленный документ будет не только основным источником информации, но и путеводителем для деловых и предприимчивых людей, потенциальных инвесторов.</a:t>
            </a:r>
            <a:endParaRPr lang="ru-RU" sz="135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28656" y="249136"/>
            <a:ext cx="8339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Cambria" panose="02040503050406030204" pitchFamily="18" charset="0"/>
              </a:rPr>
              <a:t>Уважаемые коллеги, депутаты, п</a:t>
            </a:r>
            <a:r>
              <a:rPr lang="ru-RU" b="1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редприниматели </a:t>
            </a:r>
            <a:r>
              <a:rPr lang="ru-RU" b="1" i="1" dirty="0">
                <a:solidFill>
                  <a:schemeClr val="bg1"/>
                </a:solidFill>
                <a:latin typeface="Cambria" panose="02040503050406030204" pitchFamily="18" charset="0"/>
              </a:rPr>
              <a:t>и жители города</a:t>
            </a:r>
            <a:r>
              <a:rPr lang="ru-RU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b="1" i="1" dirty="0">
              <a:solidFill>
                <a:schemeClr val="bg1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4" y="778013"/>
            <a:ext cx="2044290" cy="2426324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9207377" y="6427637"/>
            <a:ext cx="3433456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b="1" i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Глава города Мегиона О.</a:t>
            </a:r>
            <a:r>
              <a:rPr lang="ru-RU" sz="1350" b="1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А.Дейнека</a:t>
            </a:r>
          </a:p>
          <a:p>
            <a:endParaRPr lang="ru-RU" sz="1200" dirty="0">
              <a:solidFill>
                <a:schemeClr val="accent1">
                  <a:lumMod val="50000"/>
                </a:schemeClr>
              </a:solidFill>
              <a:effectLst/>
              <a:latin typeface="DINPro-Medium" panose="02000503030000020004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49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358313" y="140"/>
            <a:ext cx="2769431" cy="4404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Бизнес-климат</a:t>
            </a:r>
            <a:endParaRPr lang="ru-RU" sz="2262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3698" y="40879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83" y="700088"/>
            <a:ext cx="4225080" cy="27289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43" y="3950973"/>
            <a:ext cx="4232320" cy="3078201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843" y="3688002"/>
            <a:ext cx="4322085" cy="3341172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530693" y="1137076"/>
            <a:ext cx="34860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По состоянию на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01.01.2023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на территории городского округа осуществляют свою деятельность в различных отраслях экономики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1679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субъектов малого и среднего предпринимательства, в том числе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414 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микро, малых и средних предприятий и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1265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индивидуальных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предпринимателей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.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30693" y="4456776"/>
            <a:ext cx="37613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  <a:latin typeface="DIN Pro Bold" panose="020B0804020101020102" pitchFamily="34" charset="0"/>
                <a:ea typeface="Cambria" panose="02040503050406030204" pitchFamily="18" charset="0"/>
                <a:cs typeface="DIN Pro Bold" panose="020B0804020101020102" pitchFamily="34" charset="0"/>
              </a:rPr>
              <a:t>Наиболее распространенными видами экономической деятельности в сфере малого и среднего предпринимательства на территории города являются оптовая и розничная торговля (21,5%), транспорт, аренда и лизинг транспортных средств (17,4%), деятельность ресторанов и предприятий общественного питания (5,66%), в сфере образования (4%), строительство (4,0%).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890" y="699585"/>
            <a:ext cx="4304962" cy="2729414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8540933" y="1137076"/>
            <a:ext cx="40019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Реализация муниципальной программы «Поддержка и развитие малого и среднего предпринимательства на территории городского округа город Мегион на 2019-2025 годы», предусматривает финансовую, имущественную, информационную поддержку субъектов малого и среднего предпринимательства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655233" y="4127481"/>
            <a:ext cx="40019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Получили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финансовую поддержку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22 субъекта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малого и среднего предпринимательства, осуществляющих деятельность в приоритетных для города направлениях. </a:t>
            </a: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DIN Pro Bold" panose="020B0804020101020102" pitchFamily="34" charset="0"/>
              <a:ea typeface="Times New Roman" panose="02020603050405020304" pitchFamily="18" charset="0"/>
              <a:cs typeface="DIN Pro Bold" panose="020B0804020101020102" pitchFamily="34" charset="0"/>
            </a:endParaRP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Выплачено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субсидий на сумму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3 957,0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млн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руб.;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Создано 18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рабочих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мест субъектами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малого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предпринимательства;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Проведены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конкурсы,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тренинги по продажам, обучающие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семинары,  выставка местных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товаропроизводителей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Times New Roman" panose="02020603050405020304" pitchFamily="18" charset="0"/>
                <a:cs typeface="DIN Pro Bold" panose="020B0804020101020102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6436" y="2424200"/>
            <a:ext cx="360588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Cambria" panose="02040503050406030204" pitchFamily="18" charset="0"/>
                <a:cs typeface="DIN Pro Bold" panose="020B0804020101020102" pitchFamily="34" charset="0"/>
              </a:rPr>
              <a:t>Объем налоговых поступлений в городской бюджет от субъектов малого и среднего предпринимательства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DIN Pro Bold" panose="020B0804020101020102" pitchFamily="34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Cambria" panose="02040503050406030204" pitchFamily="18" charset="0"/>
                <a:cs typeface="DIN Pro Bold" panose="020B0804020101020102" pitchFamily="34" charset="0"/>
              </a:rPr>
              <a:t>в </a:t>
            </a: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Cambria" panose="02040503050406030204" pitchFamily="18" charset="0"/>
                <a:cs typeface="DIN Pro Bold" panose="020B0804020101020102" pitchFamily="34" charset="0"/>
              </a:rPr>
              <a:t>2022 </a:t>
            </a:r>
            <a:r>
              <a:rPr lang="ru-RU" sz="2000" b="1" smtClean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Cambria" panose="02040503050406030204" pitchFamily="18" charset="0"/>
                <a:cs typeface="DIN Pro Bold" panose="020B0804020101020102" pitchFamily="34" charset="0"/>
              </a:rPr>
              <a:t>году -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DIN Pro Bold" panose="020B0804020101020102" pitchFamily="34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Cambria" panose="02040503050406030204" pitchFamily="18" charset="0"/>
                <a:cs typeface="DIN Pro Bold" panose="020B0804020101020102" pitchFamily="34" charset="0"/>
              </a:rPr>
              <a:t> 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DIN Pro Bold" panose="020B0804020101020102" pitchFamily="34" charset="0"/>
                <a:ea typeface="Cambria" panose="02040503050406030204" pitchFamily="18" charset="0"/>
                <a:cs typeface="DIN Pro Bold" panose="020B0804020101020102" pitchFamily="34" charset="0"/>
              </a:rPr>
              <a:t>151,7  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285379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1" b="3184"/>
          <a:stretch/>
        </p:blipFill>
        <p:spPr>
          <a:xfrm>
            <a:off x="7504209" y="4484663"/>
            <a:ext cx="4189544" cy="1152940"/>
          </a:xfrm>
          <a:prstGeom prst="rect">
            <a:avLst/>
          </a:prstGeom>
        </p:spPr>
      </p:pic>
      <p:sp>
        <p:nvSpPr>
          <p:cNvPr id="75" name="Прямоугольник 74"/>
          <p:cNvSpPr/>
          <p:nvPr/>
        </p:nvSpPr>
        <p:spPr>
          <a:xfrm>
            <a:off x="8226665" y="198783"/>
            <a:ext cx="3741730" cy="44044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Потребительский рынок</a:t>
            </a:r>
            <a:endParaRPr lang="ru-RU" sz="2262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7023333" y="5814148"/>
            <a:ext cx="3674223" cy="835659"/>
          </a:xfrm>
          <a:prstGeom prst="roundRect">
            <a:avLst/>
          </a:prstGeom>
          <a:solidFill>
            <a:srgbClr val="64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9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998615" y="3444858"/>
            <a:ext cx="3694208" cy="901554"/>
          </a:xfrm>
          <a:prstGeom prst="roundRect">
            <a:avLst/>
          </a:prstGeom>
          <a:solidFill>
            <a:srgbClr val="64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9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7688840" y="3658350"/>
            <a:ext cx="2993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Обеспеченность торговыми</a:t>
            </a:r>
          </a:p>
          <a:p>
            <a:pPr lvl="0"/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площадями на 1000 чел.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0768405" y="3497703"/>
            <a:ext cx="1280238" cy="79586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9"/>
          </a:p>
        </p:txBody>
      </p:sp>
      <p:sp>
        <p:nvSpPr>
          <p:cNvPr id="42" name="Прямоугольник 41"/>
          <p:cNvSpPr/>
          <p:nvPr/>
        </p:nvSpPr>
        <p:spPr>
          <a:xfrm>
            <a:off x="7294792" y="5836810"/>
            <a:ext cx="35647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Обеспеченность предприятиями общепита общедоступной </a:t>
            </a:r>
          </a:p>
          <a:p>
            <a:pPr lvl="0"/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сети на 1000 чел.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0814008" y="5775555"/>
            <a:ext cx="1280238" cy="83565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9"/>
          </a:p>
        </p:txBody>
      </p:sp>
      <p:sp>
        <p:nvSpPr>
          <p:cNvPr id="44" name="Прямоугольник 43"/>
          <p:cNvSpPr/>
          <p:nvPr/>
        </p:nvSpPr>
        <p:spPr>
          <a:xfrm>
            <a:off x="10814008" y="3703894"/>
            <a:ext cx="1268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715,4 </a:t>
            </a:r>
            <a:r>
              <a:rPr lang="ru-RU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кв.м</a:t>
            </a:r>
            <a:endParaRPr lang="ru-RU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0776203" y="5836810"/>
            <a:ext cx="1401423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508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ru-RU" sz="1508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73,1%</a:t>
            </a:r>
            <a:endParaRPr lang="ru-RU" sz="1508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5" name="Группа 114"/>
          <p:cNvGrpSpPr/>
          <p:nvPr/>
        </p:nvGrpSpPr>
        <p:grpSpPr>
          <a:xfrm>
            <a:off x="1479149" y="1190555"/>
            <a:ext cx="3598980" cy="3460786"/>
            <a:chOff x="3444464" y="1914547"/>
            <a:chExt cx="3598980" cy="3460786"/>
          </a:xfrm>
        </p:grpSpPr>
        <p:grpSp>
          <p:nvGrpSpPr>
            <p:cNvPr id="116" name="Группа 115"/>
            <p:cNvGrpSpPr/>
            <p:nvPr/>
          </p:nvGrpSpPr>
          <p:grpSpPr>
            <a:xfrm>
              <a:off x="3859619" y="1988288"/>
              <a:ext cx="2817628" cy="2626242"/>
              <a:chOff x="3859619" y="1988288"/>
              <a:chExt cx="2817628" cy="2626242"/>
            </a:xfrm>
          </p:grpSpPr>
          <p:sp>
            <p:nvSpPr>
              <p:cNvPr id="122" name="Правильный пятиугольник 121"/>
              <p:cNvSpPr/>
              <p:nvPr/>
            </p:nvSpPr>
            <p:spPr>
              <a:xfrm>
                <a:off x="3859619" y="1988288"/>
                <a:ext cx="2817628" cy="2626242"/>
              </a:xfrm>
              <a:prstGeom prst="pentagon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123" name="Группа 122"/>
              <p:cNvGrpSpPr/>
              <p:nvPr/>
            </p:nvGrpSpPr>
            <p:grpSpPr>
              <a:xfrm>
                <a:off x="4599048" y="2778157"/>
                <a:ext cx="1396407" cy="1314890"/>
                <a:chOff x="4383430" y="2521998"/>
                <a:chExt cx="1814623" cy="1708298"/>
              </a:xfrm>
            </p:grpSpPr>
            <p:sp>
              <p:nvSpPr>
                <p:cNvPr id="124" name="Правильный пятиугольник 123"/>
                <p:cNvSpPr/>
                <p:nvPr/>
              </p:nvSpPr>
              <p:spPr>
                <a:xfrm>
                  <a:off x="4383430" y="2521998"/>
                  <a:ext cx="1814623" cy="1708298"/>
                </a:xfrm>
                <a:prstGeom prst="pentagon">
                  <a:avLst/>
                </a:prstGeom>
                <a:noFill/>
                <a:ln w="28575">
                  <a:solidFill>
                    <a:srgbClr val="64A6E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125" name="Рисунок 124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99395" y="2665095"/>
                  <a:ext cx="1582691" cy="1565201"/>
                </a:xfrm>
                <a:prstGeom prst="rect">
                  <a:avLst/>
                </a:prstGeom>
              </p:spPr>
            </p:pic>
          </p:grpSp>
        </p:grpSp>
        <p:sp>
          <p:nvSpPr>
            <p:cNvPr id="117" name="Правильный пятиугольник 116"/>
            <p:cNvSpPr/>
            <p:nvPr/>
          </p:nvSpPr>
          <p:spPr>
            <a:xfrm rot="14949591">
              <a:off x="5843678" y="3293226"/>
              <a:ext cx="1215922" cy="1183611"/>
            </a:xfrm>
            <a:prstGeom prst="pentagon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8" name="Правильный пятиугольник 117"/>
            <p:cNvSpPr/>
            <p:nvPr/>
          </p:nvSpPr>
          <p:spPr>
            <a:xfrm rot="15033879">
              <a:off x="3861301" y="1939682"/>
              <a:ext cx="1215922" cy="1183611"/>
            </a:xfrm>
            <a:prstGeom prst="pentagon">
              <a:avLst/>
            </a:prstGeom>
            <a:noFill/>
            <a:ln w="28575">
              <a:solidFill>
                <a:srgbClr val="64A6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9" name="Правильный пятиугольник 118"/>
            <p:cNvSpPr/>
            <p:nvPr/>
          </p:nvSpPr>
          <p:spPr>
            <a:xfrm rot="15207861">
              <a:off x="5401163" y="1930702"/>
              <a:ext cx="1215922" cy="1183611"/>
            </a:xfrm>
            <a:prstGeom prst="pentagon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0" name="Правильный пятиугольник 119"/>
            <p:cNvSpPr/>
            <p:nvPr/>
          </p:nvSpPr>
          <p:spPr>
            <a:xfrm rot="15146172">
              <a:off x="4610110" y="4175566"/>
              <a:ext cx="1215922" cy="1183611"/>
            </a:xfrm>
            <a:prstGeom prst="pentagon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1" name="Правильный пятиугольник 120"/>
            <p:cNvSpPr/>
            <p:nvPr/>
          </p:nvSpPr>
          <p:spPr>
            <a:xfrm rot="15060466">
              <a:off x="3428309" y="3329851"/>
              <a:ext cx="1215922" cy="1183611"/>
            </a:xfrm>
            <a:prstGeom prst="pentagon">
              <a:avLst/>
            </a:prstGeom>
            <a:noFill/>
            <a:ln w="28575">
              <a:solidFill>
                <a:srgbClr val="64A6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7" name="TextBox 6"/>
          <p:cNvSpPr txBox="1"/>
          <p:nvPr/>
        </p:nvSpPr>
        <p:spPr>
          <a:xfrm flipH="1">
            <a:off x="2414968" y="1612129"/>
            <a:ext cx="561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29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1514" y="1613210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195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3613" y="3038026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77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45111" y="3020384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135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2788" y="3783959"/>
            <a:ext cx="511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22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44304" y="887506"/>
            <a:ext cx="17599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Магазины и </a:t>
            </a:r>
          </a:p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торговые центры</a:t>
            </a:r>
          </a:p>
        </p:txBody>
      </p:sp>
      <p:cxnSp>
        <p:nvCxnSpPr>
          <p:cNvPr id="148" name="Прямая соединительная линия 147"/>
          <p:cNvCxnSpPr/>
          <p:nvPr/>
        </p:nvCxnSpPr>
        <p:spPr>
          <a:xfrm flipH="1">
            <a:off x="4711932" y="1231100"/>
            <a:ext cx="814084" cy="34505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Овал 148"/>
          <p:cNvSpPr/>
          <p:nvPr/>
        </p:nvSpPr>
        <p:spPr>
          <a:xfrm>
            <a:off x="5585835" y="1118338"/>
            <a:ext cx="116937" cy="118071"/>
          </a:xfrm>
          <a:prstGeom prst="ellipse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527367" y="1782265"/>
            <a:ext cx="23615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Предприятия </a:t>
            </a:r>
          </a:p>
          <a:p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бытового обслуживания</a:t>
            </a:r>
          </a:p>
        </p:txBody>
      </p:sp>
      <p:cxnSp>
        <p:nvCxnSpPr>
          <p:cNvPr id="150" name="Прямая соединительная линия 149"/>
          <p:cNvCxnSpPr/>
          <p:nvPr/>
        </p:nvCxnSpPr>
        <p:spPr>
          <a:xfrm flipH="1">
            <a:off x="5337374" y="2395443"/>
            <a:ext cx="859042" cy="371238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Овал 150"/>
          <p:cNvSpPr/>
          <p:nvPr/>
        </p:nvSpPr>
        <p:spPr>
          <a:xfrm>
            <a:off x="6235580" y="2277372"/>
            <a:ext cx="116937" cy="118071"/>
          </a:xfrm>
          <a:prstGeom prst="ellipse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080073" y="4797700"/>
            <a:ext cx="24382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 том числе предприятия общепита закрытой </a:t>
            </a:r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сети </a:t>
            </a:r>
          </a:p>
          <a:p>
            <a:pPr lvl="0" algn="ctr"/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(школьные столовые, </a:t>
            </a:r>
          </a:p>
          <a:p>
            <a:pPr lvl="0" algn="ctr"/>
            <a:r>
              <a:rPr lang="ru-RU" sz="11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столовые при учреждениях</a:t>
            </a:r>
            <a:r>
              <a:rPr lang="ru-RU" sz="1100" b="1" dirty="0"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)</a:t>
            </a:r>
          </a:p>
        </p:txBody>
      </p:sp>
      <p:cxnSp>
        <p:nvCxnSpPr>
          <p:cNvPr id="152" name="Прямая соединительная линия 151"/>
          <p:cNvCxnSpPr/>
          <p:nvPr/>
        </p:nvCxnSpPr>
        <p:spPr>
          <a:xfrm flipH="1">
            <a:off x="825469" y="3279532"/>
            <a:ext cx="561636" cy="18676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Овал 153"/>
          <p:cNvSpPr/>
          <p:nvPr/>
        </p:nvSpPr>
        <p:spPr>
          <a:xfrm>
            <a:off x="688729" y="3402705"/>
            <a:ext cx="266412" cy="154525"/>
          </a:xfrm>
          <a:prstGeom prst="ellipse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59290" y="1900090"/>
            <a:ext cx="15200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Предприятия общепита </a:t>
            </a:r>
          </a:p>
          <a:p>
            <a:pPr lvl="0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общедоступной сети</a:t>
            </a:r>
          </a:p>
        </p:txBody>
      </p:sp>
      <p:cxnSp>
        <p:nvCxnSpPr>
          <p:cNvPr id="155" name="Прямая соединительная линия 154"/>
          <p:cNvCxnSpPr/>
          <p:nvPr/>
        </p:nvCxnSpPr>
        <p:spPr>
          <a:xfrm flipH="1" flipV="1">
            <a:off x="811123" y="2588729"/>
            <a:ext cx="835719" cy="59178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Овал 155"/>
          <p:cNvSpPr/>
          <p:nvPr/>
        </p:nvSpPr>
        <p:spPr>
          <a:xfrm>
            <a:off x="783513" y="2549768"/>
            <a:ext cx="116937" cy="118071"/>
          </a:xfrm>
          <a:prstGeom prst="ellipse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-254669" y="742776"/>
            <a:ext cx="1896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Предприятия </a:t>
            </a:r>
          </a:p>
          <a:p>
            <a:pPr lvl="0"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мелкорозничной </a:t>
            </a:r>
          </a:p>
          <a:p>
            <a:pPr lvl="0"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торговли</a:t>
            </a:r>
          </a:p>
        </p:txBody>
      </p:sp>
      <p:cxnSp>
        <p:nvCxnSpPr>
          <p:cNvPr id="157" name="Прямая соединительная линия 156"/>
          <p:cNvCxnSpPr/>
          <p:nvPr/>
        </p:nvCxnSpPr>
        <p:spPr>
          <a:xfrm flipH="1" flipV="1">
            <a:off x="1254631" y="1304513"/>
            <a:ext cx="722038" cy="30761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Овал 159"/>
          <p:cNvSpPr/>
          <p:nvPr/>
        </p:nvSpPr>
        <p:spPr>
          <a:xfrm flipH="1">
            <a:off x="1131636" y="1207478"/>
            <a:ext cx="122995" cy="97034"/>
          </a:xfrm>
          <a:prstGeom prst="ellipse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9" name="Прямая соединительная линия 48"/>
          <p:cNvCxnSpPr>
            <a:endCxn id="154" idx="5"/>
          </p:cNvCxnSpPr>
          <p:nvPr/>
        </p:nvCxnSpPr>
        <p:spPr>
          <a:xfrm flipH="1" flipV="1">
            <a:off x="916126" y="3534600"/>
            <a:ext cx="1717607" cy="563303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74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834722" y="750851"/>
            <a:ext cx="10201836" cy="437707"/>
          </a:xfrm>
          <a:prstGeom prst="roundRect">
            <a:avLst/>
          </a:prstGeom>
          <a:gradFill>
            <a:gsLst>
              <a:gs pos="98000">
                <a:srgbClr val="60D5C5"/>
              </a:gs>
              <a:gs pos="0">
                <a:srgbClr val="248FDB"/>
              </a:gs>
            </a:gsLst>
            <a:lin ang="10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Формы поддержки инвестиционной деятельности на территории </a:t>
            </a:r>
            <a:r>
              <a:rPr lang="ru-RU" sz="1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 город</a:t>
            </a:r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а</a:t>
            </a:r>
            <a:r>
              <a:rPr lang="ru-RU" sz="1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Мегион</a:t>
            </a:r>
            <a:r>
              <a:rPr lang="ru-RU" sz="1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а</a:t>
            </a:r>
            <a:endParaRPr lang="ru-RU" sz="1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8559107" y="367054"/>
            <a:ext cx="3912738" cy="44044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2262" b="1" i="1" dirty="0">
                <a:ln w="9525">
                  <a:noFill/>
                  <a:prstDash val="solid"/>
                </a:ln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Инфраструктура поддержки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08" y="2511337"/>
            <a:ext cx="1311343" cy="126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63" y="1649015"/>
            <a:ext cx="190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lack" panose="020B0A04020101010102" pitchFamily="34" charset="0"/>
              </a:rPr>
              <a:t>Предоставление финансовой поддержки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IN Pro Black" panose="020B0A04020101010102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991" y="6036731"/>
            <a:ext cx="1682163" cy="12600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958576" y="6204760"/>
            <a:ext cx="190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lack" panose="020B0A04020101010102" pitchFamily="34" charset="0"/>
              </a:rPr>
              <a:t>Оказание имущественной поддержки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2145119" y="3164806"/>
            <a:ext cx="3852000" cy="504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dirty="0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879441" y="1655792"/>
            <a:ext cx="4644000" cy="130681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rgbClr val="0070C0"/>
              </a:solidFill>
              <a:latin typeface="DINPro-Medium" panose="0200050303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2429920" y="3262917"/>
            <a:ext cx="30573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начинающих предпринимателей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2043786" y="1723406"/>
            <a:ext cx="436050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</a:t>
            </a:r>
            <a:r>
              <a:rPr lang="ru-RU" sz="1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оддержка </a:t>
            </a: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субъектов МСП, осуществляющих социально значимые виды деятельности, определенные муниципальными образованиями и деятельность в социальной сфере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28665" y="6187733"/>
            <a:ext cx="4002933" cy="91176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6307411" y="6250927"/>
            <a:ext cx="38263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Передача Субъектам во владение и (или) пользование муниципального имущества на возмездной и безвозмездной основе 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043" y="5298731"/>
            <a:ext cx="1520000" cy="1368000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198002" y="4270805"/>
            <a:ext cx="2161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lack" panose="020B0A04020101010102" pitchFamily="34" charset="0"/>
              </a:rPr>
              <a:t>Информационно-консультационная поддержка</a:t>
            </a:r>
          </a:p>
        </p:txBody>
      </p:sp>
      <p:sp>
        <p:nvSpPr>
          <p:cNvPr id="97" name="Скругленный прямоугольник 96"/>
          <p:cNvSpPr/>
          <p:nvPr/>
        </p:nvSpPr>
        <p:spPr>
          <a:xfrm>
            <a:off x="2531598" y="4059859"/>
            <a:ext cx="3981611" cy="15133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/>
          <p:cNvSpPr/>
          <p:nvPr/>
        </p:nvSpPr>
        <p:spPr>
          <a:xfrm>
            <a:off x="2661428" y="4250808"/>
            <a:ext cx="367988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Информационное сопровождение мероприятий, подготовленных и проводимых администрацией города, с целью популяризации и пропаганде предпринимательской деятельности</a:t>
            </a:r>
          </a:p>
        </p:txBody>
      </p:sp>
      <p:sp>
        <p:nvSpPr>
          <p:cNvPr id="99" name="Скругленный прямоугольник 98"/>
          <p:cNvSpPr/>
          <p:nvPr/>
        </p:nvSpPr>
        <p:spPr>
          <a:xfrm>
            <a:off x="6855122" y="1440560"/>
            <a:ext cx="5930152" cy="451200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возмещение части затрат на аренду нежилых  помещений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возмещение части затрат п предоставленным консалтинговым услугам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возмещение части затрат по обязательной и добровольной сертификации (декларированию) продукции (в том числе продовольственного сырья) местных товаропроизводителей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возмещение части затрат, связанных со специальной оценкой условий труда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возмещение части затрат на приобретение оборудования (основных средств) и лицензионных программных продуктов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возмещение части затрат, связанных с прохождением курсов повышения квалификации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возмещение части затрат на развитие товаропроводящей сети по реализации ремесленных товаров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возмещение части затрат, связанных с созданием и (или) развитием центров (групп) времяпрепровождения детей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just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18" name="Стрелка вправо 17"/>
          <p:cNvSpPr/>
          <p:nvPr/>
        </p:nvSpPr>
        <p:spPr>
          <a:xfrm>
            <a:off x="6513210" y="2453075"/>
            <a:ext cx="324000" cy="252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7203400" y="-7437"/>
            <a:ext cx="6056395" cy="440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62" b="1" i="1" dirty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Инфраструктура поддержки </a:t>
            </a:r>
          </a:p>
        </p:txBody>
      </p:sp>
      <p:sp>
        <p:nvSpPr>
          <p:cNvPr id="29" name="Стрелка вправо 28"/>
          <p:cNvSpPr/>
          <p:nvPr/>
        </p:nvSpPr>
        <p:spPr>
          <a:xfrm>
            <a:off x="1859874" y="4888780"/>
            <a:ext cx="324000" cy="252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>
            <a:off x="5863226" y="6517614"/>
            <a:ext cx="324000" cy="252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1509412" y="2373106"/>
            <a:ext cx="334281" cy="24513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34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 rot="10800000" flipV="1">
            <a:off x="8552331" y="-10496"/>
            <a:ext cx="3277720" cy="4404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Работа с инвестором</a:t>
            </a:r>
            <a:endParaRPr lang="ru-RU" sz="2262" b="1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43" y="668464"/>
            <a:ext cx="12122976" cy="86567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205274" y="885210"/>
            <a:ext cx="8912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Сопровождение инвестиционных проектов по принципу  «ОДНОГО ОКНА»</a:t>
            </a:r>
            <a:endParaRPr lang="ru-RU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3" y="1750885"/>
            <a:ext cx="2688336" cy="5225599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174587" y="3086519"/>
            <a:ext cx="248731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Администрация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города </a:t>
            </a:r>
            <a:r>
              <a:rPr lang="ru-RU" sz="14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Мегиона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algn="ctr"/>
            <a:endParaRPr lang="ru-RU" sz="1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 приоритетных направлениях экономики создан режим наибольшего благоприятствования и поддержки инвестиций на всех стадиях реализации проектов, в том числе поддержка в получении преференций регионального уровня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096" y="1896080"/>
            <a:ext cx="3243006" cy="5225600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6711872" y="3267651"/>
            <a:ext cx="3680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6334157" y="2808272"/>
            <a:ext cx="282596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b="1" dirty="0" smtClean="0"/>
          </a:p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Фонд развития Югры</a:t>
            </a:r>
          </a:p>
          <a:p>
            <a:pPr algn="ctr"/>
            <a:endParaRPr lang="ru-RU" sz="12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algn="ctr"/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Оказывает содействие инвестору в:                                                          </a:t>
            </a:r>
          </a:p>
          <a:p>
            <a:pPr indent="-285750" algn="ctr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структурировании инвестиционных проектов;</a:t>
            </a:r>
          </a:p>
          <a:p>
            <a:pPr indent="-285750" algn="ctr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подготовке бизнес-плана и/или финансовой модели проекта;</a:t>
            </a:r>
          </a:p>
          <a:p>
            <a:pPr indent="-285750" algn="ctr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подборе земельного участка, необходимого для реализации проекта;</a:t>
            </a:r>
          </a:p>
          <a:p>
            <a:pPr indent="-285750" algn="ctr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консультировании по вопросам предоставления федеральных и региональных мер поддержки;</a:t>
            </a:r>
          </a:p>
          <a:p>
            <a:pPr indent="-285750" algn="ctr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взаимодействии с органами государственной власти и органами местного самоуправления по вопросам, касающимся реализации инвестиционного проекта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48729" y="1757581"/>
            <a:ext cx="8456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 </a:t>
            </a:r>
            <a:endParaRPr lang="ru-RU" sz="1200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616" y="2256055"/>
            <a:ext cx="3146742" cy="3856207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2809660" y="2903749"/>
            <a:ext cx="323725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ЧТО ТАКОЕ СОПРОВОЖДЕНИЕ?</a:t>
            </a:r>
          </a:p>
          <a:p>
            <a:pPr algn="just"/>
            <a:endParaRPr lang="ru-RU" sz="1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Комплекс информационно-консультационных и организационных мероприятий по содействию инвестору, инициатору инвестиционного проекта   на территории </a:t>
            </a:r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города </a:t>
            </a:r>
            <a:r>
              <a:rPr lang="ru-RU" sz="1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Мегиона</a:t>
            </a:r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 в </a:t>
            </a:r>
            <a:r>
              <a:rPr lang="ru-RU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соответствии с действующим законодательством  РФ, ХМАО-Югры и муниципальными правовыми </a:t>
            </a:r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актами</a:t>
            </a:r>
          </a:p>
          <a:p>
            <a:pPr algn="just"/>
            <a:endParaRPr lang="ru-RU" sz="1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algn="just"/>
            <a:endParaRPr lang="ru-RU" sz="1200" dirty="0">
              <a:solidFill>
                <a:schemeClr val="bg1"/>
              </a:solidFill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3198" y="2143125"/>
            <a:ext cx="3216421" cy="398617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591947" y="2785036"/>
            <a:ext cx="305185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КАКИЕ ПРЕИМУЩЕСТВА ДЛЯ ИНВЕСТОРОВ</a:t>
            </a:r>
            <a:r>
              <a:rPr lang="ru-RU" sz="1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?</a:t>
            </a:r>
          </a:p>
          <a:p>
            <a:pPr algn="ctr"/>
            <a:endParaRPr lang="ru-RU" sz="14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	Сокращение сроков реализации инвестиционного проекта за счет комплексной реализации мероприятий во взаимодействии и контроля со стороны координатора проекта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Преференции приоритетным инвестиционным проектам, реализуемым  на территории городского округа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Вовлечение в процесс сопровождения региональной инфраструктуры поддержки</a:t>
            </a:r>
            <a:endParaRPr lang="ru-RU" sz="1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endParaRPr lang="ru-RU" sz="1400" dirty="0" smtClean="0">
              <a:solidFill>
                <a:schemeClr val="bg1"/>
              </a:solidFill>
              <a:latin typeface="DIN Pro Bold" panose="020B0804020101020102" pitchFamily="34" charset="0"/>
              <a:cs typeface="DIN Pro Bold" panose="020B0804020101020102" pitchFamily="34" charset="0"/>
            </a:endParaRPr>
          </a:p>
          <a:p>
            <a:endParaRPr lang="ru-RU" sz="1400" dirty="0">
              <a:solidFill>
                <a:schemeClr val="bg1"/>
              </a:solidFill>
              <a:latin typeface="DIN Pro Bold" panose="020B0804020101020102" pitchFamily="34" charset="0"/>
              <a:cs typeface="DIN Pro Bold" panose="020B08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01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903274"/>
              </p:ext>
            </p:extLst>
          </p:nvPr>
        </p:nvGraphicFramePr>
        <p:xfrm>
          <a:off x="546255" y="800099"/>
          <a:ext cx="11707905" cy="61579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7066">
                  <a:extLst>
                    <a:ext uri="{9D8B030D-6E8A-4147-A177-3AD203B41FA5}">
                      <a16:colId xmlns:a16="http://schemas.microsoft.com/office/drawing/2014/main" val="2580245849"/>
                    </a:ext>
                  </a:extLst>
                </a:gridCol>
                <a:gridCol w="3121835">
                  <a:extLst>
                    <a:ext uri="{9D8B030D-6E8A-4147-A177-3AD203B41FA5}">
                      <a16:colId xmlns:a16="http://schemas.microsoft.com/office/drawing/2014/main" val="3624453592"/>
                    </a:ext>
                  </a:extLst>
                </a:gridCol>
                <a:gridCol w="3326947">
                  <a:extLst>
                    <a:ext uri="{9D8B030D-6E8A-4147-A177-3AD203B41FA5}">
                      <a16:colId xmlns:a16="http://schemas.microsoft.com/office/drawing/2014/main" val="1758313274"/>
                    </a:ext>
                  </a:extLst>
                </a:gridCol>
                <a:gridCol w="2832057">
                  <a:extLst>
                    <a:ext uri="{9D8B030D-6E8A-4147-A177-3AD203B41FA5}">
                      <a16:colId xmlns:a16="http://schemas.microsoft.com/office/drawing/2014/main" val="3623259303"/>
                    </a:ext>
                  </a:extLst>
                </a:gridCol>
              </a:tblGrid>
              <a:tr h="11678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Вид инженерных</a:t>
                      </a:r>
                      <a:b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сетей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72007" rtl="0" eaLnBrk="1" latinLnBrk="0" hangingPunct="1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Наименование</a:t>
                      </a:r>
                      <a:b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организации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72007" rtl="0" eaLnBrk="1" latinLnBrk="0" hangingPunct="1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Контактное лицо,</a:t>
                      </a:r>
                      <a:b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ответственное за осуществление подключения к инженерным сетям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72007" rtl="0" eaLnBrk="1" latinLnBrk="0" hangingPunct="1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Е-</a:t>
                      </a:r>
                      <a:r>
                        <a:rPr lang="ru-RU" sz="1600" b="1" kern="120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mail</a:t>
                      </a: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,</a:t>
                      </a:r>
                      <a:b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600" b="1" kern="120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телефон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29378193"/>
                  </a:ext>
                </a:extLst>
              </a:tr>
              <a:tr h="8140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Теплоснабжение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Муниципальное унитарное предприятие «Тепловодоканал»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Начальник ПТО 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Бакланова Валентина Александровна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  <a:hlinkClick r:id="rId3"/>
                        </a:rPr>
                        <a:t>tvkmn@mail.ru</a:t>
                      </a: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/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4-92-93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4-92-36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4-74-00 (119)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40522253"/>
                  </a:ext>
                </a:extLst>
              </a:tr>
              <a:tr h="814073">
                <a:tc>
                  <a:txBody>
                    <a:bodyPr/>
                    <a:lstStyle/>
                    <a:p>
                      <a:pPr marL="0" algn="ctr" defTabSz="972007" rtl="0" eaLnBrk="1" latinLnBrk="0" hangingPunct="1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Водоснабжение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Муниципальное унитарное предприятие 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«Тепловодоканал»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Начальник ПТО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Бакланова Валентина Александровна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72007" rtl="0" eaLnBrk="1" latinLnBrk="0" hangingPunct="1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  <a:hlinkClick r:id="rId3"/>
                        </a:rPr>
                        <a:t>tvkmn@mail.ru</a:t>
                      </a: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/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4-92-93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4-92-36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4-74-00 (119)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40443354"/>
                  </a:ext>
                </a:extLst>
              </a:tr>
              <a:tr h="8140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Водоотведение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Муниципальное унитарное предприятие «Тепловодоканал»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Начальник ПТО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Бакланова Валентина Александровна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72007" rtl="0" eaLnBrk="1" latinLnBrk="0" hangingPunct="1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  <a:hlinkClick r:id="rId3"/>
                        </a:rPr>
                        <a:t>tvkmn@mail.ru</a:t>
                      </a: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/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4-92-93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4-92-36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4-74-00 (119)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5536486"/>
                  </a:ext>
                </a:extLst>
              </a:tr>
              <a:tr h="81407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Газоснабжение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Муниципальное унитарное предприятие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«Тепловодоканал»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Начальник ПТО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Бакланова Валентина Александровна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72007" rtl="0" eaLnBrk="1" latinLnBrk="0" hangingPunct="1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  <a:hlinkClick r:id="rId3"/>
                        </a:rPr>
                        <a:t>tvkmn@mail.ru</a:t>
                      </a: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/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4-92-93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4-92-36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4-74-00 (119)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49079908"/>
                  </a:ext>
                </a:extLst>
              </a:tr>
              <a:tr h="6105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Акционерное общество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«</a:t>
                      </a:r>
                      <a:r>
                        <a:rPr lang="ru-RU" sz="12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Мегионгазсервис</a:t>
                      </a: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Исполнительный директор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Подлиповская Валентина Васильевна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72007" rtl="0" eaLnBrk="1" latinLnBrk="0" hangingPunct="1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  <a:hlinkClick r:id="rId4"/>
                        </a:rPr>
                        <a:t>MGS_09@mail.ru</a:t>
                      </a: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/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3-10-04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4-74-04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74130715"/>
                  </a:ext>
                </a:extLst>
              </a:tr>
              <a:tr h="11232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 Электроснабжение 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Акционерное общество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«Городские электрические сети»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Начальник производственно-технического отдела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Чибисов Сергей Викторович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Главный инженер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Усманов Юлай Салимович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72007" rtl="0" eaLnBrk="1" latinLnBrk="0" hangingPunct="1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2-12-89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  </a:t>
                      </a: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  <a:hlinkClick r:id="rId5"/>
                        </a:rPr>
                        <a:t>chibisov@gesmegion.ru</a:t>
                      </a: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     </a:t>
                      </a:r>
                    </a:p>
                    <a:p>
                      <a:pPr marL="0" algn="ctr" defTabSz="972007" rtl="0" eaLnBrk="1" latinLnBrk="0" hangingPunct="1"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  <a:t>8(34643) 2-18-42</a:t>
                      </a:r>
                      <a:b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DIN Pro Bold" panose="020B0804020101020102" pitchFamily="34" charset="0"/>
                          <a:hlinkClick r:id="rId6"/>
                        </a:rPr>
                        <a:t>zariy@mail.ru</a:t>
                      </a:r>
                      <a:endParaRPr lang="ru-RU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DIN Pro Bold" panose="020B0804020101020102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9396517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973660" y="-1"/>
            <a:ext cx="3057247" cy="440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62" b="1" i="1" dirty="0">
                <a:ln w="9525">
                  <a:noFill/>
                  <a:prstDash val="solid"/>
                </a:ln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Подключение к сетям </a:t>
            </a:r>
          </a:p>
        </p:txBody>
      </p:sp>
    </p:spTree>
    <p:extLst>
      <p:ext uri="{BB962C8B-B14F-4D97-AF65-F5344CB8AC3E}">
        <p14:creationId xmlns:p14="http://schemas.microsoft.com/office/powerpoint/2010/main" val="234902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/>
          <p:cNvSpPr/>
          <p:nvPr/>
        </p:nvSpPr>
        <p:spPr>
          <a:xfrm>
            <a:off x="6064031" y="2233136"/>
            <a:ext cx="6701708" cy="595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68" b="1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accent1">
                      <a:lumMod val="40000"/>
                      <a:lumOff val="6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064031" y="3563302"/>
            <a:ext cx="5658604" cy="711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11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 уважением, </a:t>
            </a:r>
          </a:p>
          <a:p>
            <a:pPr lvl="0"/>
            <a:r>
              <a:rPr lang="ru-RU" sz="2011" b="1" i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глава города Мегиона </a:t>
            </a:r>
            <a:r>
              <a:rPr lang="ru-RU" sz="2011" b="1" i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О.А.Дейнека</a:t>
            </a:r>
            <a:endParaRPr lang="ru-RU" sz="2011" b="1" i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29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5270789" y="851295"/>
            <a:ext cx="7689561" cy="6528993"/>
          </a:xfrm>
          <a:prstGeom prst="rect">
            <a:avLst/>
          </a:prstGeom>
          <a:gradFill>
            <a:gsLst>
              <a:gs pos="100000">
                <a:srgbClr val="248FDB">
                  <a:alpha val="0"/>
                </a:srgbClr>
              </a:gs>
              <a:gs pos="43000">
                <a:srgbClr val="53C6CA">
                  <a:alpha val="70000"/>
                </a:srgbClr>
              </a:gs>
              <a:gs pos="0">
                <a:srgbClr val="60D5C5">
                  <a:alpha val="6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9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18" y="1342416"/>
            <a:ext cx="4792678" cy="55223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2" y="5138900"/>
            <a:ext cx="3288985" cy="2124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2286" y="1161937"/>
            <a:ext cx="693248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600" dirty="0">
                <a:latin typeface="DINPro-Medium" panose="02000503030000020004" pitchFamily="50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Город расположен на севере Западной Сибири, в центре Среднеобской низменности, на правом берегу реки Обь, в 15 километрах от одноименной железнодорожной станции, </a:t>
            </a:r>
            <a:b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в 380 км к востоку от Ханты-Мансийска, в 760 километрах к северо-востоку от Тюмени. Мегион приравнен к районам Крайнего Севера. Климат города резко континентальный.                      </a:t>
            </a:r>
          </a:p>
          <a:p>
            <a:pPr indent="360000"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Мегион находится в Екатеринбургской часовой зоне.</a:t>
            </a:r>
          </a:p>
          <a:p>
            <a:pPr indent="360000"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Ближайший Аэропорт находится в Нижневартовске на расстоянии 30 километров.    </a:t>
            </a:r>
          </a:p>
          <a:p>
            <a:pPr indent="360000"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Направление и расстояние от столицы России города Москва - Северо-Восток 2290 км.</a:t>
            </a:r>
          </a:p>
          <a:p>
            <a:pPr indent="360000"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Город окружает смешанная тайга, богатая флорой и фауной. В лесах много пушного зверя: белка, ондатра, лисица, бурундук, заяц, а также главный символ Мегиона — соболь. Наряду с пушным развит и рыбный промысел. Наиболее распространены чебаки, язи, окуни, караси, щуки, стерлядь.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888825" y="927579"/>
            <a:ext cx="3204147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Схема границы города Мегион</a:t>
            </a:r>
            <a:endParaRPr lang="ru-RU" sz="1600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6924" y="5219568"/>
            <a:ext cx="648017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Географические данные:  </a:t>
            </a:r>
          </a:p>
          <a:p>
            <a:pPr lvl="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Широта: 61' 01'‘  Долгота: 76' 12''</a:t>
            </a:r>
          </a:p>
          <a:p>
            <a:pPr lvl="1" indent="-45720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Высота над уровнем моря - 45 м    </a:t>
            </a:r>
          </a:p>
          <a:p>
            <a:pPr lvl="1" indent="-45720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Площадь - 85.15 </a:t>
            </a:r>
            <a:r>
              <a:rPr lang="ru-RU" altLang="ru-RU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кв.км</a:t>
            </a:r>
            <a:endParaRPr lang="ru-RU" altLang="ru-RU" sz="16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indent="-45720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Отклонение от московского </a:t>
            </a:r>
          </a:p>
          <a:p>
            <a:pPr lvl="1" indent="-457200"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времени - +2 часа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87099" y="178983"/>
            <a:ext cx="4041940" cy="44044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Географическое положение</a:t>
            </a:r>
            <a:endParaRPr lang="ru-RU" sz="2262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61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1" descr="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6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237" y="6131887"/>
            <a:ext cx="2040642" cy="124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2" name="Picture 32" descr="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055" y="991903"/>
            <a:ext cx="2032000" cy="141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3" name="Picture 33" descr="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355" y="2407953"/>
            <a:ext cx="2043112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4" name="Picture 38" descr="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407" y="4885870"/>
            <a:ext cx="2036943" cy="126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6" name="Picture 39" descr="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2229" y="3762090"/>
            <a:ext cx="2034291" cy="112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135053" y="704929"/>
            <a:ext cx="4831467" cy="6576419"/>
          </a:xfrm>
          <a:prstGeom prst="rect">
            <a:avLst/>
          </a:prstGeom>
          <a:gradFill>
            <a:gsLst>
              <a:gs pos="100000">
                <a:srgbClr val="248FDB">
                  <a:alpha val="0"/>
                </a:srgbClr>
              </a:gs>
              <a:gs pos="0">
                <a:srgbClr val="248FDB">
                  <a:alpha val="5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19"/>
          </a:p>
        </p:txBody>
      </p:sp>
      <p:sp>
        <p:nvSpPr>
          <p:cNvPr id="8" name="Прямоугольник 7"/>
          <p:cNvSpPr/>
          <p:nvPr/>
        </p:nvSpPr>
        <p:spPr>
          <a:xfrm>
            <a:off x="8643123" y="264487"/>
            <a:ext cx="3386633" cy="44044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Историческая справка</a:t>
            </a:r>
            <a:endParaRPr lang="ru-RU" sz="2262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4680" y="1007490"/>
            <a:ext cx="968102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Город Мегион находится в устье протоки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Меги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Юрты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Магионские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Ликрысовы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Ермаковы упоминаются уже с 1781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года.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1810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год,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как на время образования юрты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Майон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указывается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в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«Списке населенных мест Сибирского края». </a:t>
            </a:r>
          </a:p>
          <a:p>
            <a:pPr indent="360000" algn="just"/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Магайонские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юрты значатся в лоцманских картах и справочниках Томского и Новосибирского пароходств на начало нашего столетия как место, где в обмен на соль и спички можно было заправиться дровами. Продажа дров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пароходовладельцам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приносила ощутимую прибыль как русскому, так и остяцкому населению. </a:t>
            </a:r>
          </a:p>
          <a:p>
            <a:pPr indent="360000"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Рядом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Магайонскими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были юрты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Лекрысово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и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Ермаковo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 последних ходила легенда, что здесь делала остановку на привал дружина Ермака. Все близлежащие юрты были заселены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хантами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60000"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января 1962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была организована Мегионская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нефтеразведочная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экспедиция во главе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с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В.А.Абазаровым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 С 1962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с.Мегион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начал работу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стройучасток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Ведется строительство домов на первых улицах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Мегиона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ул. Советской и ул. Ленина. </a:t>
            </a:r>
          </a:p>
          <a:p>
            <a:pPr indent="360000"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мая 1964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первая баржа с </a:t>
            </a:r>
            <a:r>
              <a:rPr lang="ru-RU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мегионской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нефтью отчалила от нефтесборного пункта № 8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и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направилась вверх по Оби в Новосибирск. Всего же за навигацию 1964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было отгружено 73.2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тыс.тонн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нефти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indent="360000"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сентября 1964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года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с.Мегион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получает статус рабочего поселка. </a:t>
            </a:r>
          </a:p>
          <a:p>
            <a:pPr indent="360000"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июля 1980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года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Указом Президиума Верховного Совета РСФСР рабочий поселок Мегион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преобразован в город окружного подчинения. </a:t>
            </a:r>
          </a:p>
          <a:p>
            <a:pPr indent="360000"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Законом Ханты-Мансийского автономного округа – Югры от 25 ноября 2004 года №63-оз                       «О статусе и границах муниципальных образований Ханты-Мансийского автономного округа – Югры» город Мегион наделён статусом городского округа. Официальное наименование городского округа – город Мегион.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65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099127" y="169732"/>
            <a:ext cx="4989251" cy="44044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Экономический потенциал города</a:t>
            </a:r>
            <a:endParaRPr lang="ru-RU" sz="2262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4601072" y="1148698"/>
            <a:ext cx="4089097" cy="3855873"/>
            <a:chOff x="7077836" y="1647302"/>
            <a:chExt cx="5025430" cy="3589545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7127504" y="4002060"/>
              <a:ext cx="4975762" cy="774058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7077836" y="4224039"/>
              <a:ext cx="4981477" cy="3724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Промышленное производство</a:t>
              </a:r>
              <a:endParaRPr lang="ru-RU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7343447" y="4807070"/>
              <a:ext cx="4588776" cy="429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4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10 953,3  млн. руб.</a:t>
              </a:r>
              <a:endParaRPr lang="ru-RU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037" y="1647302"/>
              <a:ext cx="3715056" cy="2678750"/>
            </a:xfrm>
            <a:prstGeom prst="parallelogram">
              <a:avLst>
                <a:gd name="adj" fmla="val 14018"/>
              </a:avLst>
            </a:prstGeom>
          </p:spPr>
        </p:pic>
      </p:grpSp>
      <p:grpSp>
        <p:nvGrpSpPr>
          <p:cNvPr id="42" name="Группа 41"/>
          <p:cNvGrpSpPr/>
          <p:nvPr/>
        </p:nvGrpSpPr>
        <p:grpSpPr>
          <a:xfrm>
            <a:off x="357809" y="1423141"/>
            <a:ext cx="4822766" cy="1776238"/>
            <a:chOff x="-21651" y="1175608"/>
            <a:chExt cx="3496261" cy="1570633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-21651" y="1175608"/>
              <a:ext cx="3396897" cy="1570633"/>
              <a:chOff x="-21651" y="1175608"/>
              <a:chExt cx="3396897" cy="1570633"/>
            </a:xfrm>
          </p:grpSpPr>
          <p:sp>
            <p:nvSpPr>
              <p:cNvPr id="46" name="Штриховая стрелка вправо 45"/>
              <p:cNvSpPr/>
              <p:nvPr/>
            </p:nvSpPr>
            <p:spPr>
              <a:xfrm>
                <a:off x="1791246" y="1440969"/>
                <a:ext cx="1584000" cy="846819"/>
              </a:xfrm>
              <a:prstGeom prst="stripedRightArrow">
                <a:avLst>
                  <a:gd name="adj1" fmla="val 69030"/>
                  <a:gd name="adj2" fmla="val 69702"/>
                </a:avLst>
              </a:prstGeom>
              <a:solidFill>
                <a:srgbClr val="64D2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47" name="Рисунок 4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651" y="1175608"/>
                <a:ext cx="1791425" cy="1570633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45" name="Прямоугольник 44"/>
            <p:cNvSpPr/>
            <p:nvPr/>
          </p:nvSpPr>
          <p:spPr>
            <a:xfrm>
              <a:off x="1683075" y="1677202"/>
              <a:ext cx="1791535" cy="3537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0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5 869,4 </a:t>
              </a:r>
              <a:r>
                <a:rPr lang="ru-RU" sz="20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млн.руб</a:t>
              </a:r>
              <a:r>
                <a:rPr lang="ru-RU" sz="20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ru-RU" sz="27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Прямоугольник 47"/>
          <p:cNvSpPr/>
          <p:nvPr/>
        </p:nvSpPr>
        <p:spPr>
          <a:xfrm>
            <a:off x="2128623" y="2863065"/>
            <a:ext cx="2408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Добыча полезных </a:t>
            </a:r>
          </a:p>
          <a:p>
            <a:pPr lvl="0"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ископаемых</a:t>
            </a:r>
          </a:p>
        </p:txBody>
      </p:sp>
      <p:grpSp>
        <p:nvGrpSpPr>
          <p:cNvPr id="51" name="Группа 50"/>
          <p:cNvGrpSpPr/>
          <p:nvPr/>
        </p:nvGrpSpPr>
        <p:grpSpPr>
          <a:xfrm>
            <a:off x="202909" y="4604357"/>
            <a:ext cx="4977667" cy="1825221"/>
            <a:chOff x="283824" y="2607217"/>
            <a:chExt cx="3413287" cy="1598707"/>
          </a:xfrm>
        </p:grpSpPr>
        <p:sp>
          <p:nvSpPr>
            <p:cNvPr id="52" name="Штриховая стрелка вправо 51"/>
            <p:cNvSpPr/>
            <p:nvPr/>
          </p:nvSpPr>
          <p:spPr>
            <a:xfrm>
              <a:off x="2113111" y="2893675"/>
              <a:ext cx="1584000" cy="846819"/>
            </a:xfrm>
            <a:prstGeom prst="stripedRightArrow">
              <a:avLst>
                <a:gd name="adj1" fmla="val 69030"/>
                <a:gd name="adj2" fmla="val 69702"/>
              </a:avLst>
            </a:prstGeom>
            <a:solidFill>
              <a:srgbClr val="64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2137122" y="3153428"/>
              <a:ext cx="1535978" cy="3504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0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3 225,1 </a:t>
              </a:r>
              <a:r>
                <a:rPr lang="ru-RU" sz="20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млн.руб</a:t>
              </a:r>
              <a:r>
                <a:rPr lang="ru-RU" sz="20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ru-RU" sz="2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824" y="2607217"/>
              <a:ext cx="1718696" cy="1598707"/>
            </a:xfrm>
            <a:prstGeom prst="rect">
              <a:avLst/>
            </a:prstGeom>
          </p:spPr>
        </p:pic>
      </p:grpSp>
      <p:sp>
        <p:nvSpPr>
          <p:cNvPr id="55" name="Прямоугольник 54"/>
          <p:cNvSpPr/>
          <p:nvPr/>
        </p:nvSpPr>
        <p:spPr>
          <a:xfrm>
            <a:off x="1795780" y="5877238"/>
            <a:ext cx="4113151" cy="932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Обеспечение электрической энергией, газом и паром; кондиционирование воздуха</a:t>
            </a:r>
          </a:p>
        </p:txBody>
      </p:sp>
      <p:grpSp>
        <p:nvGrpSpPr>
          <p:cNvPr id="57" name="Группа 56"/>
          <p:cNvGrpSpPr/>
          <p:nvPr/>
        </p:nvGrpSpPr>
        <p:grpSpPr>
          <a:xfrm flipH="1">
            <a:off x="8203448" y="1385851"/>
            <a:ext cx="4711110" cy="1813529"/>
            <a:chOff x="2394870" y="5339628"/>
            <a:chExt cx="3319048" cy="1546862"/>
          </a:xfrm>
        </p:grpSpPr>
        <p:grpSp>
          <p:nvGrpSpPr>
            <p:cNvPr id="59" name="Группа 58"/>
            <p:cNvGrpSpPr/>
            <p:nvPr/>
          </p:nvGrpSpPr>
          <p:grpSpPr>
            <a:xfrm>
              <a:off x="2394870" y="5339628"/>
              <a:ext cx="3319048" cy="1546862"/>
              <a:chOff x="-87142" y="4087520"/>
              <a:chExt cx="3319048" cy="1546862"/>
            </a:xfrm>
          </p:grpSpPr>
          <p:sp>
            <p:nvSpPr>
              <p:cNvPr id="62" name="Штриховая стрелка вправо 61"/>
              <p:cNvSpPr/>
              <p:nvPr/>
            </p:nvSpPr>
            <p:spPr>
              <a:xfrm>
                <a:off x="1647906" y="4327142"/>
                <a:ext cx="1584000" cy="846819"/>
              </a:xfrm>
              <a:prstGeom prst="stripedRightArrow">
                <a:avLst>
                  <a:gd name="adj1" fmla="val 69030"/>
                  <a:gd name="adj2" fmla="val 69702"/>
                </a:avLst>
              </a:prstGeom>
              <a:solidFill>
                <a:srgbClr val="64D2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63" name="Рисунок 6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7142" y="4087520"/>
                <a:ext cx="1708826" cy="1546862"/>
              </a:xfrm>
              <a:prstGeom prst="rect">
                <a:avLst/>
              </a:prstGeom>
            </p:spPr>
          </p:pic>
        </p:grpSp>
        <p:sp>
          <p:nvSpPr>
            <p:cNvPr id="60" name="Прямоугольник 59"/>
            <p:cNvSpPr/>
            <p:nvPr/>
          </p:nvSpPr>
          <p:spPr>
            <a:xfrm>
              <a:off x="4103696" y="5835334"/>
              <a:ext cx="1584002" cy="341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0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1 613,0 </a:t>
              </a:r>
              <a:r>
                <a:rPr lang="ru-RU" sz="20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млн.руб</a:t>
              </a:r>
              <a:r>
                <a:rPr lang="ru-RU" sz="20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ru-RU" sz="2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4" name="Прямоугольник 63"/>
          <p:cNvSpPr/>
          <p:nvPr/>
        </p:nvSpPr>
        <p:spPr>
          <a:xfrm>
            <a:off x="8575783" y="2839680"/>
            <a:ext cx="2645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Обрабатывающие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производства</a:t>
            </a:r>
          </a:p>
        </p:txBody>
      </p:sp>
      <p:grpSp>
        <p:nvGrpSpPr>
          <p:cNvPr id="65" name="Группа 64"/>
          <p:cNvGrpSpPr/>
          <p:nvPr/>
        </p:nvGrpSpPr>
        <p:grpSpPr>
          <a:xfrm flipH="1">
            <a:off x="8328212" y="4470343"/>
            <a:ext cx="4586348" cy="1680405"/>
            <a:chOff x="4809611" y="4253059"/>
            <a:chExt cx="3305948" cy="1397350"/>
          </a:xfrm>
        </p:grpSpPr>
        <p:sp>
          <p:nvSpPr>
            <p:cNvPr id="66" name="Штриховая стрелка вправо 65"/>
            <p:cNvSpPr/>
            <p:nvPr/>
          </p:nvSpPr>
          <p:spPr>
            <a:xfrm>
              <a:off x="6418232" y="4459649"/>
              <a:ext cx="1697327" cy="846819"/>
            </a:xfrm>
            <a:prstGeom prst="stripedRightArrow">
              <a:avLst>
                <a:gd name="adj1" fmla="val 69030"/>
                <a:gd name="adj2" fmla="val 69702"/>
              </a:avLst>
            </a:prstGeom>
            <a:solidFill>
              <a:srgbClr val="64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6492454" y="4734486"/>
              <a:ext cx="1462517" cy="3327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ru-RU" sz="20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245,8 </a:t>
              </a:r>
              <a:r>
                <a:rPr lang="ru-RU" sz="2000" b="1" dirty="0" err="1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млн.руб</a:t>
              </a:r>
              <a:r>
                <a:rPr lang="ru-RU" sz="2000" b="1" dirty="0" smtClean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ru-RU" sz="2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9611" y="4253059"/>
              <a:ext cx="1682844" cy="1397350"/>
            </a:xfrm>
            <a:prstGeom prst="rect">
              <a:avLst/>
            </a:prstGeom>
          </p:spPr>
        </p:pic>
      </p:grpSp>
      <p:sp>
        <p:nvSpPr>
          <p:cNvPr id="69" name="Прямоугольник 68"/>
          <p:cNvSpPr/>
          <p:nvPr/>
        </p:nvSpPr>
        <p:spPr>
          <a:xfrm>
            <a:off x="7312498" y="5737136"/>
            <a:ext cx="4113151" cy="1213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Водоснабжение, водоотведение, организация сбора и утилизации отходов, деятельность </a:t>
            </a:r>
          </a:p>
          <a:p>
            <a:pPr lvl="0"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 ликвидации загрязнений</a:t>
            </a:r>
          </a:p>
        </p:txBody>
      </p:sp>
    </p:spTree>
    <p:extLst>
      <p:ext uri="{BB962C8B-B14F-4D97-AF65-F5344CB8AC3E}">
        <p14:creationId xmlns:p14="http://schemas.microsoft.com/office/powerpoint/2010/main" val="352618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76857" y="2681773"/>
            <a:ext cx="420731" cy="379571"/>
          </a:xfrm>
          <a:prstGeom prst="rect">
            <a:avLst/>
          </a:prstGeom>
          <a:solidFill>
            <a:srgbClr val="64D2D2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11284175" y="4486521"/>
            <a:ext cx="724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solidFill>
                  <a:schemeClr val="bg1"/>
                </a:solidFill>
                <a:latin typeface="DINPro-Medium" panose="02000503030000020004" pitchFamily="50" charset="0"/>
              </a:rPr>
              <a:t>52,3%</a:t>
            </a:r>
            <a:endParaRPr lang="ru-RU" altLang="ru-RU" sz="1400" b="1" dirty="0">
              <a:solidFill>
                <a:schemeClr val="bg1"/>
              </a:solidFill>
              <a:latin typeface="DINPro-Medium" panose="02000503030000020004" pitchFamily="50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8170" y="864927"/>
            <a:ext cx="119767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Основным источником формирования численности населения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города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Мегиона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indent="360000"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всегда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являлся и является положительный итог естественного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движения </a:t>
            </a:r>
          </a:p>
          <a:p>
            <a:pPr indent="360000"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Численность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населения на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01.01.2023 года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составила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9 495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человек 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24131" y="151883"/>
            <a:ext cx="4145366" cy="44044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Демографическая ситуация</a:t>
            </a:r>
            <a:endParaRPr lang="ru-RU" sz="2262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348386" y="2012359"/>
            <a:ext cx="9164722" cy="2379632"/>
            <a:chOff x="115427" y="2133601"/>
            <a:chExt cx="7258487" cy="2376641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155579" y="2340770"/>
              <a:ext cx="1517163" cy="365760"/>
              <a:chOff x="8354701" y="2191624"/>
              <a:chExt cx="1164376" cy="365760"/>
            </a:xfrm>
            <a:solidFill>
              <a:srgbClr val="92D050"/>
            </a:solidFill>
          </p:grpSpPr>
          <p:sp>
            <p:nvSpPr>
              <p:cNvPr id="58" name="Пятиугольник 57"/>
              <p:cNvSpPr/>
              <p:nvPr/>
            </p:nvSpPr>
            <p:spPr>
              <a:xfrm>
                <a:off x="8354701" y="2191624"/>
                <a:ext cx="1164376" cy="365760"/>
              </a:xfrm>
              <a:prstGeom prst="homePlate">
                <a:avLst/>
              </a:prstGeom>
              <a:solidFill>
                <a:srgbClr val="64D2D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8451823" y="2191729"/>
                <a:ext cx="707374" cy="3073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 smtClean="0">
                    <a:solidFill>
                      <a:schemeClr val="bg1"/>
                    </a:solidFill>
                    <a:ea typeface="Times New Roman" panose="02020603050405020304" pitchFamily="18" charset="0"/>
                    <a:cs typeface="DIN Pro Bold" panose="020B0804020101020102" pitchFamily="34" charset="0"/>
                  </a:rPr>
                  <a:t>Родилось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" name="Группа 33"/>
            <p:cNvGrpSpPr/>
            <p:nvPr/>
          </p:nvGrpSpPr>
          <p:grpSpPr>
            <a:xfrm>
              <a:off x="184632" y="3708743"/>
              <a:ext cx="1517164" cy="365760"/>
              <a:chOff x="8414917" y="2244352"/>
              <a:chExt cx="1167620" cy="365760"/>
            </a:xfrm>
            <a:solidFill>
              <a:schemeClr val="bg1">
                <a:lumMod val="75000"/>
              </a:schemeClr>
            </a:solidFill>
          </p:grpSpPr>
          <p:sp>
            <p:nvSpPr>
              <p:cNvPr id="56" name="Пятиугольник 55"/>
              <p:cNvSpPr/>
              <p:nvPr/>
            </p:nvSpPr>
            <p:spPr>
              <a:xfrm>
                <a:off x="8414917" y="2244352"/>
                <a:ext cx="1167620" cy="365760"/>
              </a:xfrm>
              <a:prstGeom prst="homePlate">
                <a:avLst/>
              </a:prstGeom>
              <a:solidFill>
                <a:schemeClr val="accent1"/>
              </a:solidFill>
              <a:ln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7" name="Прямоугольник 56"/>
              <p:cNvSpPr/>
              <p:nvPr/>
            </p:nvSpPr>
            <p:spPr>
              <a:xfrm>
                <a:off x="8650567" y="2246828"/>
                <a:ext cx="692744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ru-RU" sz="1400" b="1" dirty="0" smtClean="0">
                    <a:solidFill>
                      <a:schemeClr val="bg1"/>
                    </a:solidFill>
                    <a:ea typeface="Times New Roman" panose="02020603050405020304" pitchFamily="18" charset="0"/>
                    <a:cs typeface="DIN Pro Bold" panose="020B0804020101020102" pitchFamily="34" charset="0"/>
                  </a:rPr>
                  <a:t>Умерло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" name="Группа 34"/>
            <p:cNvGrpSpPr/>
            <p:nvPr/>
          </p:nvGrpSpPr>
          <p:grpSpPr>
            <a:xfrm>
              <a:off x="115427" y="2885368"/>
              <a:ext cx="1557314" cy="461665"/>
              <a:chOff x="115427" y="2885368"/>
              <a:chExt cx="1557314" cy="461665"/>
            </a:xfrm>
          </p:grpSpPr>
          <p:sp>
            <p:nvSpPr>
              <p:cNvPr id="54" name="Пятиугольник 53"/>
              <p:cNvSpPr/>
              <p:nvPr/>
            </p:nvSpPr>
            <p:spPr>
              <a:xfrm>
                <a:off x="151353" y="2891408"/>
                <a:ext cx="1521388" cy="410997"/>
              </a:xfrm>
              <a:prstGeom prst="homePlate">
                <a:avLst/>
              </a:prstGeom>
              <a:solidFill>
                <a:schemeClr val="accent2"/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u-RU" sz="1000" dirty="0"/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115427" y="2885368"/>
                <a:ext cx="142640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b="1" dirty="0" smtClean="0">
                    <a:solidFill>
                      <a:schemeClr val="bg1"/>
                    </a:solidFill>
                    <a:ea typeface="Times New Roman" panose="02020603050405020304" pitchFamily="18" charset="0"/>
                    <a:cs typeface="DIN Pro Bold" panose="020B0804020101020102" pitchFamily="34" charset="0"/>
                  </a:rPr>
                  <a:t>Естественный</a:t>
                </a:r>
                <a:r>
                  <a:rPr lang="ru-RU" sz="1200" dirty="0" smtClean="0">
                    <a:solidFill>
                      <a:schemeClr val="bg1"/>
                    </a:solidFill>
                    <a:ea typeface="Times New Roman" panose="02020603050405020304" pitchFamily="18" charset="0"/>
                    <a:cs typeface="DIN Pro Bold" panose="020B0804020101020102" pitchFamily="34" charset="0"/>
                  </a:rPr>
                  <a:t> </a:t>
                </a:r>
              </a:p>
              <a:p>
                <a:pPr algn="ctr"/>
                <a:r>
                  <a:rPr lang="ru-RU" sz="1200" b="1" dirty="0" smtClean="0">
                    <a:solidFill>
                      <a:schemeClr val="bg1"/>
                    </a:solidFill>
                    <a:ea typeface="Times New Roman" panose="02020603050405020304" pitchFamily="18" charset="0"/>
                    <a:cs typeface="DIN Pro Bold" panose="020B0804020101020102" pitchFamily="34" charset="0"/>
                  </a:rPr>
                  <a:t>прирост</a:t>
                </a:r>
                <a:endParaRPr lang="ru-RU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6" name="Группа 35"/>
            <p:cNvGrpSpPr/>
            <p:nvPr/>
          </p:nvGrpSpPr>
          <p:grpSpPr>
            <a:xfrm>
              <a:off x="1244253" y="2133601"/>
              <a:ext cx="6129661" cy="2376641"/>
              <a:chOff x="1244253" y="2133601"/>
              <a:chExt cx="6129661" cy="2376641"/>
            </a:xfrm>
          </p:grpSpPr>
          <p:grpSp>
            <p:nvGrpSpPr>
              <p:cNvPr id="37" name="Группа 36"/>
              <p:cNvGrpSpPr/>
              <p:nvPr/>
            </p:nvGrpSpPr>
            <p:grpSpPr>
              <a:xfrm>
                <a:off x="1244253" y="2133601"/>
                <a:ext cx="6018790" cy="2376641"/>
                <a:chOff x="453711" y="2029610"/>
                <a:chExt cx="6405823" cy="2385900"/>
              </a:xfrm>
            </p:grpSpPr>
            <p:graphicFrame>
              <p:nvGraphicFramePr>
                <p:cNvPr id="39" name="Диаграмма 38"/>
                <p:cNvGraphicFramePr/>
                <p:nvPr>
                  <p:extLst>
                    <p:ext uri="{D42A27DB-BD31-4B8C-83A1-F6EECF244321}">
                      <p14:modId xmlns:p14="http://schemas.microsoft.com/office/powerpoint/2010/main" val="2532862230"/>
                    </p:ext>
                  </p:extLst>
                </p:nvPr>
              </p:nvGraphicFramePr>
              <p:xfrm>
                <a:off x="518874" y="2029610"/>
                <a:ext cx="6082224" cy="1408582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graphicFrame>
              <p:nvGraphicFramePr>
                <p:cNvPr id="52" name="Диаграмма 51"/>
                <p:cNvGraphicFramePr/>
                <p:nvPr>
                  <p:extLst>
                    <p:ext uri="{D42A27DB-BD31-4B8C-83A1-F6EECF244321}">
                      <p14:modId xmlns:p14="http://schemas.microsoft.com/office/powerpoint/2010/main" val="3131002367"/>
                    </p:ext>
                  </p:extLst>
                </p:nvPr>
              </p:nvGraphicFramePr>
              <p:xfrm>
                <a:off x="453711" y="3516121"/>
                <a:ext cx="6082157" cy="899389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graphicFrame>
              <p:nvGraphicFramePr>
                <p:cNvPr id="53" name="Диаграмма 52"/>
                <p:cNvGraphicFramePr/>
                <p:nvPr>
                  <p:extLst>
                    <p:ext uri="{D42A27DB-BD31-4B8C-83A1-F6EECF244321}">
                      <p14:modId xmlns:p14="http://schemas.microsoft.com/office/powerpoint/2010/main" val="3878676883"/>
                    </p:ext>
                  </p:extLst>
                </p:nvPr>
              </p:nvGraphicFramePr>
              <p:xfrm>
                <a:off x="777310" y="2303818"/>
                <a:ext cx="6082224" cy="108751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</p:grpSp>
          <p:cxnSp>
            <p:nvCxnSpPr>
              <p:cNvPr id="38" name="Прямая соединительная линия 37"/>
              <p:cNvCxnSpPr/>
              <p:nvPr/>
            </p:nvCxnSpPr>
            <p:spPr>
              <a:xfrm>
                <a:off x="1758391" y="3536717"/>
                <a:ext cx="5615523" cy="48149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Группа 59"/>
          <p:cNvGrpSpPr/>
          <p:nvPr/>
        </p:nvGrpSpPr>
        <p:grpSpPr>
          <a:xfrm>
            <a:off x="348386" y="4558872"/>
            <a:ext cx="9404143" cy="2407844"/>
            <a:chOff x="124129" y="2145233"/>
            <a:chExt cx="8046685" cy="2191306"/>
          </a:xfrm>
        </p:grpSpPr>
        <p:grpSp>
          <p:nvGrpSpPr>
            <p:cNvPr id="61" name="Группа 60"/>
            <p:cNvGrpSpPr/>
            <p:nvPr/>
          </p:nvGrpSpPr>
          <p:grpSpPr>
            <a:xfrm>
              <a:off x="142859" y="2219553"/>
              <a:ext cx="1521387" cy="365760"/>
              <a:chOff x="8344940" y="2070407"/>
              <a:chExt cx="1167618" cy="365760"/>
            </a:xfrm>
            <a:solidFill>
              <a:srgbClr val="92D050"/>
            </a:solidFill>
          </p:grpSpPr>
          <p:sp>
            <p:nvSpPr>
              <p:cNvPr id="74" name="Пятиугольник 73"/>
              <p:cNvSpPr/>
              <p:nvPr/>
            </p:nvSpPr>
            <p:spPr>
              <a:xfrm>
                <a:off x="8344940" y="2070407"/>
                <a:ext cx="1167618" cy="365760"/>
              </a:xfrm>
              <a:prstGeom prst="homePlate">
                <a:avLst/>
              </a:prstGeom>
              <a:solidFill>
                <a:schemeClr val="accent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5" name="Прямоугольник 74"/>
              <p:cNvSpPr/>
              <p:nvPr/>
            </p:nvSpPr>
            <p:spPr>
              <a:xfrm>
                <a:off x="8591167" y="2110784"/>
                <a:ext cx="532308" cy="2800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 smtClean="0">
                    <a:solidFill>
                      <a:schemeClr val="bg1"/>
                    </a:solidFill>
                    <a:ea typeface="Times New Roman" panose="02020603050405020304" pitchFamily="18" charset="0"/>
                    <a:cs typeface="DIN Pro Bold" panose="020B0804020101020102" pitchFamily="34" charset="0"/>
                  </a:rPr>
                  <a:t>Убыло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2" name="Группа 61"/>
            <p:cNvGrpSpPr/>
            <p:nvPr/>
          </p:nvGrpSpPr>
          <p:grpSpPr>
            <a:xfrm>
              <a:off x="153381" y="3367673"/>
              <a:ext cx="1598881" cy="420148"/>
              <a:chOff x="8390867" y="1903282"/>
              <a:chExt cx="1230510" cy="420148"/>
            </a:xfrm>
            <a:solidFill>
              <a:schemeClr val="bg1">
                <a:lumMod val="75000"/>
              </a:schemeClr>
            </a:solidFill>
          </p:grpSpPr>
          <p:sp>
            <p:nvSpPr>
              <p:cNvPr id="72" name="Пятиугольник 71"/>
              <p:cNvSpPr/>
              <p:nvPr/>
            </p:nvSpPr>
            <p:spPr>
              <a:xfrm>
                <a:off x="8390867" y="1917607"/>
                <a:ext cx="1167618" cy="365760"/>
              </a:xfrm>
              <a:prstGeom prst="homePlate">
                <a:avLst/>
              </a:prstGeom>
              <a:solidFill>
                <a:schemeClr val="accent2"/>
              </a:solidFill>
              <a:ln>
                <a:solidFill>
                  <a:srgbClr val="E599AF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8395662" y="1903282"/>
                <a:ext cx="1225715" cy="4201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ru-RU" sz="1200" b="1" dirty="0" smtClean="0">
                    <a:solidFill>
                      <a:schemeClr val="bg1"/>
                    </a:solidFill>
                    <a:ea typeface="Times New Roman" panose="02020603050405020304" pitchFamily="18" charset="0"/>
                    <a:cs typeface="DIN Pro Bold" panose="020B0804020101020102" pitchFamily="34" charset="0"/>
                  </a:rPr>
                  <a:t>Миграционный прирост (убыль)</a:t>
                </a:r>
                <a:endParaRPr lang="ru-RU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3" name="Группа 62"/>
            <p:cNvGrpSpPr/>
            <p:nvPr/>
          </p:nvGrpSpPr>
          <p:grpSpPr>
            <a:xfrm>
              <a:off x="124129" y="2813255"/>
              <a:ext cx="1550644" cy="350325"/>
              <a:chOff x="124129" y="2813255"/>
              <a:chExt cx="1550644" cy="350325"/>
            </a:xfrm>
          </p:grpSpPr>
          <p:sp>
            <p:nvSpPr>
              <p:cNvPr id="70" name="Пятиугольник 69"/>
              <p:cNvSpPr/>
              <p:nvPr/>
            </p:nvSpPr>
            <p:spPr>
              <a:xfrm>
                <a:off x="153385" y="2813255"/>
                <a:ext cx="1521388" cy="350325"/>
              </a:xfrm>
              <a:prstGeom prst="homePlate">
                <a:avLst/>
              </a:prstGeom>
              <a:solidFill>
                <a:srgbClr val="64D2D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ru-RU" sz="1000" dirty="0"/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124129" y="2841654"/>
                <a:ext cx="1426409" cy="2800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400" b="1" dirty="0" smtClean="0">
                    <a:solidFill>
                      <a:schemeClr val="bg1"/>
                    </a:solidFill>
                    <a:ea typeface="Cambria" panose="02040503050406030204" pitchFamily="18" charset="0"/>
                    <a:cs typeface="DIN Pro Bold" panose="020B0804020101020102" pitchFamily="34" charset="0"/>
                  </a:rPr>
                  <a:t>Прибыло</a:t>
                </a:r>
                <a:endParaRPr lang="ru-RU" sz="1400" b="1" dirty="0">
                  <a:solidFill>
                    <a:schemeClr val="bg1"/>
                  </a:solidFill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64" name="Группа 63"/>
            <p:cNvGrpSpPr/>
            <p:nvPr/>
          </p:nvGrpSpPr>
          <p:grpSpPr>
            <a:xfrm>
              <a:off x="1351722" y="2145233"/>
              <a:ext cx="6819092" cy="2191306"/>
              <a:chOff x="1351722" y="2145233"/>
              <a:chExt cx="6819092" cy="2191306"/>
            </a:xfrm>
          </p:grpSpPr>
          <p:grpSp>
            <p:nvGrpSpPr>
              <p:cNvPr id="65" name="Группа 64"/>
              <p:cNvGrpSpPr/>
              <p:nvPr/>
            </p:nvGrpSpPr>
            <p:grpSpPr>
              <a:xfrm>
                <a:off x="1351722" y="2145233"/>
                <a:ext cx="6819092" cy="2191306"/>
                <a:chOff x="568088" y="2041288"/>
                <a:chExt cx="7257588" cy="2199843"/>
              </a:xfrm>
            </p:grpSpPr>
            <p:graphicFrame>
              <p:nvGraphicFramePr>
                <p:cNvPr id="67" name="Диаграмма 66"/>
                <p:cNvGraphicFramePr/>
                <p:nvPr>
                  <p:extLst>
                    <p:ext uri="{D42A27DB-BD31-4B8C-83A1-F6EECF244321}">
                      <p14:modId xmlns:p14="http://schemas.microsoft.com/office/powerpoint/2010/main" val="1795347195"/>
                    </p:ext>
                  </p:extLst>
                </p:nvPr>
              </p:nvGraphicFramePr>
              <p:xfrm>
                <a:off x="568088" y="2041288"/>
                <a:ext cx="6082224" cy="1408582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6"/>
                </a:graphicData>
              </a:graphic>
            </p:graphicFrame>
            <p:graphicFrame>
              <p:nvGraphicFramePr>
                <p:cNvPr id="68" name="Диаграмма 67"/>
                <p:cNvGraphicFramePr/>
                <p:nvPr>
                  <p:extLst>
                    <p:ext uri="{D42A27DB-BD31-4B8C-83A1-F6EECF244321}">
                      <p14:modId xmlns:p14="http://schemas.microsoft.com/office/powerpoint/2010/main" val="4091712313"/>
                    </p:ext>
                  </p:extLst>
                </p:nvPr>
              </p:nvGraphicFramePr>
              <p:xfrm>
                <a:off x="1029115" y="3323477"/>
                <a:ext cx="6796561" cy="917654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7"/>
                </a:graphicData>
              </a:graphic>
            </p:graphicFrame>
            <p:graphicFrame>
              <p:nvGraphicFramePr>
                <p:cNvPr id="69" name="Диаграмма 68"/>
                <p:cNvGraphicFramePr/>
                <p:nvPr>
                  <p:extLst>
                    <p:ext uri="{D42A27DB-BD31-4B8C-83A1-F6EECF244321}">
                      <p14:modId xmlns:p14="http://schemas.microsoft.com/office/powerpoint/2010/main" val="2396423352"/>
                    </p:ext>
                  </p:extLst>
                </p:nvPr>
              </p:nvGraphicFramePr>
              <p:xfrm>
                <a:off x="883807" y="2319968"/>
                <a:ext cx="6530268" cy="1129902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8"/>
                </a:graphicData>
              </a:graphic>
            </p:graphicFrame>
          </p:grpSp>
          <p:cxnSp>
            <p:nvCxnSpPr>
              <p:cNvPr id="66" name="Прямая соединительная линия 65"/>
              <p:cNvCxnSpPr/>
              <p:nvPr/>
            </p:nvCxnSpPr>
            <p:spPr>
              <a:xfrm>
                <a:off x="2071320" y="3998731"/>
                <a:ext cx="5485288" cy="0"/>
              </a:xfrm>
              <a:prstGeom prst="line">
                <a:avLst/>
              </a:prstGeom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/>
          <p:cNvSpPr txBox="1"/>
          <p:nvPr/>
        </p:nvSpPr>
        <p:spPr>
          <a:xfrm>
            <a:off x="8895587" y="2259106"/>
            <a:ext cx="418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  481</a:t>
            </a:r>
            <a:endParaRPr lang="ru-RU" sz="12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8813257" y="4005445"/>
            <a:ext cx="501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 </a:t>
            </a:r>
            <a:r>
              <a:rPr lang="ru-RU" sz="1200" b="1" dirty="0" smtClean="0"/>
              <a:t>389</a:t>
            </a:r>
            <a:endParaRPr lang="ru-RU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741676" y="3184256"/>
            <a:ext cx="6971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2022 год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6439" y="5005661"/>
            <a:ext cx="496471" cy="62520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9297994" y="5036029"/>
            <a:ext cx="528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1563</a:t>
            </a:r>
            <a:endParaRPr lang="ru-RU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769317" y="5186631"/>
            <a:ext cx="496263" cy="43088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1753</a:t>
            </a:r>
          </a:p>
          <a:p>
            <a:endParaRPr lang="en-US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895586" y="3657600"/>
            <a:ext cx="402001" cy="30990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9104958" y="59178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8895586" y="5677849"/>
            <a:ext cx="756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2022 </a:t>
            </a:r>
            <a:r>
              <a:rPr lang="ru-RU" sz="1200" b="1" dirty="0" smtClean="0"/>
              <a:t>год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117859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7" b="44880"/>
          <a:stretch/>
        </p:blipFill>
        <p:spPr>
          <a:xfrm>
            <a:off x="604499" y="4984020"/>
            <a:ext cx="5965266" cy="180440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210213" y="220221"/>
            <a:ext cx="2025684" cy="44044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r"/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Рынок труда</a:t>
            </a:r>
            <a:endParaRPr lang="ru-RU" sz="2262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065898106"/>
              </p:ext>
            </p:extLst>
          </p:nvPr>
        </p:nvGraphicFramePr>
        <p:xfrm>
          <a:off x="6827692" y="3957745"/>
          <a:ext cx="5497657" cy="2713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167561264"/>
              </p:ext>
            </p:extLst>
          </p:nvPr>
        </p:nvGraphicFramePr>
        <p:xfrm>
          <a:off x="7108473" y="992064"/>
          <a:ext cx="5590096" cy="2892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819965221"/>
              </p:ext>
            </p:extLst>
          </p:nvPr>
        </p:nvGraphicFramePr>
        <p:xfrm>
          <a:off x="376314" y="1210132"/>
          <a:ext cx="6742631" cy="377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46699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361850" y="218465"/>
            <a:ext cx="3936590" cy="44044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Уровень доходов населения</a:t>
            </a:r>
            <a:endParaRPr lang="ru-RU" sz="2262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2754" y="1220003"/>
            <a:ext cx="465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- среднемесячная заработная плата, что составляет 106,6% к уровню 2021 года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286" y="989056"/>
            <a:ext cx="3362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chemeClr val="accent1">
                    <a:lumMod val="50000"/>
                  </a:schemeClr>
                </a:solidFill>
              </a:rPr>
              <a:t>88 694 рубля</a:t>
            </a:r>
            <a:endParaRPr lang="ru-RU" sz="4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926705" y="2890615"/>
            <a:ext cx="3294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chemeClr val="accent1">
                    <a:lumMod val="50000"/>
                  </a:schemeClr>
                </a:solidFill>
              </a:rPr>
              <a:t>27 182 рубля</a:t>
            </a:r>
            <a:endParaRPr lang="ru-RU" sz="4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957" y="799912"/>
            <a:ext cx="4004286" cy="20907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0" y="2521395"/>
            <a:ext cx="2619375" cy="174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1" name="TextBox 70"/>
          <p:cNvSpPr txBox="1"/>
          <p:nvPr/>
        </p:nvSpPr>
        <p:spPr>
          <a:xfrm>
            <a:off x="452906" y="4502208"/>
            <a:ext cx="382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z="4400" dirty="0"/>
              <a:t>37 </a:t>
            </a:r>
            <a:r>
              <a:rPr lang="ru-RU" sz="4400" dirty="0" smtClean="0"/>
              <a:t>247 человек</a:t>
            </a:r>
            <a:endParaRPr lang="ru-RU" sz="4400" dirty="0"/>
          </a:p>
        </p:txBody>
      </p:sp>
      <p:sp>
        <p:nvSpPr>
          <p:cNvPr id="73" name="TextBox 72"/>
          <p:cNvSpPr txBox="1"/>
          <p:nvPr/>
        </p:nvSpPr>
        <p:spPr>
          <a:xfrm>
            <a:off x="630287" y="1866334"/>
            <a:ext cx="7477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Среднемесячная заработная плата имеет стабильную тенденцию к росту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158752" y="3164756"/>
            <a:ext cx="6598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- средний размер пенсии одного пенсионера в городе по данным Пенсионного фонда РФ по автономному округу, что составляет 109,1% к показателю 2021 года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253" y="4175445"/>
            <a:ext cx="3040504" cy="18031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8" name="TextBox 77"/>
          <p:cNvSpPr txBox="1"/>
          <p:nvPr/>
        </p:nvSpPr>
        <p:spPr>
          <a:xfrm>
            <a:off x="4428565" y="4763463"/>
            <a:ext cx="49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- численность </a:t>
            </a:r>
            <a:r>
              <a:rPr lang="ru-RU" dirty="0"/>
              <a:t>экономически активного </a:t>
            </a:r>
            <a:r>
              <a:rPr lang="ru-RU" dirty="0" smtClean="0"/>
              <a:t>населения, или 62,6% от общей численности населения городского округа Мегион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61" y="5322867"/>
            <a:ext cx="2595105" cy="15061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9" name="TextBox 78"/>
          <p:cNvSpPr txBox="1"/>
          <p:nvPr/>
        </p:nvSpPr>
        <p:spPr>
          <a:xfrm>
            <a:off x="5000161" y="5691219"/>
            <a:ext cx="525384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z="4400" dirty="0" smtClean="0"/>
              <a:t>0,19% </a:t>
            </a:r>
            <a:r>
              <a:rPr lang="ru-RU" dirty="0" smtClean="0"/>
              <a:t>- уровень безработицы, что в 1,5 раза ниже, чем на 01.01.2022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700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271884" y="230469"/>
            <a:ext cx="2781587" cy="44044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ru-RU" sz="2262" b="1" i="1" dirty="0" smtClean="0">
                <a:ln w="9525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Инвестиции</a:t>
            </a:r>
            <a:endParaRPr lang="ru-RU" sz="2262" i="1" dirty="0">
              <a:ln w="9525">
                <a:noFill/>
                <a:prstDash val="solid"/>
              </a:ln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124634" y="922998"/>
            <a:ext cx="9009531" cy="60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26" tIns="57463" rIns="114926" bIns="57463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1492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Объем инвестиций в основной капитал по видам экономической деятельности </a:t>
            </a:r>
            <a:endParaRPr lang="ru-RU" altLang="ru-RU" sz="1600" b="1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algn="ctr" defTabSz="11492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по </a:t>
            </a: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крупным и средним организациям</a:t>
            </a:r>
          </a:p>
        </p:txBody>
      </p:sp>
      <p:graphicFrame>
        <p:nvGraphicFramePr>
          <p:cNvPr id="57" name="Диаграмма 56"/>
          <p:cNvGraphicFramePr/>
          <p:nvPr>
            <p:extLst>
              <p:ext uri="{D42A27DB-BD31-4B8C-83A1-F6EECF244321}">
                <p14:modId xmlns:p14="http://schemas.microsoft.com/office/powerpoint/2010/main" val="882188132"/>
              </p:ext>
            </p:extLst>
          </p:nvPr>
        </p:nvGraphicFramePr>
        <p:xfrm>
          <a:off x="2124634" y="1855695"/>
          <a:ext cx="9233647" cy="4849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7002424" y="4331420"/>
            <a:ext cx="533404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5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DIN Pro Bold" panose="020B0804020101020102" pitchFamily="34" charset="0"/>
              </a:rPr>
              <a:t>	 </a:t>
            </a:r>
            <a:endParaRPr lang="ru-RU" sz="135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  <a:p>
            <a:pPr algn="ctr"/>
            <a:endParaRPr lang="ru-RU" sz="135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DIN Pro Bold" panose="020B08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46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38519</TotalTime>
  <Words>3062</Words>
  <Application>Microsoft Office PowerPoint</Application>
  <PresentationFormat>Произвольный</PresentationFormat>
  <Paragraphs>400</Paragraphs>
  <Slides>25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Cambria Math</vt:lpstr>
      <vt:lpstr>DIN Pro Black</vt:lpstr>
      <vt:lpstr>DIN Pro Bold</vt:lpstr>
      <vt:lpstr>DINPro-Medium</vt:lpstr>
      <vt:lpstr>Montserrat Medium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Изюмов Михаил Константинович</dc:creator>
  <cp:lastModifiedBy>Кожевникова Ольга Александровна</cp:lastModifiedBy>
  <cp:revision>1012</cp:revision>
  <cp:lastPrinted>2023-06-30T09:09:09Z</cp:lastPrinted>
  <dcterms:created xsi:type="dcterms:W3CDTF">2018-01-20T09:55:57Z</dcterms:created>
  <dcterms:modified xsi:type="dcterms:W3CDTF">2023-07-03T05:35:54Z</dcterms:modified>
</cp:coreProperties>
</file>