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71" r:id="rId4"/>
    <p:sldId id="262" r:id="rId5"/>
    <p:sldId id="267" r:id="rId6"/>
    <p:sldId id="263" r:id="rId7"/>
    <p:sldId id="264" r:id="rId8"/>
    <p:sldId id="265" r:id="rId9"/>
    <p:sldId id="266" r:id="rId10"/>
    <p:sldId id="259" r:id="rId11"/>
  </p:sldIdLst>
  <p:sldSz cx="10080625" cy="567055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008080"/>
    <a:srgbClr val="00CC99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1" d="100"/>
          <a:sy n="131" d="100"/>
        </p:scale>
        <p:origin x="66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XO Orie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XO Orie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XO Orie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XO Orie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XO Orie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XO Orie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XO Orie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XO Orie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XO Orie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XO Oriel"/>
              </a:rPr>
              <a:t>Для правки текста заглавия щёлкните мышью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XO Orie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XO Orie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XO Orie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XO Orie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XO Orie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XO Orie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XO Oriel"/>
              </a:rPr>
              <a:t>Седьмой уровень структуры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fld id="{A034C0DC-BA6A-4C15-AB17-C2EEE72E9B1C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23.png"/><Relationship Id="rId12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15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6.jp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1.jp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320000" y="1620000"/>
            <a:ext cx="5400000" cy="894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algn="ctr"/>
            <a:r>
              <a:rPr lang="ru-RU" sz="3200" b="1" strike="noStrike" spc="-1" dirty="0" smtClean="0">
                <a:solidFill>
                  <a:srgbClr val="008080"/>
                </a:solidFill>
                <a:latin typeface="Times New Roman"/>
              </a:rPr>
              <a:t>Национальные проекты -</a:t>
            </a:r>
          </a:p>
          <a:p>
            <a:pPr algn="ctr"/>
            <a:r>
              <a:rPr lang="ru-RU" sz="3200" b="1" spc="-1" dirty="0" smtClean="0">
                <a:solidFill>
                  <a:srgbClr val="008080"/>
                </a:solidFill>
                <a:latin typeface="Times New Roman"/>
              </a:rPr>
              <a:t>БУДУЩЕЕ РОССИИ</a:t>
            </a:r>
            <a:endParaRPr lang="ru-RU" sz="3200" b="1" strike="noStrike" spc="-1" dirty="0">
              <a:solidFill>
                <a:srgbClr val="008080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/>
          <p:cNvSpPr txBox="1"/>
          <p:nvPr/>
        </p:nvSpPr>
        <p:spPr>
          <a:xfrm>
            <a:off x="4140000" y="2880000"/>
            <a:ext cx="5580000" cy="652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algn="ctr"/>
            <a:r>
              <a:rPr lang="ru-RU" sz="4000" b="1" strike="noStrike" spc="-1">
                <a:latin typeface="Times New Roman"/>
              </a:rPr>
              <a:t>Спасибо за внимание!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/>
          <p:cNvSpPr txBox="1"/>
          <p:nvPr/>
        </p:nvSpPr>
        <p:spPr>
          <a:xfrm>
            <a:off x="9576000" y="144000"/>
            <a:ext cx="360000" cy="346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ru-RU" b="1" i="1" spc="-1" dirty="0">
                <a:latin typeface="Times New Roman"/>
              </a:rPr>
              <a:t>2</a:t>
            </a:r>
            <a:endParaRPr lang="ru-RU" sz="1800" b="1" i="1" strike="noStrike" spc="-1" dirty="0">
              <a:latin typeface="Times New Roman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260000" y="150739"/>
            <a:ext cx="5220000" cy="343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endParaRPr lang="ru-RU" sz="1800" b="0" strike="noStrike" spc="-1" dirty="0">
              <a:latin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3619" y="690208"/>
            <a:ext cx="9782381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6666"/>
                </a:solidFill>
              </a:rPr>
              <a:t>Город Мегион принимает участие в 7 национальных проектах России,</a:t>
            </a:r>
            <a:r>
              <a:rPr lang="ru-RU" sz="1600" b="1" dirty="0">
                <a:solidFill>
                  <a:srgbClr val="006666"/>
                </a:solidFill>
              </a:rPr>
              <a:t> в том числе </a:t>
            </a:r>
            <a:endParaRPr lang="ru-RU" sz="1600" b="1" dirty="0" smtClean="0">
              <a:solidFill>
                <a:srgbClr val="006666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006666"/>
                </a:solidFill>
              </a:rPr>
              <a:t>в </a:t>
            </a:r>
            <a:r>
              <a:rPr lang="ru-RU" sz="1600" b="1" dirty="0" smtClean="0">
                <a:solidFill>
                  <a:srgbClr val="006666"/>
                </a:solidFill>
              </a:rPr>
              <a:t>17 </a:t>
            </a:r>
            <a:r>
              <a:rPr lang="ru-RU" sz="1600" b="1" dirty="0" smtClean="0">
                <a:solidFill>
                  <a:srgbClr val="006666"/>
                </a:solidFill>
              </a:rPr>
              <a:t>региональных проектах, входящих в их состав:</a:t>
            </a:r>
          </a:p>
          <a:p>
            <a:pPr algn="ctr"/>
            <a:endParaRPr lang="ru-RU" b="1" dirty="0">
              <a:solidFill>
                <a:srgbClr val="006666"/>
              </a:solidFill>
            </a:endParaRPr>
          </a:p>
          <a:p>
            <a:r>
              <a:rPr lang="ru-RU" dirty="0" smtClean="0"/>
              <a:t>                    </a:t>
            </a:r>
            <a:r>
              <a:rPr lang="ru-RU" b="1" dirty="0" smtClean="0">
                <a:solidFill>
                  <a:srgbClr val="006666"/>
                </a:solidFill>
              </a:rPr>
              <a:t>Жилье и городская                                           Малое и среднее </a:t>
            </a:r>
          </a:p>
          <a:p>
            <a:r>
              <a:rPr lang="ru-RU" b="1" dirty="0" smtClean="0">
                <a:solidFill>
                  <a:srgbClr val="006666"/>
                </a:solidFill>
              </a:rPr>
              <a:t>                                 среда                                                   предпринимательство</a:t>
            </a:r>
          </a:p>
          <a:p>
            <a:pPr lvl="0"/>
            <a:r>
              <a:rPr lang="ru-RU" b="1" dirty="0">
                <a:solidFill>
                  <a:srgbClr val="006666"/>
                </a:solidFill>
              </a:rPr>
              <a:t> </a:t>
            </a:r>
            <a:r>
              <a:rPr lang="ru-RU" b="1" dirty="0" smtClean="0">
                <a:solidFill>
                  <a:srgbClr val="006666"/>
                </a:solidFill>
              </a:rPr>
              <a:t>                                                                                                          </a:t>
            </a:r>
          </a:p>
          <a:p>
            <a:r>
              <a:rPr lang="ru-RU" b="1" dirty="0" smtClean="0">
                <a:solidFill>
                  <a:srgbClr val="006666"/>
                </a:solidFill>
              </a:rPr>
              <a:t>                       </a:t>
            </a:r>
          </a:p>
          <a:p>
            <a:endParaRPr lang="ru-RU" b="1" dirty="0">
              <a:solidFill>
                <a:srgbClr val="006666"/>
              </a:solidFill>
            </a:endParaRPr>
          </a:p>
          <a:p>
            <a:r>
              <a:rPr lang="ru-RU" b="1" dirty="0" smtClean="0">
                <a:solidFill>
                  <a:srgbClr val="006666"/>
                </a:solidFill>
              </a:rPr>
              <a:t>                         Образование                                                            Демография</a:t>
            </a:r>
            <a:endParaRPr lang="ru-RU" b="1" dirty="0">
              <a:solidFill>
                <a:srgbClr val="006666"/>
              </a:solidFill>
            </a:endParaRPr>
          </a:p>
          <a:p>
            <a:endParaRPr lang="ru-RU" b="1" dirty="0" smtClean="0">
              <a:solidFill>
                <a:srgbClr val="006666"/>
              </a:solidFill>
            </a:endParaRPr>
          </a:p>
          <a:p>
            <a:endParaRPr lang="ru-RU" dirty="0"/>
          </a:p>
          <a:p>
            <a:r>
              <a:rPr lang="ru-RU" b="1" dirty="0" smtClean="0">
                <a:solidFill>
                  <a:srgbClr val="006666"/>
                </a:solidFill>
              </a:rPr>
              <a:t>                                                                                           </a:t>
            </a:r>
            <a:r>
              <a:rPr lang="ru-RU" dirty="0" smtClean="0"/>
              <a:t>                          </a:t>
            </a:r>
          </a:p>
          <a:p>
            <a:r>
              <a:rPr lang="ru-RU" b="1" dirty="0">
                <a:solidFill>
                  <a:srgbClr val="006666"/>
                </a:solidFill>
              </a:rPr>
              <a:t> </a:t>
            </a:r>
            <a:r>
              <a:rPr lang="ru-RU" b="1" dirty="0" smtClean="0">
                <a:solidFill>
                  <a:srgbClr val="006666"/>
                </a:solidFill>
              </a:rPr>
              <a:t>                         Культура                                                                 Экология</a:t>
            </a:r>
            <a:endParaRPr lang="ru-RU" b="1" dirty="0">
              <a:solidFill>
                <a:srgbClr val="006666"/>
              </a:solidFill>
            </a:endParaRPr>
          </a:p>
          <a:p>
            <a:r>
              <a:rPr lang="ru-RU" b="1" dirty="0" smtClean="0">
                <a:solidFill>
                  <a:srgbClr val="006666"/>
                </a:solidFill>
              </a:rPr>
              <a:t> </a:t>
            </a:r>
            <a:endParaRPr lang="ru-RU" b="1" dirty="0">
              <a:solidFill>
                <a:srgbClr val="006666"/>
              </a:solidFill>
            </a:endParaRPr>
          </a:p>
          <a:p>
            <a:r>
              <a:rPr lang="ru-RU" b="1" dirty="0" smtClean="0">
                <a:solidFill>
                  <a:srgbClr val="006666"/>
                </a:solidFill>
              </a:rPr>
              <a:t>                                                                          </a:t>
            </a:r>
          </a:p>
          <a:p>
            <a:r>
              <a:rPr lang="ru-RU" b="1" dirty="0" smtClean="0">
                <a:solidFill>
                  <a:srgbClr val="006666"/>
                </a:solidFill>
              </a:rPr>
              <a:t>                                                                     Цифровая </a:t>
            </a:r>
            <a:r>
              <a:rPr lang="ru-RU" b="1" dirty="0">
                <a:solidFill>
                  <a:srgbClr val="006666"/>
                </a:solidFill>
              </a:rPr>
              <a:t>экономика</a:t>
            </a:r>
          </a:p>
          <a:p>
            <a:endParaRPr lang="ru-RU" b="1" dirty="0">
              <a:solidFill>
                <a:srgbClr val="006666"/>
              </a:solidFill>
            </a:endParaRPr>
          </a:p>
          <a:p>
            <a:pPr algn="ctr"/>
            <a:endParaRPr lang="ru-RU" b="1" dirty="0" smtClean="0">
              <a:solidFill>
                <a:srgbClr val="006666"/>
              </a:solidFill>
            </a:endParaRPr>
          </a:p>
          <a:p>
            <a:pPr algn="ctr"/>
            <a:endParaRPr lang="ru-RU" b="1" dirty="0">
              <a:solidFill>
                <a:srgbClr val="006666"/>
              </a:solidFill>
            </a:endParaRPr>
          </a:p>
          <a:p>
            <a:pPr algn="ctr"/>
            <a:endParaRPr lang="ru-RU" b="1" dirty="0" smtClean="0">
              <a:solidFill>
                <a:srgbClr val="006666"/>
              </a:solidFill>
            </a:endParaRPr>
          </a:p>
          <a:p>
            <a:pPr algn="ctr"/>
            <a:endParaRPr lang="ru-RU" b="1" dirty="0">
              <a:solidFill>
                <a:srgbClr val="006666"/>
              </a:solidFill>
            </a:endParaRPr>
          </a:p>
          <a:p>
            <a:pPr algn="ctr"/>
            <a:endParaRPr lang="ru-RU" b="1" dirty="0" smtClean="0">
              <a:solidFill>
                <a:srgbClr val="006666"/>
              </a:solidFill>
            </a:endParaRPr>
          </a:p>
          <a:p>
            <a:pPr algn="ctr"/>
            <a:endParaRPr lang="ru-RU" b="1" dirty="0">
              <a:solidFill>
                <a:srgbClr val="006666"/>
              </a:solidFill>
            </a:endParaRPr>
          </a:p>
          <a:p>
            <a:pPr algn="ctr"/>
            <a:endParaRPr lang="ru-RU" b="1" dirty="0" smtClean="0">
              <a:solidFill>
                <a:srgbClr val="006666"/>
              </a:solidFill>
            </a:endParaRPr>
          </a:p>
          <a:p>
            <a:pPr algn="ctr"/>
            <a:endParaRPr lang="ru-RU" b="1" dirty="0">
              <a:solidFill>
                <a:srgbClr val="006666"/>
              </a:solidFill>
            </a:endParaRPr>
          </a:p>
          <a:p>
            <a:pPr algn="ctr"/>
            <a:endParaRPr lang="ru-RU" b="1" dirty="0" smtClean="0">
              <a:solidFill>
                <a:srgbClr val="006666"/>
              </a:solidFill>
            </a:endParaRPr>
          </a:p>
          <a:p>
            <a:endParaRPr lang="ru-RU" dirty="0"/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96" y="1348448"/>
            <a:ext cx="841248" cy="65536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359" y="1435918"/>
            <a:ext cx="936346" cy="72420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12" y="2662050"/>
            <a:ext cx="916095" cy="68249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168" y="2650347"/>
            <a:ext cx="788683" cy="69419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54" y="3809598"/>
            <a:ext cx="816420" cy="72420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613" y="3573072"/>
            <a:ext cx="860681" cy="77059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888" y="4626906"/>
            <a:ext cx="716267" cy="712846"/>
          </a:xfrm>
          <a:prstGeom prst="rect">
            <a:avLst/>
          </a:prstGeom>
        </p:spPr>
      </p:pic>
      <p:sp>
        <p:nvSpPr>
          <p:cNvPr id="3" name="Стрелка влево 2"/>
          <p:cNvSpPr/>
          <p:nvPr/>
        </p:nvSpPr>
        <p:spPr>
          <a:xfrm>
            <a:off x="1293758" y="1110779"/>
            <a:ext cx="2490353" cy="1321609"/>
          </a:xfrm>
          <a:prstGeom prst="leftArrow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/>
          <p:cNvSpPr/>
          <p:nvPr/>
        </p:nvSpPr>
        <p:spPr>
          <a:xfrm>
            <a:off x="5932766" y="1150465"/>
            <a:ext cx="2949239" cy="1490874"/>
          </a:xfrm>
          <a:prstGeom prst="leftArrow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лево 28"/>
          <p:cNvSpPr/>
          <p:nvPr/>
        </p:nvSpPr>
        <p:spPr>
          <a:xfrm>
            <a:off x="1702321" y="2465357"/>
            <a:ext cx="1733702" cy="1075879"/>
          </a:xfrm>
          <a:prstGeom prst="leftArrow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лево 36"/>
          <p:cNvSpPr/>
          <p:nvPr/>
        </p:nvSpPr>
        <p:spPr>
          <a:xfrm>
            <a:off x="1417613" y="3638630"/>
            <a:ext cx="1733702" cy="1075879"/>
          </a:xfrm>
          <a:prstGeom prst="leftArrow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лево 37"/>
          <p:cNvSpPr/>
          <p:nvPr/>
        </p:nvSpPr>
        <p:spPr>
          <a:xfrm>
            <a:off x="6780329" y="2488147"/>
            <a:ext cx="1860062" cy="1075879"/>
          </a:xfrm>
          <a:prstGeom prst="leftArrow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лево 38"/>
          <p:cNvSpPr/>
          <p:nvPr/>
        </p:nvSpPr>
        <p:spPr>
          <a:xfrm>
            <a:off x="6495621" y="3547507"/>
            <a:ext cx="1733702" cy="1075879"/>
          </a:xfrm>
          <a:prstGeom prst="leftArrow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лево 39"/>
          <p:cNvSpPr/>
          <p:nvPr/>
        </p:nvSpPr>
        <p:spPr>
          <a:xfrm>
            <a:off x="4435073" y="4482334"/>
            <a:ext cx="2733354" cy="937765"/>
          </a:xfrm>
          <a:prstGeom prst="leftArrow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/>
          <p:cNvSpPr txBox="1"/>
          <p:nvPr/>
        </p:nvSpPr>
        <p:spPr>
          <a:xfrm>
            <a:off x="9576000" y="144000"/>
            <a:ext cx="360000" cy="346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ru-RU" b="1" i="1" spc="-1" dirty="0">
                <a:latin typeface="Times New Roman"/>
              </a:rPr>
              <a:t>3</a:t>
            </a:r>
            <a:endParaRPr lang="ru-RU" sz="1800" b="1" i="1" strike="noStrike" spc="-1" dirty="0">
              <a:latin typeface="Times New Roman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260000" y="180000"/>
            <a:ext cx="5220000" cy="343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endParaRPr lang="ru-RU" sz="1800" b="0" strike="noStrike" spc="-1" dirty="0">
              <a:latin typeface="Times New Roman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143708" y="742881"/>
            <a:ext cx="6848986" cy="4483440"/>
          </a:xfrm>
          <a:prstGeom prst="rect">
            <a:avLst/>
          </a:prstGeom>
          <a:noFill/>
          <a:ln w="0">
            <a:solidFill>
              <a:schemeClr val="bg1">
                <a:alpha val="0"/>
              </a:schemeClr>
            </a:solidFill>
          </a:ln>
        </p:spPr>
        <p:txBody>
          <a:bodyPr lIns="90000" tIns="45000" rIns="90000" bIns="45000">
            <a:noAutofit/>
          </a:bodyPr>
          <a:lstStyle/>
          <a:p>
            <a:pPr algn="ctr"/>
            <a:r>
              <a:rPr lang="ru-RU" sz="2000" b="1" spc="-1" dirty="0" smtClean="0">
                <a:solidFill>
                  <a:srgbClr val="006666"/>
                </a:solidFill>
                <a:latin typeface="Times New Roman"/>
              </a:rPr>
              <a:t>Региональные проекты: </a:t>
            </a:r>
          </a:p>
          <a:p>
            <a:endParaRPr lang="ru-RU" sz="1600" b="1" spc="-1" dirty="0">
              <a:latin typeface="Times New Roman"/>
            </a:endParaRPr>
          </a:p>
          <a:p>
            <a:endParaRPr lang="ru-RU" sz="1600" b="1" spc="-1" dirty="0" smtClean="0">
              <a:solidFill>
                <a:srgbClr val="006666"/>
              </a:solidFill>
              <a:latin typeface="Times New Roman"/>
            </a:endParaRPr>
          </a:p>
          <a:p>
            <a:r>
              <a:rPr lang="ru-RU" sz="1600" b="1" spc="-1" dirty="0" smtClean="0">
                <a:solidFill>
                  <a:srgbClr val="006666"/>
                </a:solidFill>
                <a:latin typeface="Times New Roman"/>
              </a:rPr>
              <a:t>1. Жилье                                                     </a:t>
            </a:r>
            <a:r>
              <a:rPr lang="ru-RU" sz="1400" b="1" spc="-1" dirty="0" smtClean="0">
                <a:solidFill>
                  <a:srgbClr val="006666"/>
                </a:solidFill>
                <a:latin typeface="Times New Roman"/>
              </a:rPr>
              <a:t>1 показатель                           70%</a:t>
            </a:r>
          </a:p>
          <a:p>
            <a:r>
              <a:rPr lang="ru-RU" sz="1600" b="1" spc="-1" dirty="0">
                <a:solidFill>
                  <a:srgbClr val="006666"/>
                </a:solidFill>
                <a:latin typeface="Times New Roman"/>
              </a:rPr>
              <a:t> </a:t>
            </a:r>
            <a:r>
              <a:rPr lang="ru-RU" sz="1600" b="1" spc="-1" dirty="0" smtClean="0">
                <a:solidFill>
                  <a:srgbClr val="006666"/>
                </a:solidFill>
                <a:latin typeface="Times New Roman"/>
              </a:rPr>
              <a:t>                                                                                   </a:t>
            </a:r>
            <a:endParaRPr lang="ru-RU" sz="1600" b="1" spc="-1" dirty="0">
              <a:solidFill>
                <a:srgbClr val="006666"/>
              </a:solidFill>
              <a:latin typeface="Times New Roman"/>
            </a:endParaRPr>
          </a:p>
          <a:p>
            <a:r>
              <a:rPr lang="ru-RU" sz="1600" b="1" spc="-1" dirty="0" smtClean="0">
                <a:solidFill>
                  <a:srgbClr val="006666"/>
                </a:solidFill>
                <a:latin typeface="Times New Roman"/>
              </a:rPr>
              <a:t>  </a:t>
            </a:r>
            <a:endParaRPr lang="en-US" sz="1600" b="1" spc="-1" dirty="0" smtClean="0">
              <a:solidFill>
                <a:srgbClr val="006666"/>
              </a:solidFill>
              <a:latin typeface="Times New Roman"/>
            </a:endParaRPr>
          </a:p>
          <a:p>
            <a:endParaRPr lang="en-US" spc="-1" dirty="0" smtClean="0">
              <a:latin typeface="Times New Roman"/>
            </a:endParaRPr>
          </a:p>
          <a:p>
            <a:r>
              <a:rPr lang="ru-RU" sz="1600" b="1" spc="-1" dirty="0" smtClean="0">
                <a:solidFill>
                  <a:srgbClr val="006666"/>
                </a:solidFill>
                <a:latin typeface="Times New Roman"/>
              </a:rPr>
              <a:t>2. Формирование </a:t>
            </a:r>
            <a:r>
              <a:rPr lang="ru-RU" sz="1600" b="1" spc="-1" dirty="0">
                <a:solidFill>
                  <a:srgbClr val="006666"/>
                </a:solidFill>
                <a:latin typeface="Times New Roman"/>
              </a:rPr>
              <a:t>комфортной городской среды</a:t>
            </a:r>
          </a:p>
          <a:p>
            <a:endParaRPr lang="ru-RU" b="1" dirty="0"/>
          </a:p>
          <a:p>
            <a:r>
              <a:rPr lang="ru-RU" sz="1400" b="1" spc="-1" dirty="0" smtClean="0">
                <a:solidFill>
                  <a:srgbClr val="006666"/>
                </a:solidFill>
                <a:latin typeface="Times New Roman"/>
              </a:rPr>
              <a:t>              4 показателя                             100%</a:t>
            </a:r>
            <a:endParaRPr lang="ru-RU" sz="1400" b="1" dirty="0" smtClean="0"/>
          </a:p>
          <a:p>
            <a:endParaRPr lang="en-US" b="1" dirty="0" smtClean="0"/>
          </a:p>
          <a:p>
            <a:endParaRPr lang="ru-RU" sz="1600" b="1" spc="-1" dirty="0">
              <a:solidFill>
                <a:srgbClr val="006666"/>
              </a:solidFill>
              <a:latin typeface="Times New Roman"/>
            </a:endParaRPr>
          </a:p>
          <a:p>
            <a:r>
              <a:rPr lang="ru-RU" sz="1600" b="1" spc="-1" dirty="0" smtClean="0">
                <a:solidFill>
                  <a:srgbClr val="006666"/>
                </a:solidFill>
                <a:latin typeface="Times New Roman"/>
              </a:rPr>
              <a:t>3. Обеспечение </a:t>
            </a:r>
            <a:r>
              <a:rPr lang="ru-RU" sz="1600" b="1" spc="-1" dirty="0">
                <a:solidFill>
                  <a:srgbClr val="006666"/>
                </a:solidFill>
                <a:latin typeface="Times New Roman"/>
              </a:rPr>
              <a:t>устойчивого сокращения непригодного </a:t>
            </a:r>
            <a:endParaRPr lang="ru-RU" sz="1600" b="1" spc="-1" dirty="0" smtClean="0">
              <a:solidFill>
                <a:srgbClr val="006666"/>
              </a:solidFill>
              <a:latin typeface="Times New Roman"/>
            </a:endParaRPr>
          </a:p>
          <a:p>
            <a:r>
              <a:rPr lang="ru-RU" sz="1600" b="1" spc="-1" dirty="0" smtClean="0">
                <a:solidFill>
                  <a:srgbClr val="006666"/>
                </a:solidFill>
                <a:latin typeface="Times New Roman"/>
              </a:rPr>
              <a:t>для </a:t>
            </a:r>
            <a:r>
              <a:rPr lang="ru-RU" sz="1600" b="1" spc="-1" dirty="0">
                <a:solidFill>
                  <a:srgbClr val="006666"/>
                </a:solidFill>
                <a:latin typeface="Times New Roman"/>
              </a:rPr>
              <a:t>проживания жилищного фонда</a:t>
            </a:r>
          </a:p>
          <a:p>
            <a:endParaRPr lang="ru-RU" sz="1600" b="1" spc="-1" dirty="0">
              <a:latin typeface="Times New Roman"/>
            </a:endParaRPr>
          </a:p>
          <a:p>
            <a:r>
              <a:rPr lang="ru-RU" sz="1600" b="1" spc="-1" dirty="0" smtClean="0">
                <a:solidFill>
                  <a:srgbClr val="006666"/>
                </a:solidFill>
                <a:latin typeface="Times New Roman"/>
              </a:rPr>
              <a:t>           </a:t>
            </a:r>
            <a:r>
              <a:rPr lang="ru-RU" sz="1400" b="1" spc="-1" dirty="0" smtClean="0">
                <a:solidFill>
                  <a:srgbClr val="006666"/>
                </a:solidFill>
                <a:latin typeface="Times New Roman"/>
              </a:rPr>
              <a:t>2 показателя                              85%</a:t>
            </a:r>
            <a:endParaRPr lang="ru-RU" sz="1400" b="1" dirty="0"/>
          </a:p>
          <a:p>
            <a:endParaRPr lang="ru-RU" sz="1600" b="1" dirty="0" smtClean="0"/>
          </a:p>
          <a:p>
            <a:r>
              <a:rPr lang="ru-RU" sz="1600" b="1" dirty="0"/>
              <a:t> </a:t>
            </a:r>
            <a:r>
              <a:rPr lang="ru-RU" sz="1600" b="1" dirty="0" smtClean="0"/>
              <a:t>                           </a:t>
            </a:r>
          </a:p>
          <a:p>
            <a:endParaRPr lang="ru-RU" sz="1600" b="1" strike="noStrike" spc="-1" dirty="0" smtClean="0">
              <a:latin typeface="Times New Roman"/>
            </a:endParaRPr>
          </a:p>
          <a:p>
            <a:endParaRPr lang="ru-RU" sz="1800" b="0" strike="noStrike" spc="-1" dirty="0">
              <a:latin typeface="Times New Roma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93" y="634958"/>
            <a:ext cx="2742221" cy="4591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Овал 5"/>
          <p:cNvSpPr/>
          <p:nvPr/>
        </p:nvSpPr>
        <p:spPr>
          <a:xfrm>
            <a:off x="8478815" y="1516909"/>
            <a:ext cx="1097185" cy="514970"/>
          </a:xfrm>
          <a:prstGeom prst="ellipse">
            <a:avLst/>
          </a:prstGeom>
          <a:noFill/>
          <a:ln w="1905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1" y="1421762"/>
            <a:ext cx="1220246" cy="816027"/>
          </a:xfrm>
          <a:prstGeom prst="rect">
            <a:avLst/>
          </a:prstGeom>
        </p:spPr>
      </p:pic>
      <p:sp>
        <p:nvSpPr>
          <p:cNvPr id="30" name="Овал 29"/>
          <p:cNvSpPr/>
          <p:nvPr/>
        </p:nvSpPr>
        <p:spPr>
          <a:xfrm>
            <a:off x="6480000" y="1485940"/>
            <a:ext cx="1522954" cy="529584"/>
          </a:xfrm>
          <a:prstGeom prst="ellipse">
            <a:avLst/>
          </a:prstGeom>
          <a:noFill/>
          <a:ln w="1905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954" y="2486164"/>
            <a:ext cx="1354049" cy="996873"/>
          </a:xfrm>
          <a:prstGeom prst="rect">
            <a:avLst/>
          </a:prstGeom>
        </p:spPr>
      </p:pic>
      <p:sp>
        <p:nvSpPr>
          <p:cNvPr id="31" name="Овал 30"/>
          <p:cNvSpPr/>
          <p:nvPr/>
        </p:nvSpPr>
        <p:spPr>
          <a:xfrm>
            <a:off x="3657600" y="2977662"/>
            <a:ext cx="1422400" cy="539261"/>
          </a:xfrm>
          <a:prstGeom prst="ellipse">
            <a:avLst/>
          </a:prstGeom>
          <a:noFill/>
          <a:ln w="1905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Овал 31"/>
          <p:cNvSpPr/>
          <p:nvPr/>
        </p:nvSpPr>
        <p:spPr>
          <a:xfrm>
            <a:off x="5487447" y="2977662"/>
            <a:ext cx="1422400" cy="539261"/>
          </a:xfrm>
          <a:prstGeom prst="ellipse">
            <a:avLst/>
          </a:prstGeom>
          <a:noFill/>
          <a:ln w="1905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935" y="3835847"/>
            <a:ext cx="1127815" cy="983702"/>
          </a:xfrm>
          <a:prstGeom prst="rect">
            <a:avLst/>
          </a:prstGeom>
        </p:spPr>
      </p:pic>
      <p:sp>
        <p:nvSpPr>
          <p:cNvPr id="33" name="Овал 32"/>
          <p:cNvSpPr/>
          <p:nvPr/>
        </p:nvSpPr>
        <p:spPr>
          <a:xfrm>
            <a:off x="3632968" y="4472570"/>
            <a:ext cx="1422400" cy="539261"/>
          </a:xfrm>
          <a:prstGeom prst="ellipse">
            <a:avLst/>
          </a:prstGeom>
          <a:noFill/>
          <a:ln w="1905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Овал 33"/>
          <p:cNvSpPr/>
          <p:nvPr/>
        </p:nvSpPr>
        <p:spPr>
          <a:xfrm>
            <a:off x="5487447" y="4440941"/>
            <a:ext cx="1422400" cy="563976"/>
          </a:xfrm>
          <a:prstGeom prst="ellipse">
            <a:avLst/>
          </a:prstGeom>
          <a:noFill/>
          <a:ln w="1905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901" y="1603629"/>
            <a:ext cx="312615" cy="294205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892" y="3102708"/>
            <a:ext cx="319385" cy="28916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662" y="3835848"/>
            <a:ext cx="1346102" cy="123633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662" y="4525344"/>
            <a:ext cx="312615" cy="29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95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/>
          <p:cNvSpPr txBox="1"/>
          <p:nvPr/>
        </p:nvSpPr>
        <p:spPr>
          <a:xfrm>
            <a:off x="9576000" y="144000"/>
            <a:ext cx="360000" cy="346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ru-RU" b="1" i="1" spc="-1" dirty="0">
                <a:latin typeface="Times New Roman"/>
              </a:rPr>
              <a:t>4</a:t>
            </a:r>
            <a:endParaRPr lang="ru-RU" sz="1800" b="1" i="1" strike="noStrike" spc="-1" dirty="0">
              <a:latin typeface="Times New Roman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260000" y="180000"/>
            <a:ext cx="5220000" cy="343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endParaRPr lang="ru-RU" sz="1800" b="0" strike="noStrike" spc="-1" dirty="0">
              <a:latin typeface="Times New Roman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143708" y="742881"/>
            <a:ext cx="6848986" cy="4483440"/>
          </a:xfrm>
          <a:prstGeom prst="rect">
            <a:avLst/>
          </a:prstGeom>
          <a:noFill/>
          <a:ln w="0">
            <a:solidFill>
              <a:schemeClr val="bg1">
                <a:alpha val="0"/>
              </a:schemeClr>
            </a:solidFill>
          </a:ln>
        </p:spPr>
        <p:txBody>
          <a:bodyPr lIns="90000" tIns="45000" rIns="90000" bIns="45000">
            <a:noAutofit/>
          </a:bodyPr>
          <a:lstStyle/>
          <a:p>
            <a:pPr algn="ctr"/>
            <a:r>
              <a:rPr lang="ru-RU" sz="2000" b="1" spc="-1" dirty="0" smtClean="0">
                <a:solidFill>
                  <a:srgbClr val="006666"/>
                </a:solidFill>
                <a:latin typeface="Times New Roman"/>
              </a:rPr>
              <a:t>Региональные проекты: </a:t>
            </a:r>
          </a:p>
          <a:p>
            <a:endParaRPr lang="ru-RU" sz="1600" b="1" spc="-1" dirty="0">
              <a:latin typeface="Times New Roman"/>
            </a:endParaRPr>
          </a:p>
          <a:p>
            <a:endParaRPr lang="ru-RU" sz="1600" b="1" spc="-1" dirty="0" smtClean="0">
              <a:solidFill>
                <a:srgbClr val="006666"/>
              </a:solidFill>
              <a:latin typeface="Times New Roman"/>
            </a:endParaRPr>
          </a:p>
          <a:p>
            <a:r>
              <a:rPr lang="ru-RU" sz="1600" b="1" spc="-1" dirty="0" smtClean="0">
                <a:solidFill>
                  <a:srgbClr val="006666"/>
                </a:solidFill>
                <a:latin typeface="Times New Roman"/>
              </a:rPr>
              <a:t>1. Создание </a:t>
            </a:r>
            <a:r>
              <a:rPr lang="ru-RU" sz="1600" b="1" spc="-1" dirty="0">
                <a:solidFill>
                  <a:srgbClr val="006666"/>
                </a:solidFill>
                <a:latin typeface="Times New Roman"/>
              </a:rPr>
              <a:t>условий для легкого старта и </a:t>
            </a:r>
            <a:endParaRPr lang="ru-RU" sz="1600" b="1" spc="-1" dirty="0" smtClean="0">
              <a:solidFill>
                <a:srgbClr val="006666"/>
              </a:solidFill>
              <a:latin typeface="Times New Roman"/>
            </a:endParaRPr>
          </a:p>
          <a:p>
            <a:r>
              <a:rPr lang="ru-RU" sz="1600" b="1" spc="-1" dirty="0" smtClean="0">
                <a:solidFill>
                  <a:srgbClr val="006666"/>
                </a:solidFill>
                <a:latin typeface="Times New Roman"/>
              </a:rPr>
              <a:t>комфортного </a:t>
            </a:r>
            <a:r>
              <a:rPr lang="ru-RU" sz="1600" b="1" spc="-1" dirty="0">
                <a:solidFill>
                  <a:srgbClr val="006666"/>
                </a:solidFill>
                <a:latin typeface="Times New Roman"/>
              </a:rPr>
              <a:t>ведения бизнеса                                              </a:t>
            </a:r>
            <a:endParaRPr lang="ru-RU" sz="1600" b="1" spc="-1" dirty="0" smtClean="0">
              <a:solidFill>
                <a:srgbClr val="006666"/>
              </a:solidFill>
              <a:latin typeface="Times New Roman"/>
            </a:endParaRPr>
          </a:p>
          <a:p>
            <a:endParaRPr lang="ru-RU" sz="1600" b="1" spc="-1" dirty="0">
              <a:solidFill>
                <a:srgbClr val="006666"/>
              </a:solidFill>
              <a:latin typeface="Times New Roman"/>
            </a:endParaRPr>
          </a:p>
          <a:p>
            <a:r>
              <a:rPr lang="ru-RU" sz="1400" b="1" spc="-1" dirty="0">
                <a:solidFill>
                  <a:srgbClr val="006666"/>
                </a:solidFill>
                <a:latin typeface="Times New Roman"/>
              </a:rPr>
              <a:t> </a:t>
            </a:r>
            <a:r>
              <a:rPr lang="ru-RU" sz="1400" b="1" spc="-1" dirty="0" smtClean="0">
                <a:solidFill>
                  <a:srgbClr val="006666"/>
                </a:solidFill>
                <a:latin typeface="Times New Roman"/>
              </a:rPr>
              <a:t>                      2 показателя                                   100%</a:t>
            </a:r>
          </a:p>
          <a:p>
            <a:r>
              <a:rPr lang="ru-RU" sz="1600" b="1" spc="-1" dirty="0">
                <a:solidFill>
                  <a:srgbClr val="006666"/>
                </a:solidFill>
                <a:latin typeface="Times New Roman"/>
              </a:rPr>
              <a:t> </a:t>
            </a:r>
            <a:r>
              <a:rPr lang="ru-RU" sz="1600" b="1" spc="-1" dirty="0" smtClean="0">
                <a:solidFill>
                  <a:srgbClr val="006666"/>
                </a:solidFill>
                <a:latin typeface="Times New Roman"/>
              </a:rPr>
              <a:t>                                                                                   </a:t>
            </a:r>
            <a:endParaRPr lang="ru-RU" sz="1600" b="1" spc="-1" dirty="0">
              <a:solidFill>
                <a:srgbClr val="006666"/>
              </a:solidFill>
              <a:latin typeface="Times New Roman"/>
            </a:endParaRPr>
          </a:p>
          <a:p>
            <a:r>
              <a:rPr lang="ru-RU" sz="1600" b="1" spc="-1" dirty="0" smtClean="0">
                <a:solidFill>
                  <a:srgbClr val="006666"/>
                </a:solidFill>
                <a:latin typeface="Times New Roman"/>
              </a:rPr>
              <a:t>  </a:t>
            </a:r>
            <a:endParaRPr lang="en-US" sz="1600" b="1" spc="-1" dirty="0" smtClean="0">
              <a:solidFill>
                <a:srgbClr val="006666"/>
              </a:solidFill>
              <a:latin typeface="Times New Roman"/>
            </a:endParaRPr>
          </a:p>
          <a:p>
            <a:endParaRPr lang="en-US" spc="-1" dirty="0" smtClean="0">
              <a:latin typeface="Times New Roman"/>
            </a:endParaRPr>
          </a:p>
          <a:p>
            <a:r>
              <a:rPr lang="ru-RU" sz="1600" b="1" spc="-1" dirty="0" smtClean="0">
                <a:solidFill>
                  <a:srgbClr val="006666"/>
                </a:solidFill>
                <a:latin typeface="Times New Roman"/>
              </a:rPr>
              <a:t>2. Акселерация </a:t>
            </a:r>
            <a:r>
              <a:rPr lang="ru-RU" sz="1600" b="1" spc="-1" dirty="0">
                <a:solidFill>
                  <a:srgbClr val="006666"/>
                </a:solidFill>
                <a:latin typeface="Times New Roman"/>
              </a:rPr>
              <a:t>субъектов малого и среднего </a:t>
            </a:r>
            <a:endParaRPr lang="ru-RU" sz="1600" b="1" spc="-1" dirty="0" smtClean="0">
              <a:solidFill>
                <a:srgbClr val="006666"/>
              </a:solidFill>
              <a:latin typeface="Times New Roman"/>
            </a:endParaRPr>
          </a:p>
          <a:p>
            <a:r>
              <a:rPr lang="ru-RU" sz="1600" b="1" spc="-1" dirty="0" smtClean="0">
                <a:solidFill>
                  <a:srgbClr val="006666"/>
                </a:solidFill>
                <a:latin typeface="Times New Roman"/>
              </a:rPr>
              <a:t>предпринимательства</a:t>
            </a:r>
            <a:endParaRPr lang="ru-RU" sz="1600" b="1" spc="-1" dirty="0">
              <a:solidFill>
                <a:srgbClr val="006666"/>
              </a:solidFill>
              <a:latin typeface="Times New Roman"/>
            </a:endParaRPr>
          </a:p>
          <a:p>
            <a:r>
              <a:rPr lang="ru-RU" sz="1400" b="1" spc="-1" dirty="0" smtClean="0">
                <a:solidFill>
                  <a:srgbClr val="006666"/>
                </a:solidFill>
                <a:latin typeface="Times New Roman"/>
              </a:rPr>
              <a:t>              </a:t>
            </a:r>
          </a:p>
          <a:p>
            <a:endParaRPr lang="ru-RU" sz="1400" b="1" spc="-1" dirty="0">
              <a:solidFill>
                <a:srgbClr val="006666"/>
              </a:solidFill>
              <a:latin typeface="Times New Roman"/>
            </a:endParaRPr>
          </a:p>
          <a:p>
            <a:r>
              <a:rPr lang="ru-RU" sz="1400" b="1" spc="-1" dirty="0" smtClean="0">
                <a:solidFill>
                  <a:srgbClr val="006666"/>
                </a:solidFill>
                <a:latin typeface="Times New Roman"/>
              </a:rPr>
              <a:t>                      </a:t>
            </a:r>
            <a:r>
              <a:rPr lang="ru-RU" sz="1400" b="1" spc="-1" dirty="0" smtClean="0">
                <a:solidFill>
                  <a:srgbClr val="006666"/>
                </a:solidFill>
                <a:latin typeface="Times New Roman"/>
              </a:rPr>
              <a:t>3 </a:t>
            </a:r>
            <a:r>
              <a:rPr lang="ru-RU" sz="1400" b="1" spc="-1" dirty="0" smtClean="0">
                <a:solidFill>
                  <a:srgbClr val="006666"/>
                </a:solidFill>
                <a:latin typeface="Times New Roman"/>
              </a:rPr>
              <a:t>показателя                                    100%</a:t>
            </a:r>
            <a:endParaRPr lang="ru-RU" sz="1400" b="1" dirty="0" smtClean="0"/>
          </a:p>
          <a:p>
            <a:endParaRPr lang="en-US" b="1" dirty="0" smtClean="0"/>
          </a:p>
          <a:p>
            <a:endParaRPr lang="ru-RU" sz="1600" b="1" spc="-1" dirty="0">
              <a:solidFill>
                <a:srgbClr val="006666"/>
              </a:solidFill>
              <a:latin typeface="Times New Roman"/>
            </a:endParaRPr>
          </a:p>
          <a:p>
            <a:endParaRPr lang="ru-RU" sz="1600" b="1" spc="-1" dirty="0">
              <a:latin typeface="Times New Roman"/>
            </a:endParaRPr>
          </a:p>
          <a:p>
            <a:r>
              <a:rPr lang="ru-RU" sz="1600" b="1" spc="-1" dirty="0" smtClean="0">
                <a:solidFill>
                  <a:srgbClr val="006666"/>
                </a:solidFill>
                <a:latin typeface="Times New Roman"/>
              </a:rPr>
              <a:t>           </a:t>
            </a:r>
            <a:endParaRPr lang="ru-RU" sz="1600" b="1" dirty="0" smtClean="0"/>
          </a:p>
          <a:p>
            <a:r>
              <a:rPr lang="ru-RU" sz="1600" b="1" dirty="0"/>
              <a:t> </a:t>
            </a:r>
            <a:r>
              <a:rPr lang="ru-RU" sz="1600" b="1" dirty="0" smtClean="0"/>
              <a:t>                           </a:t>
            </a:r>
          </a:p>
          <a:p>
            <a:endParaRPr lang="ru-RU" sz="1600" b="1" strike="noStrike" spc="-1" dirty="0" smtClean="0">
              <a:latin typeface="Times New Roman"/>
            </a:endParaRPr>
          </a:p>
          <a:p>
            <a:endParaRPr lang="ru-RU" sz="1800" b="0" strike="noStrike" spc="-1" dirty="0">
              <a:latin typeface="Times New Roman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326554" y="2116721"/>
            <a:ext cx="1145276" cy="622527"/>
          </a:xfrm>
          <a:prstGeom prst="ellipse">
            <a:avLst/>
          </a:pr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3970384" y="2138041"/>
            <a:ext cx="1522954" cy="601874"/>
          </a:xfrm>
          <a:prstGeom prst="ellipse">
            <a:avLst/>
          </a:pr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6" y="655610"/>
            <a:ext cx="2790610" cy="4550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893" y="4126713"/>
            <a:ext cx="319385" cy="2891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401" y="1587546"/>
            <a:ext cx="1151722" cy="128851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893" y="2231803"/>
            <a:ext cx="319385" cy="28916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615" y="3735754"/>
            <a:ext cx="1352062" cy="121919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401" y="3353402"/>
            <a:ext cx="1151722" cy="1283589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3970384" y="4035117"/>
            <a:ext cx="1522954" cy="601874"/>
          </a:xfrm>
          <a:prstGeom prst="ellipse">
            <a:avLst/>
          </a:pr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6326554" y="3995196"/>
            <a:ext cx="1145276" cy="622527"/>
          </a:xfrm>
          <a:prstGeom prst="ellipse">
            <a:avLst/>
          </a:pr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44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/>
          <p:cNvSpPr txBox="1"/>
          <p:nvPr/>
        </p:nvSpPr>
        <p:spPr>
          <a:xfrm>
            <a:off x="9576000" y="144000"/>
            <a:ext cx="360000" cy="346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ru-RU" b="1" i="1" spc="-1" dirty="0">
                <a:latin typeface="Times New Roman"/>
              </a:rPr>
              <a:t>5</a:t>
            </a:r>
            <a:endParaRPr lang="ru-RU" sz="1800" b="1" i="1" strike="noStrike" spc="-1" dirty="0">
              <a:latin typeface="Times New Roman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260000" y="180000"/>
            <a:ext cx="5220000" cy="343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endParaRPr lang="ru-RU" sz="1800" b="0" strike="noStrike" spc="-1" dirty="0">
              <a:latin typeface="Times New Roman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143708" y="742881"/>
            <a:ext cx="6848986" cy="4483440"/>
          </a:xfrm>
          <a:prstGeom prst="rect">
            <a:avLst/>
          </a:prstGeom>
          <a:noFill/>
          <a:ln w="0">
            <a:solidFill>
              <a:schemeClr val="bg1">
                <a:alpha val="0"/>
              </a:schemeClr>
            </a:solidFill>
          </a:ln>
        </p:spPr>
        <p:txBody>
          <a:bodyPr lIns="90000" tIns="45000" rIns="90000" bIns="45000">
            <a:noAutofit/>
          </a:bodyPr>
          <a:lstStyle/>
          <a:p>
            <a:pPr algn="ctr"/>
            <a:r>
              <a:rPr lang="ru-RU" sz="2000" b="1" spc="-1" dirty="0" smtClean="0">
                <a:solidFill>
                  <a:srgbClr val="006666"/>
                </a:solidFill>
                <a:latin typeface="Times New Roman"/>
              </a:rPr>
              <a:t>Региональные проекты: </a:t>
            </a:r>
          </a:p>
          <a:p>
            <a:endParaRPr lang="ru-RU" sz="1600" b="1" spc="-1" dirty="0">
              <a:latin typeface="Times New Roman"/>
            </a:endParaRPr>
          </a:p>
          <a:p>
            <a:r>
              <a:rPr lang="ru-RU" sz="1600" b="1" spc="-1" dirty="0" smtClean="0">
                <a:solidFill>
                  <a:srgbClr val="006666"/>
                </a:solidFill>
                <a:latin typeface="Times New Roman"/>
              </a:rPr>
              <a:t>1. Современная </a:t>
            </a:r>
            <a:r>
              <a:rPr lang="ru-RU" sz="1600" b="1" spc="-1" dirty="0">
                <a:solidFill>
                  <a:srgbClr val="006666"/>
                </a:solidFill>
                <a:latin typeface="Times New Roman"/>
              </a:rPr>
              <a:t>школа                                  </a:t>
            </a:r>
            <a:r>
              <a:rPr lang="ru-RU" sz="1600" b="1" spc="-1" dirty="0" smtClean="0">
                <a:solidFill>
                  <a:srgbClr val="006666"/>
                </a:solidFill>
                <a:latin typeface="Times New Roman"/>
              </a:rPr>
              <a:t>     </a:t>
            </a:r>
            <a:r>
              <a:rPr lang="ru-RU" sz="1400" b="1" spc="-1" dirty="0" smtClean="0">
                <a:solidFill>
                  <a:srgbClr val="006666"/>
                </a:solidFill>
                <a:latin typeface="Times New Roman"/>
              </a:rPr>
              <a:t>1 показатель                       100%</a:t>
            </a:r>
          </a:p>
          <a:p>
            <a:r>
              <a:rPr lang="ru-RU" sz="1600" b="1" spc="-1" dirty="0">
                <a:solidFill>
                  <a:srgbClr val="006666"/>
                </a:solidFill>
                <a:latin typeface="Times New Roman"/>
              </a:rPr>
              <a:t> </a:t>
            </a:r>
            <a:r>
              <a:rPr lang="ru-RU" sz="1600" b="1" spc="-1" dirty="0" smtClean="0">
                <a:solidFill>
                  <a:srgbClr val="006666"/>
                </a:solidFill>
                <a:latin typeface="Times New Roman"/>
              </a:rPr>
              <a:t>                                                                                   </a:t>
            </a:r>
            <a:endParaRPr lang="ru-RU" sz="1600" b="1" spc="-1" dirty="0">
              <a:solidFill>
                <a:srgbClr val="006666"/>
              </a:solidFill>
              <a:latin typeface="Times New Roman"/>
            </a:endParaRPr>
          </a:p>
          <a:p>
            <a:r>
              <a:rPr lang="ru-RU" sz="1600" b="1" spc="-1" dirty="0" smtClean="0">
                <a:solidFill>
                  <a:srgbClr val="006666"/>
                </a:solidFill>
                <a:latin typeface="Times New Roman"/>
              </a:rPr>
              <a:t>  </a:t>
            </a:r>
            <a:endParaRPr lang="en-US" sz="1600" b="1" spc="-1" dirty="0" smtClean="0">
              <a:solidFill>
                <a:srgbClr val="006666"/>
              </a:solidFill>
              <a:latin typeface="Times New Roman"/>
            </a:endParaRPr>
          </a:p>
          <a:p>
            <a:r>
              <a:rPr lang="ru-RU" sz="1600" b="1" spc="-1" dirty="0" smtClean="0">
                <a:solidFill>
                  <a:srgbClr val="006666"/>
                </a:solidFill>
                <a:latin typeface="Times New Roman"/>
              </a:rPr>
              <a:t>2. Успех </a:t>
            </a:r>
            <a:r>
              <a:rPr lang="ru-RU" sz="1600" b="1" spc="-1" dirty="0">
                <a:solidFill>
                  <a:srgbClr val="006666"/>
                </a:solidFill>
                <a:latin typeface="Times New Roman"/>
              </a:rPr>
              <a:t>каждого </a:t>
            </a:r>
            <a:r>
              <a:rPr lang="ru-RU" sz="1600" b="1" spc="-1" dirty="0" smtClean="0">
                <a:solidFill>
                  <a:srgbClr val="006666"/>
                </a:solidFill>
                <a:latin typeface="Times New Roman"/>
              </a:rPr>
              <a:t>ребенка</a:t>
            </a:r>
            <a:r>
              <a:rPr lang="ru-RU" b="1" dirty="0"/>
              <a:t> </a:t>
            </a:r>
            <a:r>
              <a:rPr lang="ru-RU" b="1" dirty="0" smtClean="0"/>
              <a:t>                     </a:t>
            </a:r>
            <a:r>
              <a:rPr lang="ru-RU" sz="1400" b="1" spc="-1" dirty="0" smtClean="0">
                <a:solidFill>
                  <a:srgbClr val="006666"/>
                </a:solidFill>
                <a:latin typeface="Times New Roman"/>
              </a:rPr>
              <a:t>        4 показателя                         88%</a:t>
            </a:r>
            <a:endParaRPr lang="ru-RU" sz="1400" b="1" dirty="0" smtClean="0"/>
          </a:p>
          <a:p>
            <a:endParaRPr lang="en-US" b="1" dirty="0" smtClean="0"/>
          </a:p>
          <a:p>
            <a:endParaRPr lang="ru-RU" sz="1600" b="1" spc="-1" dirty="0">
              <a:solidFill>
                <a:srgbClr val="006666"/>
              </a:solidFill>
              <a:latin typeface="Times New Roman"/>
            </a:endParaRPr>
          </a:p>
          <a:p>
            <a:r>
              <a:rPr lang="ru-RU" sz="1600" b="1" spc="-1" dirty="0" smtClean="0">
                <a:solidFill>
                  <a:srgbClr val="006666"/>
                </a:solidFill>
                <a:latin typeface="Times New Roman"/>
              </a:rPr>
              <a:t>3. Социальная активность                               </a:t>
            </a:r>
            <a:r>
              <a:rPr lang="ru-RU" sz="1400" b="1" spc="-1" dirty="0" smtClean="0">
                <a:solidFill>
                  <a:srgbClr val="006666"/>
                </a:solidFill>
                <a:latin typeface="Times New Roman"/>
              </a:rPr>
              <a:t>1 показатель                        100</a:t>
            </a:r>
            <a:r>
              <a:rPr lang="ru-RU" sz="1400" b="1" spc="-1" dirty="0">
                <a:solidFill>
                  <a:srgbClr val="006666"/>
                </a:solidFill>
                <a:latin typeface="Times New Roman"/>
              </a:rPr>
              <a:t>%</a:t>
            </a:r>
            <a:endParaRPr lang="ru-RU" sz="1400" b="1" dirty="0"/>
          </a:p>
          <a:p>
            <a:endParaRPr lang="ru-RU" sz="1600" b="1" dirty="0" smtClean="0"/>
          </a:p>
          <a:p>
            <a:r>
              <a:rPr lang="ru-RU" sz="1600" b="1" dirty="0"/>
              <a:t> </a:t>
            </a:r>
            <a:r>
              <a:rPr lang="ru-RU" sz="1600" b="1" dirty="0" smtClean="0"/>
              <a:t>                           </a:t>
            </a:r>
          </a:p>
          <a:p>
            <a:r>
              <a:rPr lang="ru-RU" sz="1600" b="1" spc="-1" dirty="0" smtClean="0">
                <a:solidFill>
                  <a:srgbClr val="006666"/>
                </a:solidFill>
                <a:latin typeface="Times New Roman"/>
              </a:rPr>
              <a:t>4. Цифровая                                                         </a:t>
            </a:r>
            <a:r>
              <a:rPr lang="ru-RU" sz="1400" b="1" spc="-1" dirty="0" smtClean="0">
                <a:solidFill>
                  <a:srgbClr val="006666"/>
                </a:solidFill>
                <a:latin typeface="Times New Roman"/>
              </a:rPr>
              <a:t>4 </a:t>
            </a:r>
            <a:r>
              <a:rPr lang="ru-RU" sz="1400" b="1" spc="-1" dirty="0">
                <a:solidFill>
                  <a:srgbClr val="006666"/>
                </a:solidFill>
                <a:latin typeface="Times New Roman"/>
              </a:rPr>
              <a:t>показателя                      </a:t>
            </a:r>
            <a:r>
              <a:rPr lang="ru-RU" sz="1400" b="1" spc="-1" dirty="0" smtClean="0">
                <a:solidFill>
                  <a:srgbClr val="006666"/>
                </a:solidFill>
                <a:latin typeface="Times New Roman"/>
              </a:rPr>
              <a:t>  100%</a:t>
            </a:r>
            <a:endParaRPr lang="ru-RU" sz="1400" b="1" dirty="0"/>
          </a:p>
          <a:p>
            <a:r>
              <a:rPr lang="ru-RU" sz="1600" b="1" spc="-1" dirty="0" smtClean="0">
                <a:solidFill>
                  <a:srgbClr val="006666"/>
                </a:solidFill>
                <a:latin typeface="Times New Roman"/>
              </a:rPr>
              <a:t>образовательная среда</a:t>
            </a:r>
          </a:p>
          <a:p>
            <a:endParaRPr lang="ru-RU" sz="1600" b="1" spc="-1" dirty="0">
              <a:solidFill>
                <a:srgbClr val="006666"/>
              </a:solidFill>
              <a:latin typeface="Times New Roman"/>
            </a:endParaRPr>
          </a:p>
          <a:p>
            <a:endParaRPr lang="ru-RU" sz="1600" b="1" spc="-1" dirty="0" smtClean="0">
              <a:solidFill>
                <a:srgbClr val="006666"/>
              </a:solidFill>
              <a:latin typeface="Times New Roman"/>
            </a:endParaRPr>
          </a:p>
          <a:p>
            <a:r>
              <a:rPr lang="ru-RU" sz="1600" b="1" spc="-1" dirty="0" smtClean="0">
                <a:solidFill>
                  <a:srgbClr val="006666"/>
                </a:solidFill>
                <a:latin typeface="Times New Roman"/>
              </a:rPr>
              <a:t>5. Патриотическое воспитание                         </a:t>
            </a:r>
            <a:r>
              <a:rPr lang="ru-RU" sz="1400" b="1" spc="-1" dirty="0" smtClean="0">
                <a:solidFill>
                  <a:srgbClr val="006666"/>
                </a:solidFill>
                <a:latin typeface="Times New Roman"/>
              </a:rPr>
              <a:t>3 показателя                         89%</a:t>
            </a:r>
            <a:endParaRPr lang="ru-RU" sz="1400" b="1" dirty="0"/>
          </a:p>
          <a:p>
            <a:r>
              <a:rPr lang="ru-RU" sz="1600" b="1" spc="-1" dirty="0" smtClean="0">
                <a:solidFill>
                  <a:srgbClr val="006666"/>
                </a:solidFill>
                <a:latin typeface="Times New Roman"/>
              </a:rPr>
              <a:t>граждан </a:t>
            </a:r>
            <a:r>
              <a:rPr lang="ru-RU" sz="1600" b="1" spc="-1" dirty="0">
                <a:solidFill>
                  <a:srgbClr val="006666"/>
                </a:solidFill>
                <a:latin typeface="Times New Roman"/>
              </a:rPr>
              <a:t>Российской Федерации</a:t>
            </a:r>
          </a:p>
          <a:p>
            <a:endParaRPr lang="ru-RU" sz="1600" b="1" spc="-1" dirty="0">
              <a:solidFill>
                <a:srgbClr val="006666"/>
              </a:solidFill>
              <a:latin typeface="Times New Roman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748013" y="1259035"/>
            <a:ext cx="1097185" cy="562708"/>
          </a:xfrm>
          <a:prstGeom prst="ellipse">
            <a:avLst/>
          </a:prstGeom>
          <a:noFill/>
          <a:ln w="1905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Овал 29"/>
          <p:cNvSpPr/>
          <p:nvPr/>
        </p:nvSpPr>
        <p:spPr>
          <a:xfrm>
            <a:off x="7123333" y="1248458"/>
            <a:ext cx="1391155" cy="526695"/>
          </a:xfrm>
          <a:prstGeom prst="ellipse">
            <a:avLst/>
          </a:prstGeom>
          <a:noFill/>
          <a:ln w="1905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Овал 33"/>
          <p:cNvSpPr/>
          <p:nvPr/>
        </p:nvSpPr>
        <p:spPr>
          <a:xfrm>
            <a:off x="7119002" y="4476330"/>
            <a:ext cx="1398252" cy="506736"/>
          </a:xfrm>
          <a:prstGeom prst="ellipse">
            <a:avLst/>
          </a:prstGeom>
          <a:noFill/>
          <a:ln w="1905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768" y="2093832"/>
            <a:ext cx="312615" cy="294205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395" y="1348864"/>
            <a:ext cx="319385" cy="26061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02" y="636422"/>
            <a:ext cx="2657081" cy="4589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620" y="4133620"/>
            <a:ext cx="1169165" cy="8377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781" y="1102997"/>
            <a:ext cx="1056580" cy="8176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353" y="1928276"/>
            <a:ext cx="1063008" cy="74733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623" y="2747774"/>
            <a:ext cx="1074153" cy="684025"/>
          </a:xfrm>
          <a:prstGeom prst="rect">
            <a:avLst/>
          </a:prstGeom>
        </p:spPr>
      </p:pic>
      <p:sp>
        <p:nvSpPr>
          <p:cNvPr id="24" name="Овал 23"/>
          <p:cNvSpPr/>
          <p:nvPr/>
        </p:nvSpPr>
        <p:spPr>
          <a:xfrm>
            <a:off x="8748013" y="2716537"/>
            <a:ext cx="1097185" cy="562708"/>
          </a:xfrm>
          <a:prstGeom prst="ellipse">
            <a:avLst/>
          </a:prstGeom>
          <a:noFill/>
          <a:ln w="1905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395" y="2829172"/>
            <a:ext cx="319385" cy="260615"/>
          </a:xfrm>
          <a:prstGeom prst="rect">
            <a:avLst/>
          </a:prstGeom>
        </p:spPr>
      </p:pic>
      <p:sp>
        <p:nvSpPr>
          <p:cNvPr id="27" name="Овал 26"/>
          <p:cNvSpPr/>
          <p:nvPr/>
        </p:nvSpPr>
        <p:spPr>
          <a:xfrm>
            <a:off x="8748012" y="1956805"/>
            <a:ext cx="1097185" cy="562708"/>
          </a:xfrm>
          <a:prstGeom prst="ellipse">
            <a:avLst/>
          </a:prstGeom>
          <a:noFill/>
          <a:ln w="1905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вал 27"/>
          <p:cNvSpPr/>
          <p:nvPr/>
        </p:nvSpPr>
        <p:spPr>
          <a:xfrm>
            <a:off x="7119001" y="1974812"/>
            <a:ext cx="1391155" cy="526695"/>
          </a:xfrm>
          <a:prstGeom prst="ellipse">
            <a:avLst/>
          </a:prstGeom>
          <a:noFill/>
          <a:ln w="1905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Овал 28"/>
          <p:cNvSpPr/>
          <p:nvPr/>
        </p:nvSpPr>
        <p:spPr>
          <a:xfrm>
            <a:off x="7119001" y="2743561"/>
            <a:ext cx="1395485" cy="526695"/>
          </a:xfrm>
          <a:prstGeom prst="ellipse">
            <a:avLst/>
          </a:prstGeom>
          <a:noFill/>
          <a:ln w="1905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623" y="3582340"/>
            <a:ext cx="982944" cy="613930"/>
          </a:xfrm>
          <a:prstGeom prst="rect">
            <a:avLst/>
          </a:prstGeom>
        </p:spPr>
      </p:pic>
      <p:sp>
        <p:nvSpPr>
          <p:cNvPr id="38" name="Овал 37"/>
          <p:cNvSpPr/>
          <p:nvPr/>
        </p:nvSpPr>
        <p:spPr>
          <a:xfrm>
            <a:off x="7123331" y="3488830"/>
            <a:ext cx="1391155" cy="526695"/>
          </a:xfrm>
          <a:prstGeom prst="ellipse">
            <a:avLst/>
          </a:prstGeom>
          <a:noFill/>
          <a:ln w="1905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Овал 38"/>
          <p:cNvSpPr/>
          <p:nvPr/>
        </p:nvSpPr>
        <p:spPr>
          <a:xfrm>
            <a:off x="8748012" y="3464616"/>
            <a:ext cx="1097185" cy="562708"/>
          </a:xfrm>
          <a:prstGeom prst="ellipse">
            <a:avLst/>
          </a:prstGeom>
          <a:noFill/>
          <a:ln w="1905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394" y="3576905"/>
            <a:ext cx="319385" cy="26061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482" y="4196270"/>
            <a:ext cx="1501664" cy="1121767"/>
          </a:xfrm>
          <a:prstGeom prst="rect">
            <a:avLst/>
          </a:prstGeom>
        </p:spPr>
      </p:pic>
      <p:sp>
        <p:nvSpPr>
          <p:cNvPr id="41" name="Овал 40"/>
          <p:cNvSpPr/>
          <p:nvPr/>
        </p:nvSpPr>
        <p:spPr>
          <a:xfrm>
            <a:off x="8789338" y="4411066"/>
            <a:ext cx="1097185" cy="578373"/>
          </a:xfrm>
          <a:prstGeom prst="ellipse">
            <a:avLst/>
          </a:prstGeom>
          <a:noFill/>
          <a:ln w="1905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768" y="4489387"/>
            <a:ext cx="312615" cy="29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79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/>
          <p:cNvSpPr txBox="1"/>
          <p:nvPr/>
        </p:nvSpPr>
        <p:spPr>
          <a:xfrm>
            <a:off x="9576000" y="144000"/>
            <a:ext cx="360000" cy="346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ru-RU" b="1" i="1" spc="-1" dirty="0">
                <a:latin typeface="Times New Roman"/>
              </a:rPr>
              <a:t>6</a:t>
            </a:r>
            <a:endParaRPr lang="ru-RU" sz="1800" b="1" i="1" strike="noStrike" spc="-1" dirty="0">
              <a:latin typeface="Times New Roman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260000" y="180000"/>
            <a:ext cx="5220000" cy="343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endParaRPr lang="ru-RU" sz="1800" b="0" strike="noStrike" spc="-1" dirty="0">
              <a:latin typeface="Times New Roman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055507" y="742881"/>
            <a:ext cx="6848986" cy="4483440"/>
          </a:xfrm>
          <a:prstGeom prst="rect">
            <a:avLst/>
          </a:prstGeom>
          <a:noFill/>
          <a:ln w="0">
            <a:solidFill>
              <a:schemeClr val="bg1">
                <a:alpha val="0"/>
              </a:schemeClr>
            </a:solidFill>
          </a:ln>
        </p:spPr>
        <p:txBody>
          <a:bodyPr lIns="90000" tIns="45000" rIns="90000" bIns="45000">
            <a:noAutofit/>
          </a:bodyPr>
          <a:lstStyle/>
          <a:p>
            <a:pPr algn="ctr"/>
            <a:r>
              <a:rPr lang="ru-RU" sz="2000" b="1" spc="-1" dirty="0" smtClean="0">
                <a:solidFill>
                  <a:srgbClr val="006666"/>
                </a:solidFill>
                <a:latin typeface="Times New Roman"/>
              </a:rPr>
              <a:t>Региональные проекты: </a:t>
            </a:r>
          </a:p>
          <a:p>
            <a:endParaRPr lang="ru-RU" sz="1600" b="1" spc="-1" dirty="0">
              <a:latin typeface="Times New Roman"/>
            </a:endParaRPr>
          </a:p>
          <a:p>
            <a:endParaRPr lang="ru-RU" sz="1600" b="1" spc="-1" dirty="0" smtClean="0">
              <a:solidFill>
                <a:srgbClr val="006666"/>
              </a:solidFill>
              <a:latin typeface="Times New Roman"/>
            </a:endParaRPr>
          </a:p>
          <a:p>
            <a:pPr marL="342900" indent="-342900">
              <a:buAutoNum type="arabicPeriod"/>
            </a:pPr>
            <a:r>
              <a:rPr lang="ru-RU" sz="1600" b="1" spc="-1" dirty="0" smtClean="0">
                <a:solidFill>
                  <a:srgbClr val="006666"/>
                </a:solidFill>
                <a:latin typeface="Times New Roman"/>
              </a:rPr>
              <a:t>Спорт </a:t>
            </a:r>
            <a:r>
              <a:rPr lang="ru-RU" sz="1600" b="1" spc="-1" dirty="0">
                <a:solidFill>
                  <a:srgbClr val="006666"/>
                </a:solidFill>
                <a:latin typeface="Times New Roman"/>
              </a:rPr>
              <a:t>- норма жизни </a:t>
            </a:r>
            <a:r>
              <a:rPr lang="ru-RU" sz="1600" b="1" spc="-1" dirty="0" smtClean="0">
                <a:solidFill>
                  <a:srgbClr val="006666"/>
                </a:solidFill>
                <a:latin typeface="Times New Roman"/>
              </a:rPr>
              <a:t>                                 </a:t>
            </a:r>
          </a:p>
          <a:p>
            <a:pPr marL="342900" indent="-342900">
              <a:buAutoNum type="arabicPeriod"/>
            </a:pPr>
            <a:endParaRPr lang="ru-RU" sz="1600" b="1" spc="-1" dirty="0">
              <a:solidFill>
                <a:srgbClr val="006666"/>
              </a:solidFill>
              <a:latin typeface="Times New Roman"/>
            </a:endParaRPr>
          </a:p>
          <a:p>
            <a:endParaRPr lang="ru-RU" sz="1600" b="1" spc="-1" dirty="0" smtClean="0">
              <a:solidFill>
                <a:srgbClr val="006666"/>
              </a:solidFill>
              <a:latin typeface="Times New Roman"/>
            </a:endParaRPr>
          </a:p>
          <a:p>
            <a:r>
              <a:rPr lang="ru-RU" sz="1400" b="1" spc="-1" dirty="0" smtClean="0">
                <a:solidFill>
                  <a:srgbClr val="006666"/>
                </a:solidFill>
                <a:latin typeface="Times New Roman"/>
              </a:rPr>
              <a:t>             1 показатель                          100%</a:t>
            </a:r>
          </a:p>
          <a:p>
            <a:r>
              <a:rPr lang="ru-RU" sz="1600" b="1" spc="-1" dirty="0">
                <a:solidFill>
                  <a:srgbClr val="006666"/>
                </a:solidFill>
                <a:latin typeface="Times New Roman"/>
              </a:rPr>
              <a:t> </a:t>
            </a:r>
            <a:r>
              <a:rPr lang="ru-RU" sz="1600" b="1" spc="-1" dirty="0" smtClean="0">
                <a:solidFill>
                  <a:srgbClr val="006666"/>
                </a:solidFill>
                <a:latin typeface="Times New Roman"/>
              </a:rPr>
              <a:t>                                                                                   </a:t>
            </a:r>
            <a:endParaRPr lang="ru-RU" sz="1600" b="1" spc="-1" dirty="0">
              <a:solidFill>
                <a:srgbClr val="006666"/>
              </a:solidFill>
              <a:latin typeface="Times New Roman"/>
            </a:endParaRPr>
          </a:p>
          <a:p>
            <a:r>
              <a:rPr lang="ru-RU" sz="1600" b="1" spc="-1" dirty="0" smtClean="0">
                <a:solidFill>
                  <a:srgbClr val="006666"/>
                </a:solidFill>
                <a:latin typeface="Times New Roman"/>
              </a:rPr>
              <a:t>  </a:t>
            </a:r>
            <a:endParaRPr lang="en-US" sz="1600" b="1" spc="-1" dirty="0" smtClean="0">
              <a:solidFill>
                <a:srgbClr val="006666"/>
              </a:solidFill>
              <a:latin typeface="Times New Roman"/>
            </a:endParaRPr>
          </a:p>
          <a:p>
            <a:pPr algn="just"/>
            <a:endParaRPr lang="ru-RU" sz="1600" b="1" spc="-1" dirty="0" smtClean="0">
              <a:solidFill>
                <a:srgbClr val="006666"/>
              </a:solidFill>
              <a:latin typeface="Times New Roman"/>
            </a:endParaRPr>
          </a:p>
          <a:p>
            <a:pPr algn="just"/>
            <a:r>
              <a:rPr lang="ru-RU" sz="1600" b="1" spc="-1" dirty="0" smtClean="0">
                <a:solidFill>
                  <a:srgbClr val="006666"/>
                </a:solidFill>
                <a:latin typeface="Times New Roman"/>
              </a:rPr>
              <a:t>2. Содействие </a:t>
            </a:r>
            <a:r>
              <a:rPr lang="ru-RU" sz="1600" b="1" spc="-1" dirty="0">
                <a:solidFill>
                  <a:srgbClr val="006666"/>
                </a:solidFill>
                <a:latin typeface="Times New Roman"/>
              </a:rPr>
              <a:t>занятости женщин – </a:t>
            </a:r>
          </a:p>
          <a:p>
            <a:pPr algn="just"/>
            <a:r>
              <a:rPr lang="ru-RU" sz="1600" b="1" spc="-1" dirty="0">
                <a:solidFill>
                  <a:srgbClr val="006666"/>
                </a:solidFill>
                <a:latin typeface="Times New Roman"/>
              </a:rPr>
              <a:t>создание условий дошкольного </a:t>
            </a:r>
          </a:p>
          <a:p>
            <a:pPr algn="just"/>
            <a:r>
              <a:rPr lang="ru-RU" sz="1600" b="1" spc="-1" dirty="0">
                <a:solidFill>
                  <a:srgbClr val="006666"/>
                </a:solidFill>
                <a:latin typeface="Times New Roman"/>
              </a:rPr>
              <a:t>образования для детей в возрасте до трех лет</a:t>
            </a:r>
          </a:p>
          <a:p>
            <a:endParaRPr lang="ru-RU" b="1" dirty="0"/>
          </a:p>
          <a:p>
            <a:r>
              <a:rPr lang="ru-RU" sz="1400" b="1" spc="-1" dirty="0" smtClean="0">
                <a:solidFill>
                  <a:srgbClr val="006666"/>
                </a:solidFill>
                <a:latin typeface="Times New Roman"/>
              </a:rPr>
              <a:t>             2 показателя                              100%</a:t>
            </a:r>
            <a:endParaRPr lang="ru-RU" sz="1400" b="1" dirty="0" smtClean="0"/>
          </a:p>
          <a:p>
            <a:endParaRPr lang="ru-RU" sz="1600" b="1" spc="-1" dirty="0">
              <a:solidFill>
                <a:srgbClr val="006666"/>
              </a:solidFill>
              <a:latin typeface="Times New Roman"/>
            </a:endParaRPr>
          </a:p>
          <a:p>
            <a:r>
              <a:rPr lang="ru-RU" sz="1600" b="1" dirty="0" smtClean="0"/>
              <a:t>                            </a:t>
            </a:r>
          </a:p>
          <a:p>
            <a:endParaRPr lang="ru-RU" sz="1600" b="1" strike="noStrike" spc="-1" dirty="0" smtClean="0">
              <a:latin typeface="Times New Roman"/>
            </a:endParaRPr>
          </a:p>
          <a:p>
            <a:endParaRPr lang="ru-RU" sz="1800" b="0" strike="noStrike" spc="-1" dirty="0">
              <a:latin typeface="Times New Roman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382815" y="2147132"/>
            <a:ext cx="1097185" cy="562708"/>
          </a:xfrm>
          <a:prstGeom prst="ellipse">
            <a:avLst/>
          </a:prstGeom>
          <a:noFill/>
          <a:ln w="1905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Овал 29"/>
          <p:cNvSpPr/>
          <p:nvPr/>
        </p:nvSpPr>
        <p:spPr>
          <a:xfrm>
            <a:off x="3618698" y="2147132"/>
            <a:ext cx="1285127" cy="541365"/>
          </a:xfrm>
          <a:prstGeom prst="ellipse">
            <a:avLst/>
          </a:prstGeom>
          <a:noFill/>
          <a:ln w="1905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Овал 30"/>
          <p:cNvSpPr/>
          <p:nvPr/>
        </p:nvSpPr>
        <p:spPr>
          <a:xfrm>
            <a:off x="3608980" y="4107165"/>
            <a:ext cx="1285127" cy="539261"/>
          </a:xfrm>
          <a:prstGeom prst="ellipse">
            <a:avLst/>
          </a:prstGeom>
          <a:noFill/>
          <a:ln w="1905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Овал 31"/>
          <p:cNvSpPr/>
          <p:nvPr/>
        </p:nvSpPr>
        <p:spPr>
          <a:xfrm>
            <a:off x="5382815" y="4103614"/>
            <a:ext cx="1236123" cy="539261"/>
          </a:xfrm>
          <a:prstGeom prst="ellipse">
            <a:avLst/>
          </a:prstGeom>
          <a:noFill/>
          <a:ln w="1905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014" y="4217794"/>
            <a:ext cx="319385" cy="2891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22" y="631560"/>
            <a:ext cx="2485454" cy="4594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05" y="759999"/>
            <a:ext cx="2484945" cy="4483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clrChange>
              <a:clrFrom>
                <a:srgbClr val="FAFEFF"/>
              </a:clrFrom>
              <a:clrTo>
                <a:srgbClr val="FA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694" y="3906317"/>
            <a:ext cx="1059519" cy="11224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137" y="1251822"/>
            <a:ext cx="1564719" cy="100612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606" y="3052925"/>
            <a:ext cx="1308144" cy="98726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016" y="2257949"/>
            <a:ext cx="319385" cy="28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88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/>
          <p:cNvSpPr txBox="1"/>
          <p:nvPr/>
        </p:nvSpPr>
        <p:spPr>
          <a:xfrm>
            <a:off x="9576000" y="144000"/>
            <a:ext cx="360000" cy="346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ru-RU" sz="1800" b="1" i="1" strike="noStrike" spc="-1" dirty="0" smtClean="0">
                <a:latin typeface="Times New Roman"/>
              </a:rPr>
              <a:t>7</a:t>
            </a:r>
            <a:endParaRPr lang="ru-RU" sz="1800" b="1" i="1" strike="noStrike" spc="-1" dirty="0">
              <a:latin typeface="Times New Roman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260000" y="180000"/>
            <a:ext cx="5220000" cy="343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endParaRPr lang="ru-RU" sz="1800" b="0" strike="noStrike" spc="-1" dirty="0">
              <a:latin typeface="Times New Roman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055507" y="596577"/>
            <a:ext cx="6848986" cy="4483440"/>
          </a:xfrm>
          <a:prstGeom prst="rect">
            <a:avLst/>
          </a:prstGeom>
          <a:noFill/>
          <a:ln w="0">
            <a:solidFill>
              <a:schemeClr val="bg1">
                <a:alpha val="0"/>
              </a:schemeClr>
            </a:solidFill>
          </a:ln>
        </p:spPr>
        <p:txBody>
          <a:bodyPr lIns="90000" tIns="45000" rIns="90000" bIns="45000">
            <a:noAutofit/>
          </a:bodyPr>
          <a:lstStyle/>
          <a:p>
            <a:pPr algn="ctr"/>
            <a:r>
              <a:rPr lang="ru-RU" sz="2000" b="1" spc="-1" dirty="0" smtClean="0">
                <a:solidFill>
                  <a:srgbClr val="006666"/>
                </a:solidFill>
                <a:latin typeface="Times New Roman"/>
              </a:rPr>
              <a:t>Региональные проекты: </a:t>
            </a:r>
          </a:p>
          <a:p>
            <a:endParaRPr lang="ru-RU" sz="1600" b="1" spc="-1" dirty="0">
              <a:latin typeface="Times New Roman"/>
            </a:endParaRP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1600" b="1" spc="-1" dirty="0" smtClean="0">
                <a:solidFill>
                  <a:srgbClr val="006666"/>
                </a:solidFill>
                <a:latin typeface="Times New Roman"/>
              </a:rPr>
              <a:t>1. Культурная </a:t>
            </a:r>
            <a:r>
              <a:rPr lang="ru-RU" sz="1600" b="1" spc="-1" dirty="0">
                <a:solidFill>
                  <a:srgbClr val="006666"/>
                </a:solidFill>
                <a:latin typeface="Times New Roman"/>
              </a:rPr>
              <a:t>среда  </a:t>
            </a:r>
            <a:r>
              <a:rPr lang="ru-RU" sz="1600" b="1" spc="-1" dirty="0" smtClean="0">
                <a:solidFill>
                  <a:srgbClr val="006666"/>
                </a:solidFill>
                <a:latin typeface="Times New Roman"/>
              </a:rPr>
              <a:t>                                         </a:t>
            </a:r>
            <a:r>
              <a:rPr lang="ru-RU" sz="1400" b="1" spc="-1" dirty="0" smtClean="0">
                <a:solidFill>
                  <a:srgbClr val="006666"/>
                </a:solidFill>
                <a:latin typeface="Times New Roman"/>
              </a:rPr>
              <a:t>2 показателя</a:t>
            </a:r>
            <a:r>
              <a:rPr lang="ru-RU" sz="1600" b="1" spc="-1" dirty="0" smtClean="0">
                <a:solidFill>
                  <a:srgbClr val="006666"/>
                </a:solidFill>
                <a:latin typeface="Times New Roman"/>
              </a:rPr>
              <a:t>                    </a:t>
            </a:r>
            <a:r>
              <a:rPr lang="ru-RU" sz="1400" b="1" spc="-1" dirty="0" smtClean="0">
                <a:solidFill>
                  <a:srgbClr val="006666"/>
                </a:solidFill>
                <a:latin typeface="Times New Roman"/>
              </a:rPr>
              <a:t>100%</a:t>
            </a:r>
            <a:endParaRPr lang="ru-RU" sz="1400" b="1" spc="-1" dirty="0">
              <a:solidFill>
                <a:srgbClr val="006666"/>
              </a:solidFill>
              <a:latin typeface="Times New Roman"/>
            </a:endParaRPr>
          </a:p>
          <a:p>
            <a:r>
              <a:rPr lang="ru-RU" sz="1600" b="1" spc="-1" dirty="0" smtClean="0">
                <a:solidFill>
                  <a:srgbClr val="006666"/>
                </a:solidFill>
                <a:latin typeface="Times New Roman"/>
              </a:rPr>
              <a:t>                                  </a:t>
            </a:r>
            <a:endParaRPr lang="ru-RU" sz="1600" b="1" spc="-1" dirty="0">
              <a:solidFill>
                <a:srgbClr val="006666"/>
              </a:solidFill>
              <a:latin typeface="Times New Roman"/>
            </a:endParaRPr>
          </a:p>
          <a:p>
            <a:endParaRPr lang="ru-RU" sz="1600" b="1" spc="-1" dirty="0">
              <a:solidFill>
                <a:srgbClr val="006666"/>
              </a:solidFill>
              <a:latin typeface="Times New Roman"/>
            </a:endParaRPr>
          </a:p>
          <a:p>
            <a:endParaRPr lang="ru-RU" sz="1600" b="1" spc="-1" dirty="0" smtClean="0">
              <a:solidFill>
                <a:srgbClr val="006666"/>
              </a:solidFill>
              <a:latin typeface="Times New Roman"/>
            </a:endParaRPr>
          </a:p>
          <a:p>
            <a:r>
              <a:rPr lang="ru-RU" sz="1600" b="1" spc="-1" dirty="0">
                <a:solidFill>
                  <a:srgbClr val="006666"/>
                </a:solidFill>
                <a:latin typeface="Times New Roman"/>
              </a:rPr>
              <a:t> </a:t>
            </a:r>
            <a:r>
              <a:rPr lang="ru-RU" sz="1600" b="1" spc="-1" dirty="0" smtClean="0">
                <a:solidFill>
                  <a:srgbClr val="006666"/>
                </a:solidFill>
                <a:latin typeface="Times New Roman"/>
              </a:rPr>
              <a:t>             </a:t>
            </a:r>
          </a:p>
          <a:p>
            <a:r>
              <a:rPr lang="ru-RU" sz="1600" b="1" spc="-1" dirty="0" smtClean="0">
                <a:solidFill>
                  <a:srgbClr val="006666"/>
                </a:solidFill>
                <a:latin typeface="Times New Roman"/>
              </a:rPr>
              <a:t>                                                                                    </a:t>
            </a:r>
            <a:endParaRPr lang="ru-RU" sz="1600" b="1" spc="-1" dirty="0">
              <a:solidFill>
                <a:srgbClr val="006666"/>
              </a:solidFill>
              <a:latin typeface="Times New Roman"/>
            </a:endParaRPr>
          </a:p>
          <a:p>
            <a:r>
              <a:rPr lang="ru-RU" sz="1600" b="1" spc="-1" dirty="0" smtClean="0">
                <a:solidFill>
                  <a:srgbClr val="006666"/>
                </a:solidFill>
                <a:latin typeface="Times New Roman"/>
              </a:rPr>
              <a:t>  </a:t>
            </a:r>
          </a:p>
          <a:p>
            <a:r>
              <a:rPr lang="ru-RU" sz="1600" b="1" spc="-1" dirty="0" smtClean="0">
                <a:solidFill>
                  <a:srgbClr val="006666"/>
                </a:solidFill>
                <a:latin typeface="Times New Roman"/>
              </a:rPr>
              <a:t>2. Творческие люди                                             </a:t>
            </a:r>
            <a:r>
              <a:rPr lang="ru-RU" sz="1400" b="1" spc="-1" dirty="0" smtClean="0">
                <a:solidFill>
                  <a:srgbClr val="006666"/>
                </a:solidFill>
                <a:latin typeface="Times New Roman"/>
              </a:rPr>
              <a:t>1 показатель                       97%</a:t>
            </a:r>
            <a:endParaRPr lang="ru-RU" sz="1400" b="1" dirty="0"/>
          </a:p>
          <a:p>
            <a:endParaRPr lang="ru-RU" sz="1600" b="1" spc="-1" dirty="0">
              <a:solidFill>
                <a:srgbClr val="006666"/>
              </a:solidFill>
              <a:latin typeface="Times New Roman"/>
            </a:endParaRPr>
          </a:p>
          <a:p>
            <a:endParaRPr lang="ru-RU" b="1" dirty="0"/>
          </a:p>
          <a:p>
            <a:r>
              <a:rPr lang="ru-RU" sz="1400" b="1" spc="-1" dirty="0" smtClean="0">
                <a:solidFill>
                  <a:srgbClr val="006666"/>
                </a:solidFill>
                <a:latin typeface="Times New Roman"/>
              </a:rPr>
              <a:t>            </a:t>
            </a:r>
            <a:endParaRPr lang="en-US" b="1" dirty="0" smtClean="0"/>
          </a:p>
          <a:p>
            <a:endParaRPr lang="ru-RU" sz="1600" b="1" spc="-1" dirty="0">
              <a:solidFill>
                <a:srgbClr val="006666"/>
              </a:solidFill>
              <a:latin typeface="Times New Roman"/>
            </a:endParaRPr>
          </a:p>
          <a:p>
            <a:endParaRPr lang="ru-RU" sz="1600" b="1" dirty="0" smtClean="0"/>
          </a:p>
          <a:p>
            <a:r>
              <a:rPr lang="ru-RU" sz="1600" b="1" dirty="0"/>
              <a:t> </a:t>
            </a:r>
            <a:r>
              <a:rPr lang="ru-RU" sz="1600" b="1" dirty="0" smtClean="0"/>
              <a:t>                           </a:t>
            </a:r>
          </a:p>
          <a:p>
            <a:endParaRPr lang="ru-RU" sz="1600" b="1" strike="noStrike" spc="-1" dirty="0" smtClean="0">
              <a:latin typeface="Times New Roman"/>
            </a:endParaRPr>
          </a:p>
          <a:p>
            <a:endParaRPr lang="ru-RU" sz="1800" b="0" strike="noStrike" spc="-1" dirty="0">
              <a:latin typeface="Times New Roman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658815" y="1625233"/>
            <a:ext cx="1097185" cy="562708"/>
          </a:xfrm>
          <a:prstGeom prst="ellipse">
            <a:avLst/>
          </a:prstGeom>
          <a:noFill/>
          <a:ln w="1905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Овал 29"/>
          <p:cNvSpPr/>
          <p:nvPr/>
        </p:nvSpPr>
        <p:spPr>
          <a:xfrm>
            <a:off x="7041788" y="1635904"/>
            <a:ext cx="1285127" cy="541365"/>
          </a:xfrm>
          <a:prstGeom prst="ellipse">
            <a:avLst/>
          </a:prstGeom>
          <a:noFill/>
          <a:ln w="1905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Овал 30"/>
          <p:cNvSpPr/>
          <p:nvPr/>
        </p:nvSpPr>
        <p:spPr>
          <a:xfrm>
            <a:off x="7041788" y="3310725"/>
            <a:ext cx="1352557" cy="539261"/>
          </a:xfrm>
          <a:prstGeom prst="ellipse">
            <a:avLst/>
          </a:prstGeom>
          <a:noFill/>
          <a:ln w="1905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Овал 31"/>
          <p:cNvSpPr/>
          <p:nvPr/>
        </p:nvSpPr>
        <p:spPr>
          <a:xfrm>
            <a:off x="8617149" y="3310725"/>
            <a:ext cx="1180516" cy="539261"/>
          </a:xfrm>
          <a:prstGeom prst="ellipse">
            <a:avLst/>
          </a:prstGeom>
          <a:noFill/>
          <a:ln w="1905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90" y="651053"/>
            <a:ext cx="2346099" cy="4575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866" y="4089197"/>
            <a:ext cx="862614" cy="85689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907" y="1529244"/>
            <a:ext cx="1450458" cy="106033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101" y="2831261"/>
            <a:ext cx="1390264" cy="111163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014" y="1725869"/>
            <a:ext cx="319385" cy="28916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760" y="3387076"/>
            <a:ext cx="312615" cy="33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91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/>
          <p:cNvSpPr txBox="1"/>
          <p:nvPr/>
        </p:nvSpPr>
        <p:spPr>
          <a:xfrm>
            <a:off x="9576000" y="144000"/>
            <a:ext cx="360000" cy="346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ru-RU" sz="1800" b="1" i="1" strike="noStrike" spc="-1">
                <a:latin typeface="Times New Roman"/>
              </a:rPr>
              <a:t>2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260000" y="180000"/>
            <a:ext cx="5220000" cy="343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endParaRPr lang="ru-RU" sz="1800" b="0" strike="noStrike" spc="-1" dirty="0">
              <a:latin typeface="Times New Roman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055507" y="596577"/>
            <a:ext cx="6848986" cy="4483440"/>
          </a:xfrm>
          <a:prstGeom prst="rect">
            <a:avLst/>
          </a:prstGeom>
          <a:noFill/>
          <a:ln w="0">
            <a:solidFill>
              <a:schemeClr val="bg1">
                <a:alpha val="0"/>
              </a:schemeClr>
            </a:solidFill>
          </a:ln>
        </p:spPr>
        <p:txBody>
          <a:bodyPr lIns="90000" tIns="45000" rIns="90000" bIns="45000">
            <a:noAutofit/>
          </a:bodyPr>
          <a:lstStyle/>
          <a:p>
            <a:pPr algn="ctr"/>
            <a:r>
              <a:rPr lang="ru-RU" sz="2000" b="1" spc="-1" dirty="0" smtClean="0">
                <a:solidFill>
                  <a:srgbClr val="006666"/>
                </a:solidFill>
                <a:latin typeface="Times New Roman"/>
              </a:rPr>
              <a:t>Региональные проекты: </a:t>
            </a:r>
          </a:p>
          <a:p>
            <a:endParaRPr lang="ru-RU" sz="1600" b="1" spc="-1" dirty="0">
              <a:latin typeface="Times New Roman"/>
            </a:endParaRP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1600" b="1" spc="-1" dirty="0" smtClean="0">
                <a:solidFill>
                  <a:srgbClr val="006666"/>
                </a:solidFill>
                <a:latin typeface="Times New Roman"/>
              </a:rPr>
              <a:t>1. Сохранение </a:t>
            </a:r>
            <a:r>
              <a:rPr lang="ru-RU" sz="1600" b="1" spc="-1" dirty="0">
                <a:solidFill>
                  <a:srgbClr val="006666"/>
                </a:solidFill>
                <a:latin typeface="Times New Roman"/>
              </a:rPr>
              <a:t>уникальных водных объектов</a:t>
            </a:r>
            <a:r>
              <a:rPr lang="ru-RU" sz="1600" b="1" spc="-1" dirty="0" smtClean="0">
                <a:solidFill>
                  <a:srgbClr val="006666"/>
                </a:solidFill>
                <a:latin typeface="Times New Roman"/>
              </a:rPr>
              <a:t>                                           </a:t>
            </a:r>
            <a:endParaRPr lang="en-US" sz="1600" b="1" spc="-1" dirty="0" smtClean="0">
              <a:solidFill>
                <a:srgbClr val="006666"/>
              </a:solidFill>
              <a:latin typeface="Times New Roman"/>
            </a:endParaRPr>
          </a:p>
          <a:p>
            <a:endParaRPr lang="en-US" sz="1600" b="1" spc="-1" dirty="0">
              <a:solidFill>
                <a:srgbClr val="006666"/>
              </a:solidFill>
              <a:latin typeface="Times New Roman"/>
            </a:endParaRPr>
          </a:p>
          <a:p>
            <a:endParaRPr lang="en-US" sz="1600" b="1" spc="-1" dirty="0">
              <a:solidFill>
                <a:srgbClr val="006666"/>
              </a:solidFill>
              <a:latin typeface="Times New Roman"/>
            </a:endParaRPr>
          </a:p>
          <a:p>
            <a:r>
              <a:rPr lang="en-US" sz="1400" b="1" spc="-1" dirty="0" smtClean="0">
                <a:solidFill>
                  <a:srgbClr val="006666"/>
                </a:solidFill>
                <a:latin typeface="Times New Roman"/>
              </a:rPr>
              <a:t>          </a:t>
            </a:r>
            <a:r>
              <a:rPr lang="ru-RU" sz="1400" b="1" spc="-1" dirty="0" smtClean="0">
                <a:solidFill>
                  <a:srgbClr val="006666"/>
                </a:solidFill>
                <a:latin typeface="Times New Roman"/>
              </a:rPr>
              <a:t>2 показателя</a:t>
            </a:r>
            <a:r>
              <a:rPr lang="ru-RU" sz="1600" b="1" spc="-1" dirty="0" smtClean="0">
                <a:solidFill>
                  <a:srgbClr val="006666"/>
                </a:solidFill>
                <a:latin typeface="Times New Roman"/>
              </a:rPr>
              <a:t>                                  </a:t>
            </a:r>
            <a:r>
              <a:rPr lang="ru-RU" sz="1400" b="1" spc="-1" dirty="0" smtClean="0">
                <a:solidFill>
                  <a:srgbClr val="006666"/>
                </a:solidFill>
                <a:latin typeface="Times New Roman"/>
              </a:rPr>
              <a:t>100%</a:t>
            </a:r>
            <a:endParaRPr lang="ru-RU" sz="1400" b="1" spc="-1" dirty="0">
              <a:solidFill>
                <a:srgbClr val="006666"/>
              </a:solidFill>
              <a:latin typeface="Times New Roman"/>
            </a:endParaRPr>
          </a:p>
          <a:p>
            <a:r>
              <a:rPr lang="ru-RU" sz="1600" b="1" spc="-1" dirty="0" smtClean="0">
                <a:solidFill>
                  <a:srgbClr val="006666"/>
                </a:solidFill>
                <a:latin typeface="Times New Roman"/>
              </a:rPr>
              <a:t>                                  </a:t>
            </a:r>
            <a:endParaRPr lang="ru-RU" sz="1600" b="1" spc="-1" dirty="0">
              <a:solidFill>
                <a:srgbClr val="006666"/>
              </a:solidFill>
              <a:latin typeface="Times New Roman"/>
            </a:endParaRPr>
          </a:p>
          <a:p>
            <a:endParaRPr lang="ru-RU" sz="1600" b="1" spc="-1" dirty="0">
              <a:solidFill>
                <a:srgbClr val="006666"/>
              </a:solidFill>
              <a:latin typeface="Times New Roman"/>
            </a:endParaRPr>
          </a:p>
          <a:p>
            <a:r>
              <a:rPr lang="ru-RU" sz="1600" b="1" spc="-1" dirty="0" smtClean="0">
                <a:solidFill>
                  <a:srgbClr val="006666"/>
                </a:solidFill>
                <a:latin typeface="Times New Roman"/>
              </a:rPr>
              <a:t>              </a:t>
            </a:r>
          </a:p>
          <a:p>
            <a:endParaRPr lang="en-US" sz="1600" b="1" spc="-1" dirty="0">
              <a:solidFill>
                <a:srgbClr val="006666"/>
              </a:solidFill>
              <a:latin typeface="Times New Roman"/>
            </a:endParaRPr>
          </a:p>
          <a:p>
            <a:endParaRPr lang="ru-RU" sz="1600" b="1" spc="-1" dirty="0">
              <a:solidFill>
                <a:srgbClr val="006666"/>
              </a:solidFill>
              <a:latin typeface="Times New Roman"/>
            </a:endParaRPr>
          </a:p>
          <a:p>
            <a:endParaRPr lang="ru-RU" b="1" dirty="0"/>
          </a:p>
          <a:p>
            <a:r>
              <a:rPr lang="ru-RU" sz="1400" b="1" spc="-1" dirty="0" smtClean="0">
                <a:solidFill>
                  <a:srgbClr val="006666"/>
                </a:solidFill>
                <a:latin typeface="Times New Roman"/>
              </a:rPr>
              <a:t>            </a:t>
            </a:r>
            <a:endParaRPr lang="en-US" b="1" dirty="0" smtClean="0"/>
          </a:p>
          <a:p>
            <a:endParaRPr lang="ru-RU" sz="1600" b="1" spc="-1" dirty="0">
              <a:solidFill>
                <a:srgbClr val="006666"/>
              </a:solidFill>
              <a:latin typeface="Times New Roman"/>
            </a:endParaRPr>
          </a:p>
          <a:p>
            <a:endParaRPr lang="ru-RU" sz="1600" b="1" dirty="0" smtClean="0"/>
          </a:p>
          <a:p>
            <a:r>
              <a:rPr lang="ru-RU" sz="1600" b="1" dirty="0"/>
              <a:t> </a:t>
            </a:r>
            <a:r>
              <a:rPr lang="ru-RU" sz="1600" b="1" dirty="0" smtClean="0"/>
              <a:t>                           </a:t>
            </a:r>
          </a:p>
          <a:p>
            <a:endParaRPr lang="ru-RU" sz="1600" b="1" strike="noStrike" spc="-1" dirty="0" smtClean="0">
              <a:latin typeface="Times New Roman"/>
            </a:endParaRPr>
          </a:p>
          <a:p>
            <a:endParaRPr lang="ru-RU" sz="1800" b="0" strike="noStrike" spc="-1" dirty="0">
              <a:latin typeface="Times New Roman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740291" y="2345998"/>
            <a:ext cx="1097185" cy="562708"/>
          </a:xfrm>
          <a:prstGeom prst="ellipse">
            <a:avLst/>
          </a:prstGeom>
          <a:noFill/>
          <a:ln w="1905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Овал 29"/>
          <p:cNvSpPr/>
          <p:nvPr/>
        </p:nvSpPr>
        <p:spPr>
          <a:xfrm>
            <a:off x="3423952" y="2345998"/>
            <a:ext cx="1285127" cy="541365"/>
          </a:xfrm>
          <a:prstGeom prst="ellipse">
            <a:avLst/>
          </a:prstGeom>
          <a:noFill/>
          <a:ln w="1905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0" y="2482768"/>
            <a:ext cx="319385" cy="28916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39" y="760781"/>
            <a:ext cx="2420311" cy="4428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078" y="4098380"/>
            <a:ext cx="938264" cy="9599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876" y="1563291"/>
            <a:ext cx="1779384" cy="134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53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/>
          <p:cNvSpPr txBox="1"/>
          <p:nvPr/>
        </p:nvSpPr>
        <p:spPr>
          <a:xfrm>
            <a:off x="9576000" y="144000"/>
            <a:ext cx="360000" cy="346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ru-RU" b="1" i="1" spc="-1" dirty="0">
                <a:latin typeface="Times New Roman"/>
              </a:rPr>
              <a:t>9</a:t>
            </a:r>
            <a:endParaRPr lang="ru-RU" sz="1800" b="1" i="1" strike="noStrike" spc="-1" dirty="0">
              <a:latin typeface="Times New Roman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260000" y="180000"/>
            <a:ext cx="5220000" cy="343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endParaRPr lang="ru-RU" sz="1800" b="0" strike="noStrike" spc="-1" dirty="0">
              <a:latin typeface="Times New Roman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055507" y="596577"/>
            <a:ext cx="6848986" cy="4483440"/>
          </a:xfrm>
          <a:prstGeom prst="rect">
            <a:avLst/>
          </a:prstGeom>
          <a:noFill/>
          <a:ln w="0">
            <a:solidFill>
              <a:schemeClr val="bg1">
                <a:alpha val="0"/>
              </a:schemeClr>
            </a:solidFill>
          </a:ln>
        </p:spPr>
        <p:txBody>
          <a:bodyPr lIns="90000" tIns="45000" rIns="90000" bIns="45000">
            <a:noAutofit/>
          </a:bodyPr>
          <a:lstStyle/>
          <a:p>
            <a:pPr algn="ctr"/>
            <a:endParaRPr lang="ru-RU" sz="2000" b="1" spc="-1" dirty="0" smtClean="0">
              <a:solidFill>
                <a:srgbClr val="006666"/>
              </a:solidFill>
              <a:latin typeface="Times New Roman"/>
            </a:endParaRPr>
          </a:p>
          <a:p>
            <a:pPr algn="ctr"/>
            <a:r>
              <a:rPr lang="ru-RU" sz="2000" b="1" spc="-1" dirty="0" smtClean="0">
                <a:solidFill>
                  <a:srgbClr val="006666"/>
                </a:solidFill>
                <a:latin typeface="Times New Roman"/>
              </a:rPr>
              <a:t>Региональный проект: </a:t>
            </a:r>
          </a:p>
          <a:p>
            <a:endParaRPr lang="ru-RU" sz="1600" b="1" spc="-1" dirty="0">
              <a:latin typeface="Times New Roman"/>
            </a:endParaRP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1600" b="1" spc="-1" dirty="0" smtClean="0">
                <a:solidFill>
                  <a:srgbClr val="006666"/>
                </a:solidFill>
                <a:latin typeface="Times New Roman"/>
              </a:rPr>
              <a:t>1. Цифровое </a:t>
            </a:r>
            <a:r>
              <a:rPr lang="ru-RU" sz="1600" b="1" spc="-1" dirty="0">
                <a:solidFill>
                  <a:srgbClr val="006666"/>
                </a:solidFill>
                <a:latin typeface="Times New Roman"/>
              </a:rPr>
              <a:t>государственное управление</a:t>
            </a:r>
            <a:r>
              <a:rPr lang="ru-RU" sz="1600" b="1" spc="-1" dirty="0" smtClean="0">
                <a:solidFill>
                  <a:srgbClr val="006666"/>
                </a:solidFill>
                <a:latin typeface="Times New Roman"/>
              </a:rPr>
              <a:t>                                           </a:t>
            </a:r>
            <a:endParaRPr lang="en-US" sz="1600" b="1" spc="-1" dirty="0" smtClean="0">
              <a:solidFill>
                <a:srgbClr val="006666"/>
              </a:solidFill>
              <a:latin typeface="Times New Roman"/>
            </a:endParaRPr>
          </a:p>
          <a:p>
            <a:endParaRPr lang="en-US" sz="1600" b="1" spc="-1" dirty="0">
              <a:solidFill>
                <a:srgbClr val="006666"/>
              </a:solidFill>
              <a:latin typeface="Times New Roman"/>
            </a:endParaRPr>
          </a:p>
          <a:p>
            <a:endParaRPr lang="en-US" sz="1600" b="1" spc="-1" dirty="0">
              <a:solidFill>
                <a:srgbClr val="006666"/>
              </a:solidFill>
              <a:latin typeface="Times New Roman"/>
            </a:endParaRPr>
          </a:p>
          <a:p>
            <a:r>
              <a:rPr lang="en-US" sz="1400" b="1" spc="-1" dirty="0" smtClean="0">
                <a:solidFill>
                  <a:srgbClr val="006666"/>
                </a:solidFill>
                <a:latin typeface="Times New Roman"/>
              </a:rPr>
              <a:t>           </a:t>
            </a:r>
            <a:r>
              <a:rPr lang="ru-RU" sz="1400" b="1" spc="-1" dirty="0" smtClean="0">
                <a:solidFill>
                  <a:srgbClr val="006666"/>
                </a:solidFill>
                <a:latin typeface="Times New Roman"/>
              </a:rPr>
              <a:t>4 показателя</a:t>
            </a:r>
            <a:r>
              <a:rPr lang="ru-RU" sz="1600" b="1" spc="-1" dirty="0" smtClean="0">
                <a:solidFill>
                  <a:srgbClr val="006666"/>
                </a:solidFill>
                <a:latin typeface="Times New Roman"/>
              </a:rPr>
              <a:t>                                  </a:t>
            </a:r>
            <a:r>
              <a:rPr lang="ru-RU" sz="1400" b="1" spc="-1" dirty="0" smtClean="0">
                <a:solidFill>
                  <a:srgbClr val="006666"/>
                </a:solidFill>
                <a:latin typeface="Times New Roman"/>
              </a:rPr>
              <a:t>100%</a:t>
            </a:r>
          </a:p>
          <a:p>
            <a:endParaRPr lang="ru-RU" sz="1400" b="1" spc="-1" dirty="0">
              <a:solidFill>
                <a:srgbClr val="006666"/>
              </a:solidFill>
              <a:latin typeface="Times New Roman"/>
            </a:endParaRPr>
          </a:p>
          <a:p>
            <a:endParaRPr lang="ru-RU" sz="1400" b="1" spc="-1" dirty="0" smtClean="0">
              <a:solidFill>
                <a:srgbClr val="006666"/>
              </a:solidFill>
              <a:latin typeface="Times New Roman"/>
            </a:endParaRPr>
          </a:p>
          <a:p>
            <a:endParaRPr lang="ru-RU" sz="1400" b="1" spc="-1" dirty="0">
              <a:solidFill>
                <a:srgbClr val="006666"/>
              </a:solidFill>
              <a:latin typeface="Times New Roman"/>
            </a:endParaRPr>
          </a:p>
          <a:p>
            <a:r>
              <a:rPr lang="ru-RU" sz="1400" b="1" spc="-1" dirty="0">
                <a:solidFill>
                  <a:srgbClr val="006666"/>
                </a:solidFill>
                <a:latin typeface="Times New Roman"/>
              </a:rPr>
              <a:t>2. </a:t>
            </a:r>
            <a:r>
              <a:rPr lang="ru-RU" sz="1600" b="1" spc="-1" dirty="0">
                <a:solidFill>
                  <a:srgbClr val="006666"/>
                </a:solidFill>
                <a:latin typeface="Times New Roman"/>
              </a:rPr>
              <a:t>Информационная инфраструктура </a:t>
            </a:r>
            <a:endParaRPr lang="ru-RU" sz="1600" b="1" spc="-1" dirty="0" smtClean="0">
              <a:solidFill>
                <a:srgbClr val="006666"/>
              </a:solidFill>
              <a:latin typeface="Times New Roman"/>
            </a:endParaRPr>
          </a:p>
          <a:p>
            <a:endParaRPr lang="ru-RU" sz="1600" b="1" spc="-1" dirty="0">
              <a:solidFill>
                <a:srgbClr val="006666"/>
              </a:solidFill>
              <a:latin typeface="Times New Roman"/>
            </a:endParaRPr>
          </a:p>
          <a:p>
            <a:endParaRPr lang="ru-RU" sz="1600" b="1" spc="-1" dirty="0" smtClean="0">
              <a:solidFill>
                <a:srgbClr val="006666"/>
              </a:solidFill>
              <a:latin typeface="Times New Roman"/>
            </a:endParaRPr>
          </a:p>
          <a:p>
            <a:r>
              <a:rPr lang="ru-RU" sz="1600" b="1" spc="-1" dirty="0" smtClean="0">
                <a:solidFill>
                  <a:srgbClr val="006666"/>
                </a:solidFill>
                <a:latin typeface="Times New Roman"/>
              </a:rPr>
              <a:t>           </a:t>
            </a:r>
            <a:r>
              <a:rPr lang="ru-RU" sz="1400" b="1" spc="-1" dirty="0" smtClean="0">
                <a:solidFill>
                  <a:srgbClr val="006666"/>
                </a:solidFill>
                <a:latin typeface="Times New Roman"/>
              </a:rPr>
              <a:t>1 показатель                                    100%</a:t>
            </a:r>
            <a:endParaRPr lang="ru-RU" sz="1400" b="1" spc="-1" dirty="0">
              <a:solidFill>
                <a:srgbClr val="006666"/>
              </a:solidFill>
              <a:latin typeface="Times New Roman"/>
            </a:endParaRPr>
          </a:p>
          <a:p>
            <a:r>
              <a:rPr lang="ru-RU" sz="1600" b="1" spc="-1" dirty="0" smtClean="0">
                <a:solidFill>
                  <a:srgbClr val="006666"/>
                </a:solidFill>
                <a:latin typeface="Times New Roman"/>
              </a:rPr>
              <a:t>                                  </a:t>
            </a:r>
            <a:endParaRPr lang="ru-RU" sz="1600" b="1" spc="-1" dirty="0">
              <a:solidFill>
                <a:srgbClr val="006666"/>
              </a:solidFill>
              <a:latin typeface="Times New Roman"/>
            </a:endParaRPr>
          </a:p>
          <a:p>
            <a:endParaRPr lang="ru-RU" sz="1600" b="1" spc="-1" dirty="0">
              <a:solidFill>
                <a:srgbClr val="006666"/>
              </a:solidFill>
              <a:latin typeface="Times New Roman"/>
            </a:endParaRPr>
          </a:p>
          <a:p>
            <a:r>
              <a:rPr lang="ru-RU" sz="1600" b="1" spc="-1" dirty="0" smtClean="0">
                <a:solidFill>
                  <a:srgbClr val="006666"/>
                </a:solidFill>
                <a:latin typeface="Times New Roman"/>
              </a:rPr>
              <a:t>              </a:t>
            </a:r>
          </a:p>
          <a:p>
            <a:endParaRPr lang="en-US" sz="1600" b="1" spc="-1" dirty="0">
              <a:solidFill>
                <a:srgbClr val="006666"/>
              </a:solidFill>
              <a:latin typeface="Times New Roman"/>
            </a:endParaRPr>
          </a:p>
          <a:p>
            <a:r>
              <a:rPr lang="en-US" sz="1400" b="1" spc="-1" dirty="0" smtClean="0">
                <a:solidFill>
                  <a:srgbClr val="006666"/>
                </a:solidFill>
                <a:latin typeface="Times New Roman"/>
              </a:rPr>
              <a:t>            </a:t>
            </a:r>
            <a:endParaRPr lang="ru-RU" sz="1600" b="1" spc="-1" dirty="0">
              <a:solidFill>
                <a:srgbClr val="006666"/>
              </a:solidFill>
              <a:latin typeface="Times New Roman"/>
            </a:endParaRPr>
          </a:p>
          <a:p>
            <a:endParaRPr lang="ru-RU" b="1" dirty="0"/>
          </a:p>
          <a:p>
            <a:r>
              <a:rPr lang="ru-RU" sz="1400" b="1" spc="-1" dirty="0" smtClean="0">
                <a:solidFill>
                  <a:srgbClr val="006666"/>
                </a:solidFill>
                <a:latin typeface="Times New Roman"/>
              </a:rPr>
              <a:t>            </a:t>
            </a:r>
            <a:endParaRPr lang="en-US" b="1" dirty="0" smtClean="0"/>
          </a:p>
          <a:p>
            <a:endParaRPr lang="ru-RU" sz="1600" b="1" spc="-1" dirty="0">
              <a:solidFill>
                <a:srgbClr val="006666"/>
              </a:solidFill>
              <a:latin typeface="Times New Roman"/>
            </a:endParaRPr>
          </a:p>
          <a:p>
            <a:endParaRPr lang="ru-RU" sz="1600" b="1" dirty="0" smtClean="0"/>
          </a:p>
          <a:p>
            <a:r>
              <a:rPr lang="ru-RU" sz="1600" b="1" dirty="0"/>
              <a:t> </a:t>
            </a:r>
            <a:r>
              <a:rPr lang="ru-RU" sz="1600" b="1" dirty="0" smtClean="0"/>
              <a:t>                           </a:t>
            </a:r>
          </a:p>
          <a:p>
            <a:endParaRPr lang="ru-RU" sz="1600" b="1" strike="noStrike" spc="-1" dirty="0" smtClean="0">
              <a:latin typeface="Times New Roman"/>
            </a:endParaRPr>
          </a:p>
          <a:p>
            <a:endParaRPr lang="ru-RU" sz="1800" b="0" strike="noStrike" spc="-1" dirty="0">
              <a:latin typeface="Times New Roman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782171" y="2656865"/>
            <a:ext cx="1097185" cy="562708"/>
          </a:xfrm>
          <a:prstGeom prst="ellipse">
            <a:avLst/>
          </a:prstGeom>
          <a:noFill/>
          <a:ln w="1905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Овал 29"/>
          <p:cNvSpPr/>
          <p:nvPr/>
        </p:nvSpPr>
        <p:spPr>
          <a:xfrm>
            <a:off x="3512462" y="2675510"/>
            <a:ext cx="1285127" cy="541365"/>
          </a:xfrm>
          <a:prstGeom prst="ellipse">
            <a:avLst/>
          </a:prstGeom>
          <a:noFill/>
          <a:ln w="1905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202" y="2751597"/>
            <a:ext cx="319385" cy="2891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44" y="642091"/>
            <a:ext cx="2547912" cy="4602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486" y="3825461"/>
            <a:ext cx="964706" cy="108996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938" y="1745160"/>
            <a:ext cx="1651846" cy="129560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813" y="3507986"/>
            <a:ext cx="1199535" cy="1194500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3560834" y="4276320"/>
            <a:ext cx="1285127" cy="541365"/>
          </a:xfrm>
          <a:prstGeom prst="ellipse">
            <a:avLst/>
          </a:prstGeom>
          <a:noFill/>
          <a:ln w="1905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5782171" y="4276548"/>
            <a:ext cx="1097185" cy="562708"/>
          </a:xfrm>
          <a:prstGeom prst="ellipse">
            <a:avLst/>
          </a:prstGeom>
          <a:noFill/>
          <a:ln w="1905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201" y="4413318"/>
            <a:ext cx="319385" cy="28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68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1642</TotalTime>
  <Words>299</Words>
  <Application>Microsoft Office PowerPoint</Application>
  <PresentationFormat>Произвольный</PresentationFormat>
  <Paragraphs>173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DejaVu Sans</vt:lpstr>
      <vt:lpstr>Symbol</vt:lpstr>
      <vt:lpstr>Times New Roman</vt:lpstr>
      <vt:lpstr>Wingdings</vt:lpstr>
      <vt:lpstr>XO Oriel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Иванова Ольга Владимировна</dc:creator>
  <dc:description/>
  <cp:lastModifiedBy>Иванова Ольга Владимировна</cp:lastModifiedBy>
  <cp:revision>75</cp:revision>
  <cp:lastPrinted>2022-12-09T10:58:24Z</cp:lastPrinted>
  <dcterms:created xsi:type="dcterms:W3CDTF">2022-03-09T16:58:38Z</dcterms:created>
  <dcterms:modified xsi:type="dcterms:W3CDTF">2022-12-14T07:22:08Z</dcterms:modified>
  <dc:language>ru-RU</dc:language>
</cp:coreProperties>
</file>