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75" r:id="rId2"/>
    <p:sldId id="306" r:id="rId3"/>
    <p:sldId id="277" r:id="rId4"/>
    <p:sldId id="260" r:id="rId5"/>
    <p:sldId id="293" r:id="rId6"/>
    <p:sldId id="294" r:id="rId7"/>
    <p:sldId id="291" r:id="rId8"/>
    <p:sldId id="292" r:id="rId9"/>
    <p:sldId id="280" r:id="rId10"/>
    <p:sldId id="296" r:id="rId11"/>
    <p:sldId id="305" r:id="rId12"/>
    <p:sldId id="263" r:id="rId13"/>
    <p:sldId id="264" r:id="rId14"/>
    <p:sldId id="258" r:id="rId15"/>
    <p:sldId id="304" r:id="rId16"/>
    <p:sldId id="286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1834" autoAdjust="0"/>
  </p:normalViewPr>
  <p:slideViewPr>
    <p:cSldViewPr>
      <p:cViewPr>
        <p:scale>
          <a:sx n="121" d="100"/>
          <a:sy n="121" d="100"/>
        </p:scale>
        <p:origin x="-20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85E43-D361-4E45-B5E0-377E791C11B5}" type="doc">
      <dgm:prSet loTypeId="urn:microsoft.com/office/officeart/2008/layout/AlternatingPictureBlocks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2082451-463A-48CC-ADF1-DF701957850B}">
      <dgm:prSet/>
      <dgm:spPr/>
      <dgm:t>
        <a:bodyPr/>
        <a:lstStyle/>
        <a:p>
          <a:pPr algn="ctr" rtl="0"/>
          <a:r>
            <a:rPr lang="ru-RU" b="1" dirty="0" smtClean="0"/>
            <a:t>Основные налоговые         тренды 2017г. </a:t>
          </a:r>
          <a:endParaRPr lang="ru-RU" dirty="0"/>
        </a:p>
      </dgm:t>
    </dgm:pt>
    <dgm:pt modelId="{669E727F-E040-4A0D-BD59-F5F68EE2C427}" type="parTrans" cxnId="{22BB1E49-96B4-4127-9072-B530A73C6878}">
      <dgm:prSet/>
      <dgm:spPr/>
      <dgm:t>
        <a:bodyPr/>
        <a:lstStyle/>
        <a:p>
          <a:endParaRPr lang="ru-RU"/>
        </a:p>
      </dgm:t>
    </dgm:pt>
    <dgm:pt modelId="{C226783A-BA3F-45BF-B5FB-346B280AF4BC}" type="sibTrans" cxnId="{22BB1E49-96B4-4127-9072-B530A73C6878}">
      <dgm:prSet/>
      <dgm:spPr/>
      <dgm:t>
        <a:bodyPr/>
        <a:lstStyle/>
        <a:p>
          <a:endParaRPr lang="ru-RU"/>
        </a:p>
      </dgm:t>
    </dgm:pt>
    <dgm:pt modelId="{0EBC34B6-9A91-4A4F-B7E7-4CB3B9AFDE18}" type="pres">
      <dgm:prSet presAssocID="{4EC85E43-D361-4E45-B5E0-377E791C11B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39024F-80A1-49B7-ACD3-A38D1A1B8D0C}" type="pres">
      <dgm:prSet presAssocID="{22082451-463A-48CC-ADF1-DF701957850B}" presName="comp" presStyleCnt="0"/>
      <dgm:spPr/>
      <dgm:t>
        <a:bodyPr/>
        <a:lstStyle/>
        <a:p>
          <a:endParaRPr lang="ru-RU"/>
        </a:p>
      </dgm:t>
    </dgm:pt>
    <dgm:pt modelId="{D874F7EF-785C-4751-B7E8-A16ACA4475E2}" type="pres">
      <dgm:prSet presAssocID="{22082451-463A-48CC-ADF1-DF701957850B}" presName="rect2" presStyleLbl="node1" presStyleIdx="0" presStyleCnt="1" custScaleX="1068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8A224-89A6-49BE-80FE-723115DE3217}" type="pres">
      <dgm:prSet presAssocID="{22082451-463A-48CC-ADF1-DF701957850B}" presName="rect1" presStyleLbl="lnNode1" presStyleIdx="0" presStyleCnt="1" custLinFactNeighborX="9374" custLinFactNeighborY="71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solidFill>
            <a:schemeClr val="accent1"/>
          </a:solidFill>
        </a:ln>
      </dgm:spPr>
      <dgm:t>
        <a:bodyPr/>
        <a:lstStyle/>
        <a:p>
          <a:endParaRPr lang="ru-RU"/>
        </a:p>
      </dgm:t>
    </dgm:pt>
  </dgm:ptLst>
  <dgm:cxnLst>
    <dgm:cxn modelId="{9873E073-5445-4F13-B22E-406BBBD39AC0}" type="presOf" srcId="{4EC85E43-D361-4E45-B5E0-377E791C11B5}" destId="{0EBC34B6-9A91-4A4F-B7E7-4CB3B9AFDE18}" srcOrd="0" destOrd="0" presId="urn:microsoft.com/office/officeart/2008/layout/AlternatingPictureBlocks"/>
    <dgm:cxn modelId="{650786F7-5455-44BB-993C-830357D25FBA}" type="presOf" srcId="{22082451-463A-48CC-ADF1-DF701957850B}" destId="{D874F7EF-785C-4751-B7E8-A16ACA4475E2}" srcOrd="0" destOrd="0" presId="urn:microsoft.com/office/officeart/2008/layout/AlternatingPictureBlocks"/>
    <dgm:cxn modelId="{22BB1E49-96B4-4127-9072-B530A73C6878}" srcId="{4EC85E43-D361-4E45-B5E0-377E791C11B5}" destId="{22082451-463A-48CC-ADF1-DF701957850B}" srcOrd="0" destOrd="0" parTransId="{669E727F-E040-4A0D-BD59-F5F68EE2C427}" sibTransId="{C226783A-BA3F-45BF-B5FB-346B280AF4BC}"/>
    <dgm:cxn modelId="{D6ECB8A2-AFAC-4EAF-965B-943D8FE4D41F}" type="presParOf" srcId="{0EBC34B6-9A91-4A4F-B7E7-4CB3B9AFDE18}" destId="{1B39024F-80A1-49B7-ACD3-A38D1A1B8D0C}" srcOrd="0" destOrd="0" presId="urn:microsoft.com/office/officeart/2008/layout/AlternatingPictureBlocks"/>
    <dgm:cxn modelId="{70F92B8B-5D10-4180-96DD-1BCCE6934FDA}" type="presParOf" srcId="{1B39024F-80A1-49B7-ACD3-A38D1A1B8D0C}" destId="{D874F7EF-785C-4751-B7E8-A16ACA4475E2}" srcOrd="0" destOrd="0" presId="urn:microsoft.com/office/officeart/2008/layout/AlternatingPictureBlocks"/>
    <dgm:cxn modelId="{06E591C1-4AE5-49D0-93D9-B56FAA23242F}" type="presParOf" srcId="{1B39024F-80A1-49B7-ACD3-A38D1A1B8D0C}" destId="{2638A224-89A6-49BE-80FE-723115DE3217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5143798-BAE4-417C-8717-D745DA1CFA15}" type="doc">
      <dgm:prSet loTypeId="urn:microsoft.com/office/officeart/2005/8/layout/orgChart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D23D6E7-A17B-4F00-B7F9-42E1266F76CA}">
      <dgm:prSet/>
      <dgm:spPr/>
      <dgm:t>
        <a:bodyPr/>
        <a:lstStyle/>
        <a:p>
          <a:pPr rtl="0"/>
          <a:r>
            <a:rPr lang="ru-RU" b="1" dirty="0" smtClean="0"/>
            <a:t>Закон ХМАО-Югры N 14-оз от 20.02.2015г. "Об установлении на территории ХМАО - Югры налоговой ставки в размере 0% по Упрощенной системе налогообложения и патентной системе налогообложения»</a:t>
          </a:r>
          <a:endParaRPr lang="ru-RU" dirty="0"/>
        </a:p>
      </dgm:t>
    </dgm:pt>
    <dgm:pt modelId="{0D9BC857-7723-41F2-BB95-27C9386F984A}" type="parTrans" cxnId="{CF92608F-FA14-46F7-9B78-89606CCE88FF}">
      <dgm:prSet/>
      <dgm:spPr/>
      <dgm:t>
        <a:bodyPr/>
        <a:lstStyle/>
        <a:p>
          <a:endParaRPr lang="ru-RU"/>
        </a:p>
      </dgm:t>
    </dgm:pt>
    <dgm:pt modelId="{4340A825-B52F-4260-99E2-C7A56B5E53D8}" type="sibTrans" cxnId="{CF92608F-FA14-46F7-9B78-89606CCE88FF}">
      <dgm:prSet/>
      <dgm:spPr/>
      <dgm:t>
        <a:bodyPr/>
        <a:lstStyle/>
        <a:p>
          <a:endParaRPr lang="ru-RU"/>
        </a:p>
      </dgm:t>
    </dgm:pt>
    <dgm:pt modelId="{FF13AC2F-82A8-4ADF-99D6-096FAF8AE974}">
      <dgm:prSet/>
      <dgm:spPr/>
      <dgm:t>
        <a:bodyPr/>
        <a:lstStyle/>
        <a:p>
          <a:pPr rtl="0"/>
          <a:r>
            <a:rPr lang="ru-RU" dirty="0" smtClean="0"/>
            <a:t>Статья 2. Налоговая ставка в размере 0 процентов устанавливается для налогоплательщиков -ИП, </a:t>
          </a:r>
          <a:r>
            <a:rPr lang="ru-RU" b="1" dirty="0" smtClean="0"/>
            <a:t>впервые зарегистрированных </a:t>
          </a:r>
          <a:r>
            <a:rPr lang="ru-RU" dirty="0" smtClean="0"/>
            <a:t>и применяющих упрощенную систему налогообложения </a:t>
          </a:r>
          <a:r>
            <a:rPr lang="ru-RU" b="1" dirty="0" smtClean="0"/>
            <a:t>(УСН</a:t>
          </a:r>
          <a:r>
            <a:rPr lang="ru-RU" dirty="0" smtClean="0"/>
            <a:t>), в отношении </a:t>
          </a:r>
          <a:r>
            <a:rPr lang="ru-RU" b="1" dirty="0" smtClean="0"/>
            <a:t>24-х</a:t>
          </a:r>
          <a:r>
            <a:rPr lang="ru-RU" dirty="0" smtClean="0"/>
            <a:t>  видов предпринимательской деятельности.</a:t>
          </a:r>
          <a:endParaRPr lang="ru-RU" dirty="0"/>
        </a:p>
      </dgm:t>
    </dgm:pt>
    <dgm:pt modelId="{76FED132-DC5E-4B7B-A7CA-71243E767B86}" type="parTrans" cxnId="{56C31F16-D376-4B76-B1B9-21361243E2D6}">
      <dgm:prSet/>
      <dgm:spPr/>
      <dgm:t>
        <a:bodyPr/>
        <a:lstStyle/>
        <a:p>
          <a:endParaRPr lang="ru-RU"/>
        </a:p>
      </dgm:t>
    </dgm:pt>
    <dgm:pt modelId="{8193DBF3-0C0E-44FF-893A-BF3DB50ADC24}" type="sibTrans" cxnId="{56C31F16-D376-4B76-B1B9-21361243E2D6}">
      <dgm:prSet/>
      <dgm:spPr/>
      <dgm:t>
        <a:bodyPr/>
        <a:lstStyle/>
        <a:p>
          <a:endParaRPr lang="ru-RU"/>
        </a:p>
      </dgm:t>
    </dgm:pt>
    <dgm:pt modelId="{4830E6E7-9B5F-4EA1-9ED7-508242DF20A4}">
      <dgm:prSet/>
      <dgm:spPr/>
      <dgm:t>
        <a:bodyPr/>
        <a:lstStyle/>
        <a:p>
          <a:pPr rtl="0"/>
          <a:r>
            <a:rPr lang="ru-RU" dirty="0" smtClean="0"/>
            <a:t>Статья 3. Налоговая ставка в размере 0 процентов устанавливается ИП, </a:t>
          </a:r>
          <a:r>
            <a:rPr lang="ru-RU" b="1" dirty="0" smtClean="0"/>
            <a:t>впервые зарегистрированных  </a:t>
          </a:r>
          <a:r>
            <a:rPr lang="ru-RU" dirty="0" smtClean="0"/>
            <a:t>и применяющих </a:t>
          </a:r>
          <a:r>
            <a:rPr lang="ru-RU" b="1" dirty="0" smtClean="0"/>
            <a:t>патентную систему </a:t>
          </a:r>
          <a:r>
            <a:rPr lang="ru-RU" dirty="0" smtClean="0"/>
            <a:t>, в отношении  видов предпринимательской деятельности, установленных пунктом 2 статьи 346.43 Налогового кодекса РФ и статьей 2 Закона Ханты-Мансийского автономного округа - Югры «О патентной системе налогообложения на территории Ханты-Мансийского автономного округа – Югры» +</a:t>
          </a:r>
          <a:r>
            <a:rPr lang="ru-RU" b="1" dirty="0" smtClean="0"/>
            <a:t>32 вида </a:t>
          </a:r>
          <a:endParaRPr lang="ru-RU" dirty="0"/>
        </a:p>
      </dgm:t>
    </dgm:pt>
    <dgm:pt modelId="{44228390-58F6-429D-92F0-DA4444B574E1}" type="parTrans" cxnId="{AD05AFCA-EB84-4358-848E-E3008A90F24D}">
      <dgm:prSet/>
      <dgm:spPr/>
      <dgm:t>
        <a:bodyPr/>
        <a:lstStyle/>
        <a:p>
          <a:endParaRPr lang="ru-RU"/>
        </a:p>
      </dgm:t>
    </dgm:pt>
    <dgm:pt modelId="{48535C12-3C0A-471A-8D07-06E5F4FCC8AA}" type="sibTrans" cxnId="{AD05AFCA-EB84-4358-848E-E3008A90F24D}">
      <dgm:prSet/>
      <dgm:spPr/>
      <dgm:t>
        <a:bodyPr/>
        <a:lstStyle/>
        <a:p>
          <a:endParaRPr lang="ru-RU"/>
        </a:p>
      </dgm:t>
    </dgm:pt>
    <dgm:pt modelId="{9AFED200-844B-4673-AE18-3BEB5FC43CF5}" type="pres">
      <dgm:prSet presAssocID="{65143798-BAE4-417C-8717-D745DA1CFA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BC13294-D0FE-40C0-BDD5-EC0ACB681B05}" type="pres">
      <dgm:prSet presAssocID="{7D23D6E7-A17B-4F00-B7F9-42E1266F76CA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5E50E68-733E-4FFA-AE43-4358D49B2ABA}" type="pres">
      <dgm:prSet presAssocID="{7D23D6E7-A17B-4F00-B7F9-42E1266F76CA}" presName="rootComposite1" presStyleCnt="0"/>
      <dgm:spPr/>
      <dgm:t>
        <a:bodyPr/>
        <a:lstStyle/>
        <a:p>
          <a:endParaRPr lang="ru-RU"/>
        </a:p>
      </dgm:t>
    </dgm:pt>
    <dgm:pt modelId="{75EA458F-280F-4014-AEAB-59B9D3080508}" type="pres">
      <dgm:prSet presAssocID="{7D23D6E7-A17B-4F00-B7F9-42E1266F76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090410-2D39-4FFD-944C-879918BAAC60}" type="pres">
      <dgm:prSet presAssocID="{7D23D6E7-A17B-4F00-B7F9-42E1266F76C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3CFE72B-DF7D-4285-9C0E-7D7289D3215C}" type="pres">
      <dgm:prSet presAssocID="{7D23D6E7-A17B-4F00-B7F9-42E1266F76CA}" presName="hierChild2" presStyleCnt="0"/>
      <dgm:spPr/>
      <dgm:t>
        <a:bodyPr/>
        <a:lstStyle/>
        <a:p>
          <a:endParaRPr lang="ru-RU"/>
        </a:p>
      </dgm:t>
    </dgm:pt>
    <dgm:pt modelId="{2B320AE8-75E5-4BFA-80A3-4144300D5F39}" type="pres">
      <dgm:prSet presAssocID="{76FED132-DC5E-4B7B-A7CA-71243E767B8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6A48AB3C-F553-4AA3-B47E-3AD4CA1F61FC}" type="pres">
      <dgm:prSet presAssocID="{FF13AC2F-82A8-4ADF-99D6-096FAF8AE97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B898297-0306-4B9D-B200-C0D82745915D}" type="pres">
      <dgm:prSet presAssocID="{FF13AC2F-82A8-4ADF-99D6-096FAF8AE974}" presName="rootComposite" presStyleCnt="0"/>
      <dgm:spPr/>
      <dgm:t>
        <a:bodyPr/>
        <a:lstStyle/>
        <a:p>
          <a:endParaRPr lang="ru-RU"/>
        </a:p>
      </dgm:t>
    </dgm:pt>
    <dgm:pt modelId="{2567E357-E0A0-4088-BC74-615065471ABF}" type="pres">
      <dgm:prSet presAssocID="{FF13AC2F-82A8-4ADF-99D6-096FAF8AE974}" presName="rootText" presStyleLbl="node2" presStyleIdx="0" presStyleCnt="2" custScaleY="115626" custLinFactNeighborX="-974" custLinFactNeighborY="-131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C48FFE-17BE-4A10-A08A-B3AC36A4552A}" type="pres">
      <dgm:prSet presAssocID="{FF13AC2F-82A8-4ADF-99D6-096FAF8AE974}" presName="rootConnector" presStyleLbl="node2" presStyleIdx="0" presStyleCnt="2"/>
      <dgm:spPr/>
      <dgm:t>
        <a:bodyPr/>
        <a:lstStyle/>
        <a:p>
          <a:endParaRPr lang="ru-RU"/>
        </a:p>
      </dgm:t>
    </dgm:pt>
    <dgm:pt modelId="{570688EC-434A-4417-9860-9821FE5B30D7}" type="pres">
      <dgm:prSet presAssocID="{FF13AC2F-82A8-4ADF-99D6-096FAF8AE974}" presName="hierChild4" presStyleCnt="0"/>
      <dgm:spPr/>
      <dgm:t>
        <a:bodyPr/>
        <a:lstStyle/>
        <a:p>
          <a:endParaRPr lang="ru-RU"/>
        </a:p>
      </dgm:t>
    </dgm:pt>
    <dgm:pt modelId="{629F5B7E-3299-4282-AE3D-226B2ECA3561}" type="pres">
      <dgm:prSet presAssocID="{FF13AC2F-82A8-4ADF-99D6-096FAF8AE974}" presName="hierChild5" presStyleCnt="0"/>
      <dgm:spPr/>
      <dgm:t>
        <a:bodyPr/>
        <a:lstStyle/>
        <a:p>
          <a:endParaRPr lang="ru-RU"/>
        </a:p>
      </dgm:t>
    </dgm:pt>
    <dgm:pt modelId="{FB0CD1CA-531E-40C3-9CD8-CD05862A77D0}" type="pres">
      <dgm:prSet presAssocID="{44228390-58F6-429D-92F0-DA4444B574E1}" presName="Name37" presStyleLbl="parChTrans1D2" presStyleIdx="1" presStyleCnt="2"/>
      <dgm:spPr/>
      <dgm:t>
        <a:bodyPr/>
        <a:lstStyle/>
        <a:p>
          <a:endParaRPr lang="ru-RU"/>
        </a:p>
      </dgm:t>
    </dgm:pt>
    <dgm:pt modelId="{CFD5EDC0-6FC6-4C37-8B4C-EA09C6205261}" type="pres">
      <dgm:prSet presAssocID="{4830E6E7-9B5F-4EA1-9ED7-508242DF20A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98601F2-BC74-4C63-8FAE-A4FD1A047F54}" type="pres">
      <dgm:prSet presAssocID="{4830E6E7-9B5F-4EA1-9ED7-508242DF20A4}" presName="rootComposite" presStyleCnt="0"/>
      <dgm:spPr/>
      <dgm:t>
        <a:bodyPr/>
        <a:lstStyle/>
        <a:p>
          <a:endParaRPr lang="ru-RU"/>
        </a:p>
      </dgm:t>
    </dgm:pt>
    <dgm:pt modelId="{1A1F280D-07A8-4732-87A5-684E350F4D68}" type="pres">
      <dgm:prSet presAssocID="{4830E6E7-9B5F-4EA1-9ED7-508242DF20A4}" presName="rootText" presStyleLbl="node2" presStyleIdx="1" presStyleCnt="2" custScaleX="128941" custScaleY="132864" custLinFactNeighborX="-874" custLinFactNeighborY="-131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8D9DA8-CC45-4467-9629-3861035B38C5}" type="pres">
      <dgm:prSet presAssocID="{4830E6E7-9B5F-4EA1-9ED7-508242DF20A4}" presName="rootConnector" presStyleLbl="node2" presStyleIdx="1" presStyleCnt="2"/>
      <dgm:spPr/>
      <dgm:t>
        <a:bodyPr/>
        <a:lstStyle/>
        <a:p>
          <a:endParaRPr lang="ru-RU"/>
        </a:p>
      </dgm:t>
    </dgm:pt>
    <dgm:pt modelId="{ED2FA611-F176-46D8-B06D-575188AD8A7D}" type="pres">
      <dgm:prSet presAssocID="{4830E6E7-9B5F-4EA1-9ED7-508242DF20A4}" presName="hierChild4" presStyleCnt="0"/>
      <dgm:spPr/>
      <dgm:t>
        <a:bodyPr/>
        <a:lstStyle/>
        <a:p>
          <a:endParaRPr lang="ru-RU"/>
        </a:p>
      </dgm:t>
    </dgm:pt>
    <dgm:pt modelId="{6475E686-86EF-4103-BB84-1ECD95F0797A}" type="pres">
      <dgm:prSet presAssocID="{4830E6E7-9B5F-4EA1-9ED7-508242DF20A4}" presName="hierChild5" presStyleCnt="0"/>
      <dgm:spPr/>
      <dgm:t>
        <a:bodyPr/>
        <a:lstStyle/>
        <a:p>
          <a:endParaRPr lang="ru-RU"/>
        </a:p>
      </dgm:t>
    </dgm:pt>
    <dgm:pt modelId="{C1EC4D20-AA48-46C1-90C5-91E666BF31DA}" type="pres">
      <dgm:prSet presAssocID="{7D23D6E7-A17B-4F00-B7F9-42E1266F76CA}" presName="hierChild3" presStyleCnt="0"/>
      <dgm:spPr/>
      <dgm:t>
        <a:bodyPr/>
        <a:lstStyle/>
        <a:p>
          <a:endParaRPr lang="ru-RU"/>
        </a:p>
      </dgm:t>
    </dgm:pt>
  </dgm:ptLst>
  <dgm:cxnLst>
    <dgm:cxn modelId="{898B1BAD-24B5-458B-A052-0C58CB3CD95B}" type="presOf" srcId="{FF13AC2F-82A8-4ADF-99D6-096FAF8AE974}" destId="{2567E357-E0A0-4088-BC74-615065471ABF}" srcOrd="0" destOrd="0" presId="urn:microsoft.com/office/officeart/2005/8/layout/orgChart1"/>
    <dgm:cxn modelId="{56C31F16-D376-4B76-B1B9-21361243E2D6}" srcId="{7D23D6E7-A17B-4F00-B7F9-42E1266F76CA}" destId="{FF13AC2F-82A8-4ADF-99D6-096FAF8AE974}" srcOrd="0" destOrd="0" parTransId="{76FED132-DC5E-4B7B-A7CA-71243E767B86}" sibTransId="{8193DBF3-0C0E-44FF-893A-BF3DB50ADC24}"/>
    <dgm:cxn modelId="{1B81F9A7-11B7-4BAC-A249-C355F3124573}" type="presOf" srcId="{76FED132-DC5E-4B7B-A7CA-71243E767B86}" destId="{2B320AE8-75E5-4BFA-80A3-4144300D5F39}" srcOrd="0" destOrd="0" presId="urn:microsoft.com/office/officeart/2005/8/layout/orgChart1"/>
    <dgm:cxn modelId="{ACB2FABC-D84B-42E7-9F34-13607ABEB010}" type="presOf" srcId="{7D23D6E7-A17B-4F00-B7F9-42E1266F76CA}" destId="{78090410-2D39-4FFD-944C-879918BAAC60}" srcOrd="1" destOrd="0" presId="urn:microsoft.com/office/officeart/2005/8/layout/orgChart1"/>
    <dgm:cxn modelId="{3DB2351D-59C6-4CE3-8D74-D3EC66DFC44D}" type="presOf" srcId="{65143798-BAE4-417C-8717-D745DA1CFA15}" destId="{9AFED200-844B-4673-AE18-3BEB5FC43CF5}" srcOrd="0" destOrd="0" presId="urn:microsoft.com/office/officeart/2005/8/layout/orgChart1"/>
    <dgm:cxn modelId="{CE127543-24BB-4426-BF09-7DB80AAF86C4}" type="presOf" srcId="{7D23D6E7-A17B-4F00-B7F9-42E1266F76CA}" destId="{75EA458F-280F-4014-AEAB-59B9D3080508}" srcOrd="0" destOrd="0" presId="urn:microsoft.com/office/officeart/2005/8/layout/orgChart1"/>
    <dgm:cxn modelId="{79BAD6A2-543E-4BA9-AD7B-31F96D1C8386}" type="presOf" srcId="{FF13AC2F-82A8-4ADF-99D6-096FAF8AE974}" destId="{8EC48FFE-17BE-4A10-A08A-B3AC36A4552A}" srcOrd="1" destOrd="0" presId="urn:microsoft.com/office/officeart/2005/8/layout/orgChart1"/>
    <dgm:cxn modelId="{C38F1198-537C-4623-A2C4-69A7424C35FB}" type="presOf" srcId="{44228390-58F6-429D-92F0-DA4444B574E1}" destId="{FB0CD1CA-531E-40C3-9CD8-CD05862A77D0}" srcOrd="0" destOrd="0" presId="urn:microsoft.com/office/officeart/2005/8/layout/orgChart1"/>
    <dgm:cxn modelId="{43B79EF0-614D-451B-82CF-834878DE9A1C}" type="presOf" srcId="{4830E6E7-9B5F-4EA1-9ED7-508242DF20A4}" destId="{1A1F280D-07A8-4732-87A5-684E350F4D68}" srcOrd="0" destOrd="0" presId="urn:microsoft.com/office/officeart/2005/8/layout/orgChart1"/>
    <dgm:cxn modelId="{AD05AFCA-EB84-4358-848E-E3008A90F24D}" srcId="{7D23D6E7-A17B-4F00-B7F9-42E1266F76CA}" destId="{4830E6E7-9B5F-4EA1-9ED7-508242DF20A4}" srcOrd="1" destOrd="0" parTransId="{44228390-58F6-429D-92F0-DA4444B574E1}" sibTransId="{48535C12-3C0A-471A-8D07-06E5F4FCC8AA}"/>
    <dgm:cxn modelId="{10167A97-4E85-4236-A267-61A824BA2758}" type="presOf" srcId="{4830E6E7-9B5F-4EA1-9ED7-508242DF20A4}" destId="{A68D9DA8-CC45-4467-9629-3861035B38C5}" srcOrd="1" destOrd="0" presId="urn:microsoft.com/office/officeart/2005/8/layout/orgChart1"/>
    <dgm:cxn modelId="{CF92608F-FA14-46F7-9B78-89606CCE88FF}" srcId="{65143798-BAE4-417C-8717-D745DA1CFA15}" destId="{7D23D6E7-A17B-4F00-B7F9-42E1266F76CA}" srcOrd="0" destOrd="0" parTransId="{0D9BC857-7723-41F2-BB95-27C9386F984A}" sibTransId="{4340A825-B52F-4260-99E2-C7A56B5E53D8}"/>
    <dgm:cxn modelId="{0936F68F-8803-4C1E-B88A-74CDB71704E5}" type="presParOf" srcId="{9AFED200-844B-4673-AE18-3BEB5FC43CF5}" destId="{3BC13294-D0FE-40C0-BDD5-EC0ACB681B05}" srcOrd="0" destOrd="0" presId="urn:microsoft.com/office/officeart/2005/8/layout/orgChart1"/>
    <dgm:cxn modelId="{A079E9DC-2331-470A-BDD8-10B63B58ABAF}" type="presParOf" srcId="{3BC13294-D0FE-40C0-BDD5-EC0ACB681B05}" destId="{95E50E68-733E-4FFA-AE43-4358D49B2ABA}" srcOrd="0" destOrd="0" presId="urn:microsoft.com/office/officeart/2005/8/layout/orgChart1"/>
    <dgm:cxn modelId="{D20728F5-F350-4ECB-AE8A-A3FF91E8E180}" type="presParOf" srcId="{95E50E68-733E-4FFA-AE43-4358D49B2ABA}" destId="{75EA458F-280F-4014-AEAB-59B9D3080508}" srcOrd="0" destOrd="0" presId="urn:microsoft.com/office/officeart/2005/8/layout/orgChart1"/>
    <dgm:cxn modelId="{3AB8416C-986E-4A42-8BEA-8ADB89B2FE1B}" type="presParOf" srcId="{95E50E68-733E-4FFA-AE43-4358D49B2ABA}" destId="{78090410-2D39-4FFD-944C-879918BAAC60}" srcOrd="1" destOrd="0" presId="urn:microsoft.com/office/officeart/2005/8/layout/orgChart1"/>
    <dgm:cxn modelId="{6CF69EA8-BAA1-46BC-8618-30220CD331B9}" type="presParOf" srcId="{3BC13294-D0FE-40C0-BDD5-EC0ACB681B05}" destId="{33CFE72B-DF7D-4285-9C0E-7D7289D3215C}" srcOrd="1" destOrd="0" presId="urn:microsoft.com/office/officeart/2005/8/layout/orgChart1"/>
    <dgm:cxn modelId="{99A7F7CF-2EE0-4A33-811A-87BA2D606BAA}" type="presParOf" srcId="{33CFE72B-DF7D-4285-9C0E-7D7289D3215C}" destId="{2B320AE8-75E5-4BFA-80A3-4144300D5F39}" srcOrd="0" destOrd="0" presId="urn:microsoft.com/office/officeart/2005/8/layout/orgChart1"/>
    <dgm:cxn modelId="{B589EB8B-9C41-47D0-A48A-0A90E540E098}" type="presParOf" srcId="{33CFE72B-DF7D-4285-9C0E-7D7289D3215C}" destId="{6A48AB3C-F553-4AA3-B47E-3AD4CA1F61FC}" srcOrd="1" destOrd="0" presId="urn:microsoft.com/office/officeart/2005/8/layout/orgChart1"/>
    <dgm:cxn modelId="{5FE445E1-12AE-4489-9DCF-BE03CC0909A8}" type="presParOf" srcId="{6A48AB3C-F553-4AA3-B47E-3AD4CA1F61FC}" destId="{4B898297-0306-4B9D-B200-C0D82745915D}" srcOrd="0" destOrd="0" presId="urn:microsoft.com/office/officeart/2005/8/layout/orgChart1"/>
    <dgm:cxn modelId="{F84FDB18-8A76-44AA-ADEF-1DA07E397D42}" type="presParOf" srcId="{4B898297-0306-4B9D-B200-C0D82745915D}" destId="{2567E357-E0A0-4088-BC74-615065471ABF}" srcOrd="0" destOrd="0" presId="urn:microsoft.com/office/officeart/2005/8/layout/orgChart1"/>
    <dgm:cxn modelId="{970AA0BF-D5B7-4907-86DB-D64133E6A46C}" type="presParOf" srcId="{4B898297-0306-4B9D-B200-C0D82745915D}" destId="{8EC48FFE-17BE-4A10-A08A-B3AC36A4552A}" srcOrd="1" destOrd="0" presId="urn:microsoft.com/office/officeart/2005/8/layout/orgChart1"/>
    <dgm:cxn modelId="{873DCED3-9470-40B4-93F0-6D3F38A08740}" type="presParOf" srcId="{6A48AB3C-F553-4AA3-B47E-3AD4CA1F61FC}" destId="{570688EC-434A-4417-9860-9821FE5B30D7}" srcOrd="1" destOrd="0" presId="urn:microsoft.com/office/officeart/2005/8/layout/orgChart1"/>
    <dgm:cxn modelId="{48B70E40-0B97-49F1-9F9A-E7B4C179801D}" type="presParOf" srcId="{6A48AB3C-F553-4AA3-B47E-3AD4CA1F61FC}" destId="{629F5B7E-3299-4282-AE3D-226B2ECA3561}" srcOrd="2" destOrd="0" presId="urn:microsoft.com/office/officeart/2005/8/layout/orgChart1"/>
    <dgm:cxn modelId="{5C5C2674-EE62-4E2D-B0D6-9D9C39FD1831}" type="presParOf" srcId="{33CFE72B-DF7D-4285-9C0E-7D7289D3215C}" destId="{FB0CD1CA-531E-40C3-9CD8-CD05862A77D0}" srcOrd="2" destOrd="0" presId="urn:microsoft.com/office/officeart/2005/8/layout/orgChart1"/>
    <dgm:cxn modelId="{51004B8A-84BE-41B9-B426-79DDD2280E79}" type="presParOf" srcId="{33CFE72B-DF7D-4285-9C0E-7D7289D3215C}" destId="{CFD5EDC0-6FC6-4C37-8B4C-EA09C6205261}" srcOrd="3" destOrd="0" presId="urn:microsoft.com/office/officeart/2005/8/layout/orgChart1"/>
    <dgm:cxn modelId="{C6B0E526-731F-4068-A519-AFED1A5E36C5}" type="presParOf" srcId="{CFD5EDC0-6FC6-4C37-8B4C-EA09C6205261}" destId="{D98601F2-BC74-4C63-8FAE-A4FD1A047F54}" srcOrd="0" destOrd="0" presId="urn:microsoft.com/office/officeart/2005/8/layout/orgChart1"/>
    <dgm:cxn modelId="{935F5EC7-0670-47B0-B585-5B3E25FE426C}" type="presParOf" srcId="{D98601F2-BC74-4C63-8FAE-A4FD1A047F54}" destId="{1A1F280D-07A8-4732-87A5-684E350F4D68}" srcOrd="0" destOrd="0" presId="urn:microsoft.com/office/officeart/2005/8/layout/orgChart1"/>
    <dgm:cxn modelId="{5D34BAC3-CB8F-45A5-B2BA-A4B4D80AC64F}" type="presParOf" srcId="{D98601F2-BC74-4C63-8FAE-A4FD1A047F54}" destId="{A68D9DA8-CC45-4467-9629-3861035B38C5}" srcOrd="1" destOrd="0" presId="urn:microsoft.com/office/officeart/2005/8/layout/orgChart1"/>
    <dgm:cxn modelId="{66B0B63D-CB05-4F1A-8F23-4BCAA039E207}" type="presParOf" srcId="{CFD5EDC0-6FC6-4C37-8B4C-EA09C6205261}" destId="{ED2FA611-F176-46D8-B06D-575188AD8A7D}" srcOrd="1" destOrd="0" presId="urn:microsoft.com/office/officeart/2005/8/layout/orgChart1"/>
    <dgm:cxn modelId="{51400EFC-731D-4242-BFD3-EFF1C563E35A}" type="presParOf" srcId="{CFD5EDC0-6FC6-4C37-8B4C-EA09C6205261}" destId="{6475E686-86EF-4103-BB84-1ECD95F0797A}" srcOrd="2" destOrd="0" presId="urn:microsoft.com/office/officeart/2005/8/layout/orgChart1"/>
    <dgm:cxn modelId="{FF3CF13A-75FA-4387-BDDF-4895880344BA}" type="presParOf" srcId="{3BC13294-D0FE-40C0-BDD5-EC0ACB681B05}" destId="{C1EC4D20-AA48-46C1-90C5-91E666BF31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1AF7B70-0C6D-483A-ADAF-B97788534A1E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8E28177F-7BA5-4B01-A8DA-69FFA150C0E9}">
      <dgm:prSet/>
      <dgm:spPr/>
      <dgm:t>
        <a:bodyPr/>
        <a:lstStyle/>
        <a:p>
          <a:pPr rtl="0"/>
          <a:r>
            <a:rPr lang="ru-RU" smtClean="0"/>
            <a:t>Если за налоговый (отчетный) период средняя численность работников, превысила 50 человек, ИП утрачивает право на применение налоговой ставки в размере 0 процентов по УСН</a:t>
          </a:r>
          <a:r>
            <a:rPr lang="en-US" smtClean="0"/>
            <a:t>!</a:t>
          </a:r>
          <a:endParaRPr lang="ru-RU"/>
        </a:p>
      </dgm:t>
    </dgm:pt>
    <dgm:pt modelId="{7EBF558F-A1C6-42A8-8A36-1D879D6FA5F8}" type="parTrans" cxnId="{04F71285-FE0C-4597-8F95-B5D6C0E571B9}">
      <dgm:prSet/>
      <dgm:spPr/>
      <dgm:t>
        <a:bodyPr/>
        <a:lstStyle/>
        <a:p>
          <a:endParaRPr lang="ru-RU"/>
        </a:p>
      </dgm:t>
    </dgm:pt>
    <dgm:pt modelId="{FC704EE6-BFE9-44ED-BC3F-FB0E20899672}" type="sibTrans" cxnId="{04F71285-FE0C-4597-8F95-B5D6C0E571B9}">
      <dgm:prSet/>
      <dgm:spPr/>
      <dgm:t>
        <a:bodyPr/>
        <a:lstStyle/>
        <a:p>
          <a:endParaRPr lang="ru-RU"/>
        </a:p>
      </dgm:t>
    </dgm:pt>
    <dgm:pt modelId="{ACA3432D-42D7-4912-B631-41401AE1CABA}" type="pres">
      <dgm:prSet presAssocID="{71AF7B70-0C6D-483A-ADAF-B97788534A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BC9816-0F37-40BD-A91A-6994B0F9B566}" type="pres">
      <dgm:prSet presAssocID="{8E28177F-7BA5-4B01-A8DA-69FFA150C0E9}" presName="parentText" presStyleLbl="node1" presStyleIdx="0" presStyleCnt="1" custLinFactNeighborX="-9474" custLinFactNeighborY="81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4372D4-4DF9-43AA-89B5-8082064590AE}" type="presOf" srcId="{8E28177F-7BA5-4B01-A8DA-69FFA150C0E9}" destId="{05BC9816-0F37-40BD-A91A-6994B0F9B566}" srcOrd="0" destOrd="0" presId="urn:microsoft.com/office/officeart/2005/8/layout/vList2"/>
    <dgm:cxn modelId="{04F71285-FE0C-4597-8F95-B5D6C0E571B9}" srcId="{71AF7B70-0C6D-483A-ADAF-B97788534A1E}" destId="{8E28177F-7BA5-4B01-A8DA-69FFA150C0E9}" srcOrd="0" destOrd="0" parTransId="{7EBF558F-A1C6-42A8-8A36-1D879D6FA5F8}" sibTransId="{FC704EE6-BFE9-44ED-BC3F-FB0E20899672}"/>
    <dgm:cxn modelId="{F3E93403-5250-44E9-A954-E082984EF2E0}" type="presOf" srcId="{71AF7B70-0C6D-483A-ADAF-B97788534A1E}" destId="{ACA3432D-42D7-4912-B631-41401AE1CABA}" srcOrd="0" destOrd="0" presId="urn:microsoft.com/office/officeart/2005/8/layout/vList2"/>
    <dgm:cxn modelId="{8060F5DB-A1A8-4017-9B84-237B392F6A54}" type="presParOf" srcId="{ACA3432D-42D7-4912-B631-41401AE1CABA}" destId="{05BC9816-0F37-40BD-A91A-6994B0F9B5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B2F89D9-81AD-495B-BB0E-A3A5C8B8696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BCBDB6-B1A4-4E68-A550-7F10CD827F0F}">
      <dgm:prSet/>
      <dgm:spPr/>
      <dgm:t>
        <a:bodyPr/>
        <a:lstStyle/>
        <a:p>
          <a:pPr rtl="0"/>
          <a:r>
            <a:rPr lang="ru-RU" dirty="0" smtClean="0"/>
            <a:t>В случае, если </a:t>
          </a:r>
          <a:r>
            <a:rPr lang="ru-RU" dirty="0" smtClean="0">
              <a:solidFill>
                <a:srgbClr val="FF0000"/>
              </a:solidFill>
            </a:rPr>
            <a:t>объектом налогообложения УСН являются доходы</a:t>
          </a:r>
          <a:r>
            <a:rPr lang="ru-RU" dirty="0" smtClean="0"/>
            <a:t>, налоговая ставка в </a:t>
          </a:r>
          <a:r>
            <a:rPr lang="ru-RU" dirty="0" smtClean="0">
              <a:solidFill>
                <a:srgbClr val="FF0000"/>
              </a:solidFill>
            </a:rPr>
            <a:t>размере </a:t>
          </a:r>
          <a:r>
            <a:rPr lang="ru-RU" b="1" dirty="0" smtClean="0">
              <a:solidFill>
                <a:srgbClr val="FF0000"/>
              </a:solidFill>
            </a:rPr>
            <a:t>5 процентов </a:t>
          </a:r>
          <a:r>
            <a:rPr lang="ru-RU" dirty="0" smtClean="0"/>
            <a:t>устанавливается для организаций и индивидуальных предпринимателей, основными видами экономической деятельности которых являются виды деятельности, включенные в следующие группировки:</a:t>
          </a:r>
          <a:endParaRPr lang="ru-RU" dirty="0"/>
        </a:p>
      </dgm:t>
    </dgm:pt>
    <dgm:pt modelId="{8D473F1E-8202-4FE5-B4BE-D64DB5692A1F}" type="parTrans" cxnId="{1B4457E9-B649-464D-9744-48BF6943A78A}">
      <dgm:prSet/>
      <dgm:spPr/>
      <dgm:t>
        <a:bodyPr/>
        <a:lstStyle/>
        <a:p>
          <a:endParaRPr lang="ru-RU"/>
        </a:p>
      </dgm:t>
    </dgm:pt>
    <dgm:pt modelId="{127E437C-A4FE-4852-B7E4-E4C7EC0EF893}" type="sibTrans" cxnId="{1B4457E9-B649-464D-9744-48BF6943A78A}">
      <dgm:prSet/>
      <dgm:spPr/>
      <dgm:t>
        <a:bodyPr/>
        <a:lstStyle/>
        <a:p>
          <a:endParaRPr lang="ru-RU"/>
        </a:p>
      </dgm:t>
    </dgm:pt>
    <dgm:pt modelId="{39D45E04-DA25-4241-9411-41BE933988CF}">
      <dgm:prSet/>
      <dgm:spPr/>
      <dgm:t>
        <a:bodyPr/>
        <a:lstStyle/>
        <a:p>
          <a:pPr rtl="0"/>
          <a:r>
            <a:rPr lang="ru-RU" smtClean="0"/>
            <a:t>1) растениеводство и животноводство, охота и предоставление соответствующих услуг в этих областях (класс 01);</a:t>
          </a:r>
          <a:endParaRPr lang="ru-RU"/>
        </a:p>
      </dgm:t>
    </dgm:pt>
    <dgm:pt modelId="{5BF6BC7B-ADB5-4BC0-A88F-5E9A6EE6C1FB}" type="parTrans" cxnId="{421C7076-2968-40E5-9D85-0593859795AD}">
      <dgm:prSet/>
      <dgm:spPr/>
      <dgm:t>
        <a:bodyPr/>
        <a:lstStyle/>
        <a:p>
          <a:endParaRPr lang="ru-RU"/>
        </a:p>
      </dgm:t>
    </dgm:pt>
    <dgm:pt modelId="{E3EB9E4E-EA52-4DE2-BBA5-28BA255F8428}" type="sibTrans" cxnId="{421C7076-2968-40E5-9D85-0593859795AD}">
      <dgm:prSet/>
      <dgm:spPr/>
      <dgm:t>
        <a:bodyPr/>
        <a:lstStyle/>
        <a:p>
          <a:endParaRPr lang="ru-RU"/>
        </a:p>
      </dgm:t>
    </dgm:pt>
    <dgm:pt modelId="{518CBCE8-5831-4239-8CAC-22257F446C09}">
      <dgm:prSet/>
      <dgm:spPr/>
      <dgm:t>
        <a:bodyPr/>
        <a:lstStyle/>
        <a:p>
          <a:pPr rtl="0"/>
          <a:r>
            <a:rPr lang="ru-RU" smtClean="0"/>
            <a:t>2) лесоводство и лесозаготовки (класс 02);</a:t>
          </a:r>
          <a:endParaRPr lang="ru-RU"/>
        </a:p>
      </dgm:t>
    </dgm:pt>
    <dgm:pt modelId="{F1E3E46A-7A80-48F6-B84C-312B601459AB}" type="parTrans" cxnId="{D524E4EE-4272-4391-88B8-73B3063A24EB}">
      <dgm:prSet/>
      <dgm:spPr/>
      <dgm:t>
        <a:bodyPr/>
        <a:lstStyle/>
        <a:p>
          <a:endParaRPr lang="ru-RU"/>
        </a:p>
      </dgm:t>
    </dgm:pt>
    <dgm:pt modelId="{2426DDDD-67B5-45CC-AD50-49E9DD4CE703}" type="sibTrans" cxnId="{D524E4EE-4272-4391-88B8-73B3063A24EB}">
      <dgm:prSet/>
      <dgm:spPr/>
      <dgm:t>
        <a:bodyPr/>
        <a:lstStyle/>
        <a:p>
          <a:endParaRPr lang="ru-RU"/>
        </a:p>
      </dgm:t>
    </dgm:pt>
    <dgm:pt modelId="{572052E9-4370-4CEA-8966-244AA9CB72EB}">
      <dgm:prSet/>
      <dgm:spPr/>
      <dgm:t>
        <a:bodyPr/>
        <a:lstStyle/>
        <a:p>
          <a:pPr rtl="0"/>
          <a:r>
            <a:rPr lang="ru-RU" smtClean="0"/>
            <a:t>3) рыболовство и рыбоводство (класс 03);</a:t>
          </a:r>
          <a:endParaRPr lang="ru-RU"/>
        </a:p>
      </dgm:t>
    </dgm:pt>
    <dgm:pt modelId="{E703FC3A-08CA-41DA-9677-D02840B80D66}" type="parTrans" cxnId="{CEECD473-0E0C-4D0E-8A66-A44AD7F236AA}">
      <dgm:prSet/>
      <dgm:spPr/>
      <dgm:t>
        <a:bodyPr/>
        <a:lstStyle/>
        <a:p>
          <a:endParaRPr lang="ru-RU"/>
        </a:p>
      </dgm:t>
    </dgm:pt>
    <dgm:pt modelId="{C4BDDB16-AF32-453F-A7B9-D7AA508FCB7C}" type="sibTrans" cxnId="{CEECD473-0E0C-4D0E-8A66-A44AD7F236AA}">
      <dgm:prSet/>
      <dgm:spPr/>
      <dgm:t>
        <a:bodyPr/>
        <a:lstStyle/>
        <a:p>
          <a:endParaRPr lang="ru-RU"/>
        </a:p>
      </dgm:t>
    </dgm:pt>
    <dgm:pt modelId="{DA4A7598-7FE5-4940-BC66-2EE521FA0111}">
      <dgm:prSet/>
      <dgm:spPr/>
      <dgm:t>
        <a:bodyPr/>
        <a:lstStyle/>
        <a:p>
          <a:pPr rtl="0"/>
          <a:r>
            <a:rPr lang="ru-RU" smtClean="0"/>
            <a:t>4) обрабатывающие производства (классы 10 - 33);</a:t>
          </a:r>
          <a:endParaRPr lang="ru-RU"/>
        </a:p>
      </dgm:t>
    </dgm:pt>
    <dgm:pt modelId="{929683DD-D670-4702-8D58-B922C8A1D1E3}" type="parTrans" cxnId="{D2C041B4-A9DA-4214-A0F5-B8D2BBC909FF}">
      <dgm:prSet/>
      <dgm:spPr/>
      <dgm:t>
        <a:bodyPr/>
        <a:lstStyle/>
        <a:p>
          <a:endParaRPr lang="ru-RU"/>
        </a:p>
      </dgm:t>
    </dgm:pt>
    <dgm:pt modelId="{EF9835B2-7ED1-492B-8222-0C8532CEA3B3}" type="sibTrans" cxnId="{D2C041B4-A9DA-4214-A0F5-B8D2BBC909FF}">
      <dgm:prSet/>
      <dgm:spPr/>
      <dgm:t>
        <a:bodyPr/>
        <a:lstStyle/>
        <a:p>
          <a:endParaRPr lang="ru-RU"/>
        </a:p>
      </dgm:t>
    </dgm:pt>
    <dgm:pt modelId="{ACF4A01C-3622-4779-95FA-5DA371C5B076}">
      <dgm:prSet/>
      <dgm:spPr/>
      <dgm:t>
        <a:bodyPr/>
        <a:lstStyle/>
        <a:p>
          <a:pPr rtl="0"/>
          <a:r>
            <a:rPr lang="ru-RU" smtClean="0"/>
            <a:t>5) сбор и обработка сточных вод (класс 37);</a:t>
          </a:r>
          <a:endParaRPr lang="ru-RU"/>
        </a:p>
      </dgm:t>
    </dgm:pt>
    <dgm:pt modelId="{D4D1CF22-57A0-4586-884A-1F6E6DD174BE}" type="parTrans" cxnId="{03189D32-60CB-45FE-ADF0-B1A31706B2BB}">
      <dgm:prSet/>
      <dgm:spPr/>
      <dgm:t>
        <a:bodyPr/>
        <a:lstStyle/>
        <a:p>
          <a:endParaRPr lang="ru-RU"/>
        </a:p>
      </dgm:t>
    </dgm:pt>
    <dgm:pt modelId="{8371595C-21EE-48A3-A611-2CB787E54C87}" type="sibTrans" cxnId="{03189D32-60CB-45FE-ADF0-B1A31706B2BB}">
      <dgm:prSet/>
      <dgm:spPr/>
      <dgm:t>
        <a:bodyPr/>
        <a:lstStyle/>
        <a:p>
          <a:endParaRPr lang="ru-RU"/>
        </a:p>
      </dgm:t>
    </dgm:pt>
    <dgm:pt modelId="{9F06AF23-4342-40DC-9C57-0351A8648253}">
      <dgm:prSet/>
      <dgm:spPr/>
      <dgm:t>
        <a:bodyPr/>
        <a:lstStyle/>
        <a:p>
          <a:pPr rtl="0"/>
          <a:r>
            <a:rPr lang="ru-RU" smtClean="0"/>
            <a:t>6) сбор, обработка и утилизация отходов (подклассы 38.1 - 38.2);</a:t>
          </a:r>
          <a:endParaRPr lang="ru-RU"/>
        </a:p>
      </dgm:t>
    </dgm:pt>
    <dgm:pt modelId="{55DFABC0-483A-4FC6-9564-35F0FFBDC897}" type="parTrans" cxnId="{AE97933D-0841-4723-9529-89655C0F85A7}">
      <dgm:prSet/>
      <dgm:spPr/>
      <dgm:t>
        <a:bodyPr/>
        <a:lstStyle/>
        <a:p>
          <a:endParaRPr lang="ru-RU"/>
        </a:p>
      </dgm:t>
    </dgm:pt>
    <dgm:pt modelId="{27303AA9-9840-42EA-A16F-E98F9867182F}" type="sibTrans" cxnId="{AE97933D-0841-4723-9529-89655C0F85A7}">
      <dgm:prSet/>
      <dgm:spPr/>
      <dgm:t>
        <a:bodyPr/>
        <a:lstStyle/>
        <a:p>
          <a:endParaRPr lang="ru-RU"/>
        </a:p>
      </dgm:t>
    </dgm:pt>
    <dgm:pt modelId="{0B91BB9F-B08F-40B3-9F88-1EC1BF71E356}">
      <dgm:prSet/>
      <dgm:spPr/>
      <dgm:t>
        <a:bodyPr/>
        <a:lstStyle/>
        <a:p>
          <a:pPr rtl="0"/>
          <a:r>
            <a:rPr lang="ru-RU" smtClean="0"/>
            <a:t>7) подметание улиц и уборка снега (подгруппа 81.29.2);</a:t>
          </a:r>
          <a:endParaRPr lang="ru-RU"/>
        </a:p>
      </dgm:t>
    </dgm:pt>
    <dgm:pt modelId="{D8123369-8AA5-49A9-932C-0AD27D111970}" type="parTrans" cxnId="{7A2FF66C-2A03-4C8C-A545-46B42F12EF10}">
      <dgm:prSet/>
      <dgm:spPr/>
      <dgm:t>
        <a:bodyPr/>
        <a:lstStyle/>
        <a:p>
          <a:endParaRPr lang="ru-RU"/>
        </a:p>
      </dgm:t>
    </dgm:pt>
    <dgm:pt modelId="{8800F26F-93E1-4911-BC44-F0D098CB3D74}" type="sibTrans" cxnId="{7A2FF66C-2A03-4C8C-A545-46B42F12EF10}">
      <dgm:prSet/>
      <dgm:spPr/>
      <dgm:t>
        <a:bodyPr/>
        <a:lstStyle/>
        <a:p>
          <a:endParaRPr lang="ru-RU"/>
        </a:p>
      </dgm:t>
    </dgm:pt>
    <dgm:pt modelId="{3A1FA4C4-6B4D-4053-B798-A62267BE1F6D}">
      <dgm:prSet/>
      <dgm:spPr/>
      <dgm:t>
        <a:bodyPr/>
        <a:lstStyle/>
        <a:p>
          <a:pPr rtl="0"/>
          <a:r>
            <a:rPr lang="ru-RU" smtClean="0"/>
            <a:t>8) деятельность гостиниц и прочих мест для временного проживания (подкласс 55.1);</a:t>
          </a:r>
          <a:endParaRPr lang="ru-RU"/>
        </a:p>
      </dgm:t>
    </dgm:pt>
    <dgm:pt modelId="{82C3B279-F839-4FBF-AAE4-D54EB90DBEEB}" type="parTrans" cxnId="{16B8086A-993B-458E-AE8E-61ADEE64B45B}">
      <dgm:prSet/>
      <dgm:spPr/>
      <dgm:t>
        <a:bodyPr/>
        <a:lstStyle/>
        <a:p>
          <a:endParaRPr lang="ru-RU"/>
        </a:p>
      </dgm:t>
    </dgm:pt>
    <dgm:pt modelId="{860291F8-9859-4EF2-9026-746A936E2C8C}" type="sibTrans" cxnId="{16B8086A-993B-458E-AE8E-61ADEE64B45B}">
      <dgm:prSet/>
      <dgm:spPr/>
      <dgm:t>
        <a:bodyPr/>
        <a:lstStyle/>
        <a:p>
          <a:endParaRPr lang="ru-RU"/>
        </a:p>
      </dgm:t>
    </dgm:pt>
    <dgm:pt modelId="{FE6091F9-11B6-47DE-8C3B-B2AB43C10D36}">
      <dgm:prSet/>
      <dgm:spPr/>
      <dgm:t>
        <a:bodyPr/>
        <a:lstStyle/>
        <a:p>
          <a:pPr rtl="0"/>
          <a:r>
            <a:rPr lang="ru-RU" smtClean="0"/>
            <a:t>9) деятельность ветеринарная (класс 75);</a:t>
          </a:r>
          <a:endParaRPr lang="ru-RU"/>
        </a:p>
      </dgm:t>
    </dgm:pt>
    <dgm:pt modelId="{D7B2A186-19C6-43E2-8C30-C085C7D3E64D}" type="parTrans" cxnId="{DB717601-DD67-4512-8A4E-AA4B5AE65F9E}">
      <dgm:prSet/>
      <dgm:spPr/>
      <dgm:t>
        <a:bodyPr/>
        <a:lstStyle/>
        <a:p>
          <a:endParaRPr lang="ru-RU"/>
        </a:p>
      </dgm:t>
    </dgm:pt>
    <dgm:pt modelId="{BFA7BB3A-2F37-4BE9-87AF-709ADD622971}" type="sibTrans" cxnId="{DB717601-DD67-4512-8A4E-AA4B5AE65F9E}">
      <dgm:prSet/>
      <dgm:spPr/>
      <dgm:t>
        <a:bodyPr/>
        <a:lstStyle/>
        <a:p>
          <a:endParaRPr lang="ru-RU"/>
        </a:p>
      </dgm:t>
    </dgm:pt>
    <dgm:pt modelId="{8AFA39A9-2346-4514-BCBB-69903EFDEED1}">
      <dgm:prSet/>
      <dgm:spPr/>
      <dgm:t>
        <a:bodyPr/>
        <a:lstStyle/>
        <a:p>
          <a:pPr rtl="0"/>
          <a:r>
            <a:rPr lang="ru-RU" smtClean="0"/>
            <a:t>10) образование (класс 85);</a:t>
          </a:r>
          <a:endParaRPr lang="ru-RU"/>
        </a:p>
      </dgm:t>
    </dgm:pt>
    <dgm:pt modelId="{6677EFAA-2529-477D-A421-A44D209AC46F}" type="parTrans" cxnId="{DE745B66-A293-4190-8D51-709E0DCA4CCF}">
      <dgm:prSet/>
      <dgm:spPr/>
      <dgm:t>
        <a:bodyPr/>
        <a:lstStyle/>
        <a:p>
          <a:endParaRPr lang="ru-RU"/>
        </a:p>
      </dgm:t>
    </dgm:pt>
    <dgm:pt modelId="{3C37FFA3-D027-4939-A91E-F2CA42576FEC}" type="sibTrans" cxnId="{DE745B66-A293-4190-8D51-709E0DCA4CCF}">
      <dgm:prSet/>
      <dgm:spPr/>
      <dgm:t>
        <a:bodyPr/>
        <a:lstStyle/>
        <a:p>
          <a:endParaRPr lang="ru-RU"/>
        </a:p>
      </dgm:t>
    </dgm:pt>
    <dgm:pt modelId="{5113FAD1-2EF7-48A5-9688-048899DF2C27}">
      <dgm:prSet/>
      <dgm:spPr/>
      <dgm:t>
        <a:bodyPr/>
        <a:lstStyle/>
        <a:p>
          <a:pPr rtl="0"/>
          <a:r>
            <a:rPr lang="ru-RU" smtClean="0"/>
            <a:t>11) деятельность в области здравоохранения и социальных услуг (классы 86 - 88);</a:t>
          </a:r>
          <a:endParaRPr lang="ru-RU"/>
        </a:p>
      </dgm:t>
    </dgm:pt>
    <dgm:pt modelId="{DA407538-0109-4E82-8F16-246A869CDC28}" type="parTrans" cxnId="{71D5EDE5-337D-4315-9804-C1B1B7A91D95}">
      <dgm:prSet/>
      <dgm:spPr/>
      <dgm:t>
        <a:bodyPr/>
        <a:lstStyle/>
        <a:p>
          <a:endParaRPr lang="ru-RU"/>
        </a:p>
      </dgm:t>
    </dgm:pt>
    <dgm:pt modelId="{D4A23019-2A7B-4E9C-A194-8C262623662E}" type="sibTrans" cxnId="{71D5EDE5-337D-4315-9804-C1B1B7A91D95}">
      <dgm:prSet/>
      <dgm:spPr/>
      <dgm:t>
        <a:bodyPr/>
        <a:lstStyle/>
        <a:p>
          <a:endParaRPr lang="ru-RU"/>
        </a:p>
      </dgm:t>
    </dgm:pt>
    <dgm:pt modelId="{6CAEF31A-D998-43B9-952C-9DCCB0F2BEF3}">
      <dgm:prSet/>
      <dgm:spPr/>
      <dgm:t>
        <a:bodyPr/>
        <a:lstStyle/>
        <a:p>
          <a:pPr rtl="0"/>
          <a:r>
            <a:rPr lang="ru-RU" smtClean="0"/>
            <a:t>12) производство кинофильмов, видеофильмов и телевизионных программ, издание звукозаписей и нот (класс 59);</a:t>
          </a:r>
          <a:endParaRPr lang="ru-RU"/>
        </a:p>
      </dgm:t>
    </dgm:pt>
    <dgm:pt modelId="{89F4164D-4331-4777-8571-C6BD509C07FE}" type="parTrans" cxnId="{A66A785B-E27F-4DE5-A2D4-862B40F72F65}">
      <dgm:prSet/>
      <dgm:spPr/>
      <dgm:t>
        <a:bodyPr/>
        <a:lstStyle/>
        <a:p>
          <a:endParaRPr lang="ru-RU"/>
        </a:p>
      </dgm:t>
    </dgm:pt>
    <dgm:pt modelId="{AED725B9-62A2-484C-9B31-7072D9485EE4}" type="sibTrans" cxnId="{A66A785B-E27F-4DE5-A2D4-862B40F72F65}">
      <dgm:prSet/>
      <dgm:spPr/>
      <dgm:t>
        <a:bodyPr/>
        <a:lstStyle/>
        <a:p>
          <a:endParaRPr lang="ru-RU"/>
        </a:p>
      </dgm:t>
    </dgm:pt>
    <dgm:pt modelId="{CFC7ADA0-D846-409F-A9DD-644B2046F974}">
      <dgm:prSet/>
      <dgm:spPr/>
      <dgm:t>
        <a:bodyPr/>
        <a:lstStyle/>
        <a:p>
          <a:pPr rtl="0"/>
          <a:r>
            <a:rPr lang="ru-RU" smtClean="0"/>
            <a:t>13) деятельность в области телевизионного и радиовещания (класс 60);</a:t>
          </a:r>
          <a:endParaRPr lang="ru-RU"/>
        </a:p>
      </dgm:t>
    </dgm:pt>
    <dgm:pt modelId="{295B7AC5-B82D-4497-AFE1-44BE43C716E4}" type="parTrans" cxnId="{B0FB7001-3912-4D3D-A809-6C4FD343B23E}">
      <dgm:prSet/>
      <dgm:spPr/>
      <dgm:t>
        <a:bodyPr/>
        <a:lstStyle/>
        <a:p>
          <a:endParaRPr lang="ru-RU"/>
        </a:p>
      </dgm:t>
    </dgm:pt>
    <dgm:pt modelId="{A0793C12-B15B-4AD9-823F-2602D481D8C0}" type="sibTrans" cxnId="{B0FB7001-3912-4D3D-A809-6C4FD343B23E}">
      <dgm:prSet/>
      <dgm:spPr/>
      <dgm:t>
        <a:bodyPr/>
        <a:lstStyle/>
        <a:p>
          <a:endParaRPr lang="ru-RU"/>
        </a:p>
      </dgm:t>
    </dgm:pt>
    <dgm:pt modelId="{53BE240F-377C-4FDC-9505-44443DB939F1}">
      <dgm:prSet/>
      <dgm:spPr/>
      <dgm:t>
        <a:bodyPr/>
        <a:lstStyle/>
        <a:p>
          <a:pPr rtl="0"/>
          <a:r>
            <a:rPr lang="ru-RU" smtClean="0"/>
            <a:t>14) деятельность информационных агентств (группа 63.91);</a:t>
          </a:r>
          <a:endParaRPr lang="ru-RU"/>
        </a:p>
      </dgm:t>
    </dgm:pt>
    <dgm:pt modelId="{8947ECB4-88DF-46ED-B43D-D1ABADA0CF31}" type="parTrans" cxnId="{F49748AE-3861-4509-8FFD-96AA57CE1164}">
      <dgm:prSet/>
      <dgm:spPr/>
      <dgm:t>
        <a:bodyPr/>
        <a:lstStyle/>
        <a:p>
          <a:endParaRPr lang="ru-RU"/>
        </a:p>
      </dgm:t>
    </dgm:pt>
    <dgm:pt modelId="{1F17452B-2EF2-4E84-AEB4-416029D25C73}" type="sibTrans" cxnId="{F49748AE-3861-4509-8FFD-96AA57CE1164}">
      <dgm:prSet/>
      <dgm:spPr/>
      <dgm:t>
        <a:bodyPr/>
        <a:lstStyle/>
        <a:p>
          <a:endParaRPr lang="ru-RU"/>
        </a:p>
      </dgm:t>
    </dgm:pt>
    <dgm:pt modelId="{8844DD93-4E5B-468E-A003-89A3082CFB3D}">
      <dgm:prSet/>
      <dgm:spPr/>
      <dgm:t>
        <a:bodyPr/>
        <a:lstStyle/>
        <a:p>
          <a:pPr rtl="0"/>
          <a:r>
            <a:rPr lang="ru-RU" smtClean="0"/>
            <a:t>15) услуги по бронированию прочие и сопутствующая деятельность (группа 79.90);</a:t>
          </a:r>
          <a:endParaRPr lang="ru-RU"/>
        </a:p>
      </dgm:t>
    </dgm:pt>
    <dgm:pt modelId="{5596C4F4-A713-4493-A115-70AC66763EAE}" type="parTrans" cxnId="{E814BF0E-0F60-4B60-A728-03C3F7ADD949}">
      <dgm:prSet/>
      <dgm:spPr/>
      <dgm:t>
        <a:bodyPr/>
        <a:lstStyle/>
        <a:p>
          <a:endParaRPr lang="ru-RU"/>
        </a:p>
      </dgm:t>
    </dgm:pt>
    <dgm:pt modelId="{B15A3100-022F-4A3B-A600-F62E5EDD7A70}" type="sibTrans" cxnId="{E814BF0E-0F60-4B60-A728-03C3F7ADD949}">
      <dgm:prSet/>
      <dgm:spPr/>
      <dgm:t>
        <a:bodyPr/>
        <a:lstStyle/>
        <a:p>
          <a:endParaRPr lang="ru-RU"/>
        </a:p>
      </dgm:t>
    </dgm:pt>
    <dgm:pt modelId="{1FD116E3-61C0-4FF3-845A-DCAF3C74AFFC}">
      <dgm:prSet/>
      <dgm:spPr/>
      <dgm:t>
        <a:bodyPr/>
        <a:lstStyle/>
        <a:p>
          <a:pPr rtl="0"/>
          <a:r>
            <a:rPr lang="ru-RU" smtClean="0"/>
            <a:t>16) деятельность в области культуры, спорта, организации досуга и развлечений (классы 90 - 93);</a:t>
          </a:r>
          <a:endParaRPr lang="ru-RU"/>
        </a:p>
      </dgm:t>
    </dgm:pt>
    <dgm:pt modelId="{0C17D953-C85A-42A7-9D64-1551FC1911A0}" type="parTrans" cxnId="{3AA09C1A-4248-422D-9C81-064ABDF07398}">
      <dgm:prSet/>
      <dgm:spPr/>
      <dgm:t>
        <a:bodyPr/>
        <a:lstStyle/>
        <a:p>
          <a:endParaRPr lang="ru-RU"/>
        </a:p>
      </dgm:t>
    </dgm:pt>
    <dgm:pt modelId="{C9CEB88E-8C78-41D4-AD81-C017BA2AB494}" type="sibTrans" cxnId="{3AA09C1A-4248-422D-9C81-064ABDF07398}">
      <dgm:prSet/>
      <dgm:spPr/>
      <dgm:t>
        <a:bodyPr/>
        <a:lstStyle/>
        <a:p>
          <a:endParaRPr lang="ru-RU"/>
        </a:p>
      </dgm:t>
    </dgm:pt>
    <dgm:pt modelId="{08156A90-B4E9-41DE-99E1-079327414839}">
      <dgm:prSet/>
      <dgm:spPr/>
      <dgm:t>
        <a:bodyPr/>
        <a:lstStyle/>
        <a:p>
          <a:pPr rtl="0"/>
          <a:r>
            <a:rPr lang="ru-RU" smtClean="0"/>
            <a:t>17) ремонт компьютеров, предметов личного потребления и хозяйственно-бытового назначения (группы 95.21 - 95.23, 95.25, 95.29);</a:t>
          </a:r>
          <a:endParaRPr lang="ru-RU"/>
        </a:p>
      </dgm:t>
    </dgm:pt>
    <dgm:pt modelId="{4ABFBA0C-D182-4CA5-9892-397C5F56BF33}" type="parTrans" cxnId="{64AF27F4-121B-464F-A477-C16D700B1E27}">
      <dgm:prSet/>
      <dgm:spPr/>
      <dgm:t>
        <a:bodyPr/>
        <a:lstStyle/>
        <a:p>
          <a:endParaRPr lang="ru-RU"/>
        </a:p>
      </dgm:t>
    </dgm:pt>
    <dgm:pt modelId="{A501ED1C-D196-4099-86E5-1FA9CAC9156A}" type="sibTrans" cxnId="{64AF27F4-121B-464F-A477-C16D700B1E27}">
      <dgm:prSet/>
      <dgm:spPr/>
      <dgm:t>
        <a:bodyPr/>
        <a:lstStyle/>
        <a:p>
          <a:endParaRPr lang="ru-RU"/>
        </a:p>
      </dgm:t>
    </dgm:pt>
    <dgm:pt modelId="{21475F22-61DE-42D8-88F8-A239630F696B}">
      <dgm:prSet/>
      <dgm:spPr/>
      <dgm:t>
        <a:bodyPr/>
        <a:lstStyle/>
        <a:p>
          <a:pPr rtl="0"/>
          <a:r>
            <a:rPr lang="ru-RU" smtClean="0"/>
            <a:t>18) предоставление прочих видов услуг (классы 94, 96).</a:t>
          </a:r>
          <a:endParaRPr lang="ru-RU"/>
        </a:p>
      </dgm:t>
    </dgm:pt>
    <dgm:pt modelId="{3B4E711D-7A2F-43FA-ACC5-EE523BB0E71F}" type="parTrans" cxnId="{00C0A213-FAE5-4240-9CB2-9C6BE285C587}">
      <dgm:prSet/>
      <dgm:spPr/>
      <dgm:t>
        <a:bodyPr/>
        <a:lstStyle/>
        <a:p>
          <a:endParaRPr lang="ru-RU"/>
        </a:p>
      </dgm:t>
    </dgm:pt>
    <dgm:pt modelId="{351E5E67-EE61-40F7-91E4-308C73FBF3D6}" type="sibTrans" cxnId="{00C0A213-FAE5-4240-9CB2-9C6BE285C587}">
      <dgm:prSet/>
      <dgm:spPr/>
      <dgm:t>
        <a:bodyPr/>
        <a:lstStyle/>
        <a:p>
          <a:endParaRPr lang="ru-RU"/>
        </a:p>
      </dgm:t>
    </dgm:pt>
    <dgm:pt modelId="{35796421-2B4D-4A8A-A23B-FF48ED02C780}">
      <dgm:prSet/>
      <dgm:spPr/>
      <dgm:t>
        <a:bodyPr/>
        <a:lstStyle/>
        <a:p>
          <a:pPr rtl="0"/>
          <a:r>
            <a:rPr lang="ru-RU" dirty="0" smtClean="0"/>
            <a:t> В случае, если </a:t>
          </a:r>
          <a:r>
            <a:rPr lang="ru-RU" dirty="0" smtClean="0">
              <a:solidFill>
                <a:srgbClr val="FF0000"/>
              </a:solidFill>
            </a:rPr>
            <a:t>объектом налогообложения УСН являются </a:t>
          </a:r>
          <a:r>
            <a:rPr lang="ru-RU" b="1" dirty="0" smtClean="0">
              <a:solidFill>
                <a:srgbClr val="FF0000"/>
              </a:solidFill>
            </a:rPr>
            <a:t>доходы, уменьшенные на величину расходов</a:t>
          </a:r>
          <a:r>
            <a:rPr lang="ru-RU" b="1" dirty="0" smtClean="0"/>
            <a:t>,</a:t>
          </a:r>
          <a:r>
            <a:rPr lang="ru-RU" dirty="0" smtClean="0"/>
            <a:t> налоговая ставка в </a:t>
          </a:r>
          <a:r>
            <a:rPr lang="ru-RU" dirty="0" smtClean="0">
              <a:solidFill>
                <a:srgbClr val="FF0000"/>
              </a:solidFill>
            </a:rPr>
            <a:t>размере  5 процентов </a:t>
          </a:r>
          <a:r>
            <a:rPr lang="ru-RU" dirty="0" smtClean="0"/>
            <a:t>устанавливается для организаций и индивидуальных предпринимателей, относящихся к следующим категориям субъектов малого предпринимательства:</a:t>
          </a:r>
          <a:endParaRPr lang="ru-RU" dirty="0"/>
        </a:p>
      </dgm:t>
    </dgm:pt>
    <dgm:pt modelId="{C7059333-4D05-428D-814B-614FE61168D9}" type="parTrans" cxnId="{E67C24C4-D876-4F4C-9B66-91E753CC4482}">
      <dgm:prSet/>
      <dgm:spPr/>
      <dgm:t>
        <a:bodyPr/>
        <a:lstStyle/>
        <a:p>
          <a:endParaRPr lang="ru-RU"/>
        </a:p>
      </dgm:t>
    </dgm:pt>
    <dgm:pt modelId="{D00F96CF-E758-4475-ABEA-4DAC367F4D0A}" type="sibTrans" cxnId="{E67C24C4-D876-4F4C-9B66-91E753CC4482}">
      <dgm:prSet/>
      <dgm:spPr/>
      <dgm:t>
        <a:bodyPr/>
        <a:lstStyle/>
        <a:p>
          <a:endParaRPr lang="ru-RU"/>
        </a:p>
      </dgm:t>
    </dgm:pt>
    <dgm:pt modelId="{151BD701-4A8E-44D2-801E-580E957A98B2}">
      <dgm:prSet/>
      <dgm:spPr/>
      <dgm:t>
        <a:bodyPr/>
        <a:lstStyle/>
        <a:p>
          <a:pPr rtl="0"/>
          <a:r>
            <a:rPr lang="ru-RU" b="1" dirty="0" smtClean="0"/>
            <a:t>1) микропредприятия;</a:t>
          </a:r>
          <a:endParaRPr lang="ru-RU" b="1" dirty="0"/>
        </a:p>
      </dgm:t>
    </dgm:pt>
    <dgm:pt modelId="{EAAD7328-6DF5-4CF6-93E3-E5D31DC300C2}" type="parTrans" cxnId="{1A0B4427-03F5-4CA7-8CCB-F51AF09BD24E}">
      <dgm:prSet/>
      <dgm:spPr/>
      <dgm:t>
        <a:bodyPr/>
        <a:lstStyle/>
        <a:p>
          <a:endParaRPr lang="ru-RU"/>
        </a:p>
      </dgm:t>
    </dgm:pt>
    <dgm:pt modelId="{4B8D71EB-CE80-4306-92BE-429196644EB0}" type="sibTrans" cxnId="{1A0B4427-03F5-4CA7-8CCB-F51AF09BD24E}">
      <dgm:prSet/>
      <dgm:spPr/>
      <dgm:t>
        <a:bodyPr/>
        <a:lstStyle/>
        <a:p>
          <a:endParaRPr lang="ru-RU"/>
        </a:p>
      </dgm:t>
    </dgm:pt>
    <dgm:pt modelId="{5F4082AE-C5FE-4DA6-A6C5-70B1F8508AB8}">
      <dgm:prSet/>
      <dgm:spPr/>
      <dgm:t>
        <a:bodyPr/>
        <a:lstStyle/>
        <a:p>
          <a:pPr rtl="0"/>
          <a:r>
            <a:rPr lang="ru-RU" b="1" dirty="0" smtClean="0"/>
            <a:t>2) малые предприятия.".</a:t>
          </a:r>
          <a:endParaRPr lang="ru-RU" b="1" dirty="0"/>
        </a:p>
      </dgm:t>
    </dgm:pt>
    <dgm:pt modelId="{FFEB11BA-DB59-4792-8720-DA207E30CF60}" type="parTrans" cxnId="{227D083A-FA52-4C6C-9AFF-16ACDC435494}">
      <dgm:prSet/>
      <dgm:spPr/>
      <dgm:t>
        <a:bodyPr/>
        <a:lstStyle/>
        <a:p>
          <a:endParaRPr lang="ru-RU"/>
        </a:p>
      </dgm:t>
    </dgm:pt>
    <dgm:pt modelId="{A962DFB3-1108-45C4-8E0C-EE5FB4C7CA97}" type="sibTrans" cxnId="{227D083A-FA52-4C6C-9AFF-16ACDC435494}">
      <dgm:prSet/>
      <dgm:spPr/>
      <dgm:t>
        <a:bodyPr/>
        <a:lstStyle/>
        <a:p>
          <a:endParaRPr lang="ru-RU"/>
        </a:p>
      </dgm:t>
    </dgm:pt>
    <dgm:pt modelId="{01E3592D-0E4A-47CC-9792-27457087FD3E}">
      <dgm:prSet/>
      <dgm:spPr/>
      <dgm:t>
        <a:bodyPr/>
        <a:lstStyle/>
        <a:p>
          <a:pPr rtl="0"/>
          <a:r>
            <a:rPr lang="ru-RU" dirty="0" smtClean="0"/>
            <a:t>                                                                      </a:t>
          </a:r>
          <a:r>
            <a:rPr lang="ru-RU" b="1" dirty="0" smtClean="0"/>
            <a:t>Закон ХМАО-Югры №105 от 27.09.2015г.</a:t>
          </a:r>
          <a:endParaRPr lang="ru-RU" b="1" dirty="0"/>
        </a:p>
      </dgm:t>
    </dgm:pt>
    <dgm:pt modelId="{3E067947-A822-4F26-A462-2D5D1756C86F}" type="parTrans" cxnId="{304602A9-560F-4846-B301-C530505D57D2}">
      <dgm:prSet/>
      <dgm:spPr/>
      <dgm:t>
        <a:bodyPr/>
        <a:lstStyle/>
        <a:p>
          <a:endParaRPr lang="ru-RU"/>
        </a:p>
      </dgm:t>
    </dgm:pt>
    <dgm:pt modelId="{97377EAF-D0DC-470D-9B0D-58DBBC9E3440}" type="sibTrans" cxnId="{304602A9-560F-4846-B301-C530505D57D2}">
      <dgm:prSet/>
      <dgm:spPr/>
      <dgm:t>
        <a:bodyPr/>
        <a:lstStyle/>
        <a:p>
          <a:endParaRPr lang="ru-RU"/>
        </a:p>
      </dgm:t>
    </dgm:pt>
    <dgm:pt modelId="{A78CB269-7F63-47F3-B190-0480C0EA87A9}" type="pres">
      <dgm:prSet presAssocID="{6B2F89D9-81AD-495B-BB0E-A3A5C8B869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177D96-F8DC-4ECA-9C53-2F0AEA20C064}" type="pres">
      <dgm:prSet presAssocID="{C8BCBDB6-B1A4-4E68-A550-7F10CD827F0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7EB1D-A9D5-40A8-9B0D-90C5C5FBF5E7}" type="pres">
      <dgm:prSet presAssocID="{C8BCBDB6-B1A4-4E68-A550-7F10CD827F0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29D589-99E1-4143-A87E-7CE935E6E29B}" type="pres">
      <dgm:prSet presAssocID="{35796421-2B4D-4A8A-A23B-FF48ED02C78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B5C88-77CF-4259-B58D-4CBE712E1AE3}" type="pres">
      <dgm:prSet presAssocID="{35796421-2B4D-4A8A-A23B-FF48ED02C78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9B9573-9A07-41EC-B0CA-7DEE518425F4}" type="pres">
      <dgm:prSet presAssocID="{01E3592D-0E4A-47CC-9792-27457087FD3E}" presName="parentText" presStyleLbl="node1" presStyleIdx="2" presStyleCnt="3" custScaleY="466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7C24C4-D876-4F4C-9B66-91E753CC4482}" srcId="{6B2F89D9-81AD-495B-BB0E-A3A5C8B8696B}" destId="{35796421-2B4D-4A8A-A23B-FF48ED02C780}" srcOrd="1" destOrd="0" parTransId="{C7059333-4D05-428D-814B-614FE61168D9}" sibTransId="{D00F96CF-E758-4475-ABEA-4DAC367F4D0A}"/>
    <dgm:cxn modelId="{80305B29-A511-4AAB-A373-43D3E73E6297}" type="presOf" srcId="{5F4082AE-C5FE-4DA6-A6C5-70B1F8508AB8}" destId="{0D8B5C88-77CF-4259-B58D-4CBE712E1AE3}" srcOrd="0" destOrd="1" presId="urn:microsoft.com/office/officeart/2005/8/layout/vList2"/>
    <dgm:cxn modelId="{D2C041B4-A9DA-4214-A0F5-B8D2BBC909FF}" srcId="{C8BCBDB6-B1A4-4E68-A550-7F10CD827F0F}" destId="{DA4A7598-7FE5-4940-BC66-2EE521FA0111}" srcOrd="3" destOrd="0" parTransId="{929683DD-D670-4702-8D58-B922C8A1D1E3}" sibTransId="{EF9835B2-7ED1-492B-8222-0C8532CEA3B3}"/>
    <dgm:cxn modelId="{74A94D94-F201-440A-BB55-3EA08F305810}" type="presOf" srcId="{518CBCE8-5831-4239-8CAC-22257F446C09}" destId="{2EC7EB1D-A9D5-40A8-9B0D-90C5C5FBF5E7}" srcOrd="0" destOrd="1" presId="urn:microsoft.com/office/officeart/2005/8/layout/vList2"/>
    <dgm:cxn modelId="{64472929-8D77-413D-9DE7-9D46B9FBF525}" type="presOf" srcId="{CFC7ADA0-D846-409F-A9DD-644B2046F974}" destId="{2EC7EB1D-A9D5-40A8-9B0D-90C5C5FBF5E7}" srcOrd="0" destOrd="12" presId="urn:microsoft.com/office/officeart/2005/8/layout/vList2"/>
    <dgm:cxn modelId="{16B8086A-993B-458E-AE8E-61ADEE64B45B}" srcId="{C8BCBDB6-B1A4-4E68-A550-7F10CD827F0F}" destId="{3A1FA4C4-6B4D-4053-B798-A62267BE1F6D}" srcOrd="7" destOrd="0" parTransId="{82C3B279-F839-4FBF-AAE4-D54EB90DBEEB}" sibTransId="{860291F8-9859-4EF2-9026-746A936E2C8C}"/>
    <dgm:cxn modelId="{71D5EDE5-337D-4315-9804-C1B1B7A91D95}" srcId="{C8BCBDB6-B1A4-4E68-A550-7F10CD827F0F}" destId="{5113FAD1-2EF7-48A5-9688-048899DF2C27}" srcOrd="10" destOrd="0" parTransId="{DA407538-0109-4E82-8F16-246A869CDC28}" sibTransId="{D4A23019-2A7B-4E9C-A194-8C262623662E}"/>
    <dgm:cxn modelId="{60FB4FB5-854A-4414-8F43-7B52B2763DEA}" type="presOf" srcId="{21475F22-61DE-42D8-88F8-A239630F696B}" destId="{2EC7EB1D-A9D5-40A8-9B0D-90C5C5FBF5E7}" srcOrd="0" destOrd="17" presId="urn:microsoft.com/office/officeart/2005/8/layout/vList2"/>
    <dgm:cxn modelId="{A8C23CF7-B988-49B3-B5C5-E4424FA85E8D}" type="presOf" srcId="{5113FAD1-2EF7-48A5-9688-048899DF2C27}" destId="{2EC7EB1D-A9D5-40A8-9B0D-90C5C5FBF5E7}" srcOrd="0" destOrd="10" presId="urn:microsoft.com/office/officeart/2005/8/layout/vList2"/>
    <dgm:cxn modelId="{F49748AE-3861-4509-8FFD-96AA57CE1164}" srcId="{C8BCBDB6-B1A4-4E68-A550-7F10CD827F0F}" destId="{53BE240F-377C-4FDC-9505-44443DB939F1}" srcOrd="13" destOrd="0" parTransId="{8947ECB4-88DF-46ED-B43D-D1ABADA0CF31}" sibTransId="{1F17452B-2EF2-4E84-AEB4-416029D25C73}"/>
    <dgm:cxn modelId="{AE97933D-0841-4723-9529-89655C0F85A7}" srcId="{C8BCBDB6-B1A4-4E68-A550-7F10CD827F0F}" destId="{9F06AF23-4342-40DC-9C57-0351A8648253}" srcOrd="5" destOrd="0" parTransId="{55DFABC0-483A-4FC6-9564-35F0FFBDC897}" sibTransId="{27303AA9-9840-42EA-A16F-E98F9867182F}"/>
    <dgm:cxn modelId="{4CDFD127-667E-4B58-ABCA-1B6F4CDFA847}" type="presOf" srcId="{6CAEF31A-D998-43B9-952C-9DCCB0F2BEF3}" destId="{2EC7EB1D-A9D5-40A8-9B0D-90C5C5FBF5E7}" srcOrd="0" destOrd="11" presId="urn:microsoft.com/office/officeart/2005/8/layout/vList2"/>
    <dgm:cxn modelId="{6E978051-27C3-4FB6-8CE7-4319207C5D6E}" type="presOf" srcId="{39D45E04-DA25-4241-9411-41BE933988CF}" destId="{2EC7EB1D-A9D5-40A8-9B0D-90C5C5FBF5E7}" srcOrd="0" destOrd="0" presId="urn:microsoft.com/office/officeart/2005/8/layout/vList2"/>
    <dgm:cxn modelId="{72120692-6249-4B59-80C8-7408C9D18589}" type="presOf" srcId="{DA4A7598-7FE5-4940-BC66-2EE521FA0111}" destId="{2EC7EB1D-A9D5-40A8-9B0D-90C5C5FBF5E7}" srcOrd="0" destOrd="3" presId="urn:microsoft.com/office/officeart/2005/8/layout/vList2"/>
    <dgm:cxn modelId="{0F8C11AB-E938-4489-97D7-B200D1208A40}" type="presOf" srcId="{3A1FA4C4-6B4D-4053-B798-A62267BE1F6D}" destId="{2EC7EB1D-A9D5-40A8-9B0D-90C5C5FBF5E7}" srcOrd="0" destOrd="7" presId="urn:microsoft.com/office/officeart/2005/8/layout/vList2"/>
    <dgm:cxn modelId="{CEECD473-0E0C-4D0E-8A66-A44AD7F236AA}" srcId="{C8BCBDB6-B1A4-4E68-A550-7F10CD827F0F}" destId="{572052E9-4370-4CEA-8966-244AA9CB72EB}" srcOrd="2" destOrd="0" parTransId="{E703FC3A-08CA-41DA-9677-D02840B80D66}" sibTransId="{C4BDDB16-AF32-453F-A7B9-D7AA508FCB7C}"/>
    <dgm:cxn modelId="{82C884D9-619A-4B70-BF46-0AFE3573A288}" type="presOf" srcId="{FE6091F9-11B6-47DE-8C3B-B2AB43C10D36}" destId="{2EC7EB1D-A9D5-40A8-9B0D-90C5C5FBF5E7}" srcOrd="0" destOrd="8" presId="urn:microsoft.com/office/officeart/2005/8/layout/vList2"/>
    <dgm:cxn modelId="{E814BF0E-0F60-4B60-A728-03C3F7ADD949}" srcId="{C8BCBDB6-B1A4-4E68-A550-7F10CD827F0F}" destId="{8844DD93-4E5B-468E-A003-89A3082CFB3D}" srcOrd="14" destOrd="0" parTransId="{5596C4F4-A713-4493-A115-70AC66763EAE}" sibTransId="{B15A3100-022F-4A3B-A600-F62E5EDD7A70}"/>
    <dgm:cxn modelId="{4EF528A3-A31A-4194-A086-90D270F1D9A4}" type="presOf" srcId="{35796421-2B4D-4A8A-A23B-FF48ED02C780}" destId="{B829D589-99E1-4143-A87E-7CE935E6E29B}" srcOrd="0" destOrd="0" presId="urn:microsoft.com/office/officeart/2005/8/layout/vList2"/>
    <dgm:cxn modelId="{64AF27F4-121B-464F-A477-C16D700B1E27}" srcId="{C8BCBDB6-B1A4-4E68-A550-7F10CD827F0F}" destId="{08156A90-B4E9-41DE-99E1-079327414839}" srcOrd="16" destOrd="0" parTransId="{4ABFBA0C-D182-4CA5-9892-397C5F56BF33}" sibTransId="{A501ED1C-D196-4099-86E5-1FA9CAC9156A}"/>
    <dgm:cxn modelId="{1A0B4427-03F5-4CA7-8CCB-F51AF09BD24E}" srcId="{35796421-2B4D-4A8A-A23B-FF48ED02C780}" destId="{151BD701-4A8E-44D2-801E-580E957A98B2}" srcOrd="0" destOrd="0" parTransId="{EAAD7328-6DF5-4CF6-93E3-E5D31DC300C2}" sibTransId="{4B8D71EB-CE80-4306-92BE-429196644EB0}"/>
    <dgm:cxn modelId="{03189D32-60CB-45FE-ADF0-B1A31706B2BB}" srcId="{C8BCBDB6-B1A4-4E68-A550-7F10CD827F0F}" destId="{ACF4A01C-3622-4779-95FA-5DA371C5B076}" srcOrd="4" destOrd="0" parTransId="{D4D1CF22-57A0-4586-884A-1F6E6DD174BE}" sibTransId="{8371595C-21EE-48A3-A611-2CB787E54C87}"/>
    <dgm:cxn modelId="{05F555C0-F433-46A2-AD0C-531A4D71D6EC}" type="presOf" srcId="{6B2F89D9-81AD-495B-BB0E-A3A5C8B8696B}" destId="{A78CB269-7F63-47F3-B190-0480C0EA87A9}" srcOrd="0" destOrd="0" presId="urn:microsoft.com/office/officeart/2005/8/layout/vList2"/>
    <dgm:cxn modelId="{00C0A213-FAE5-4240-9CB2-9C6BE285C587}" srcId="{C8BCBDB6-B1A4-4E68-A550-7F10CD827F0F}" destId="{21475F22-61DE-42D8-88F8-A239630F696B}" srcOrd="17" destOrd="0" parTransId="{3B4E711D-7A2F-43FA-ACC5-EE523BB0E71F}" sibTransId="{351E5E67-EE61-40F7-91E4-308C73FBF3D6}"/>
    <dgm:cxn modelId="{21E2F62A-962F-4123-8377-7A28D59433BD}" type="presOf" srcId="{0B91BB9F-B08F-40B3-9F88-1EC1BF71E356}" destId="{2EC7EB1D-A9D5-40A8-9B0D-90C5C5FBF5E7}" srcOrd="0" destOrd="6" presId="urn:microsoft.com/office/officeart/2005/8/layout/vList2"/>
    <dgm:cxn modelId="{37031FFB-B6BF-4020-BA3A-41948E38E7CF}" type="presOf" srcId="{8AFA39A9-2346-4514-BCBB-69903EFDEED1}" destId="{2EC7EB1D-A9D5-40A8-9B0D-90C5C5FBF5E7}" srcOrd="0" destOrd="9" presId="urn:microsoft.com/office/officeart/2005/8/layout/vList2"/>
    <dgm:cxn modelId="{D524E4EE-4272-4391-88B8-73B3063A24EB}" srcId="{C8BCBDB6-B1A4-4E68-A550-7F10CD827F0F}" destId="{518CBCE8-5831-4239-8CAC-22257F446C09}" srcOrd="1" destOrd="0" parTransId="{F1E3E46A-7A80-48F6-B84C-312B601459AB}" sibTransId="{2426DDDD-67B5-45CC-AD50-49E9DD4CE703}"/>
    <dgm:cxn modelId="{3B6CC4C1-9C18-4D61-85B8-7AB12F3D21DD}" type="presOf" srcId="{151BD701-4A8E-44D2-801E-580E957A98B2}" destId="{0D8B5C88-77CF-4259-B58D-4CBE712E1AE3}" srcOrd="0" destOrd="0" presId="urn:microsoft.com/office/officeart/2005/8/layout/vList2"/>
    <dgm:cxn modelId="{C9191D55-B8F3-4125-B066-A0C9E2221691}" type="presOf" srcId="{8844DD93-4E5B-468E-A003-89A3082CFB3D}" destId="{2EC7EB1D-A9D5-40A8-9B0D-90C5C5FBF5E7}" srcOrd="0" destOrd="14" presId="urn:microsoft.com/office/officeart/2005/8/layout/vList2"/>
    <dgm:cxn modelId="{AEBA4813-AF63-4799-A9FF-E307BA39E392}" type="presOf" srcId="{9F06AF23-4342-40DC-9C57-0351A8648253}" destId="{2EC7EB1D-A9D5-40A8-9B0D-90C5C5FBF5E7}" srcOrd="0" destOrd="5" presId="urn:microsoft.com/office/officeart/2005/8/layout/vList2"/>
    <dgm:cxn modelId="{7A2FF66C-2A03-4C8C-A545-46B42F12EF10}" srcId="{C8BCBDB6-B1A4-4E68-A550-7F10CD827F0F}" destId="{0B91BB9F-B08F-40B3-9F88-1EC1BF71E356}" srcOrd="6" destOrd="0" parTransId="{D8123369-8AA5-49A9-932C-0AD27D111970}" sibTransId="{8800F26F-93E1-4911-BC44-F0D098CB3D74}"/>
    <dgm:cxn modelId="{421C7076-2968-40E5-9D85-0593859795AD}" srcId="{C8BCBDB6-B1A4-4E68-A550-7F10CD827F0F}" destId="{39D45E04-DA25-4241-9411-41BE933988CF}" srcOrd="0" destOrd="0" parTransId="{5BF6BC7B-ADB5-4BC0-A88F-5E9A6EE6C1FB}" sibTransId="{E3EB9E4E-EA52-4DE2-BBA5-28BA255F8428}"/>
    <dgm:cxn modelId="{3AA09C1A-4248-422D-9C81-064ABDF07398}" srcId="{C8BCBDB6-B1A4-4E68-A550-7F10CD827F0F}" destId="{1FD116E3-61C0-4FF3-845A-DCAF3C74AFFC}" srcOrd="15" destOrd="0" parTransId="{0C17D953-C85A-42A7-9D64-1551FC1911A0}" sibTransId="{C9CEB88E-8C78-41D4-AD81-C017BA2AB494}"/>
    <dgm:cxn modelId="{B0FB7001-3912-4D3D-A809-6C4FD343B23E}" srcId="{C8BCBDB6-B1A4-4E68-A550-7F10CD827F0F}" destId="{CFC7ADA0-D846-409F-A9DD-644B2046F974}" srcOrd="12" destOrd="0" parTransId="{295B7AC5-B82D-4497-AFE1-44BE43C716E4}" sibTransId="{A0793C12-B15B-4AD9-823F-2602D481D8C0}"/>
    <dgm:cxn modelId="{F5923073-2242-4785-B79D-9B58B75EA152}" type="presOf" srcId="{1FD116E3-61C0-4FF3-845A-DCAF3C74AFFC}" destId="{2EC7EB1D-A9D5-40A8-9B0D-90C5C5FBF5E7}" srcOrd="0" destOrd="15" presId="urn:microsoft.com/office/officeart/2005/8/layout/vList2"/>
    <dgm:cxn modelId="{E0A2FEA6-DE76-4612-9FE8-FF31C98ECC77}" type="presOf" srcId="{01E3592D-0E4A-47CC-9792-27457087FD3E}" destId="{F39B9573-9A07-41EC-B0CA-7DEE518425F4}" srcOrd="0" destOrd="0" presId="urn:microsoft.com/office/officeart/2005/8/layout/vList2"/>
    <dgm:cxn modelId="{A7B6D25F-7FD0-4010-88E5-2C8BC89266E1}" type="presOf" srcId="{53BE240F-377C-4FDC-9505-44443DB939F1}" destId="{2EC7EB1D-A9D5-40A8-9B0D-90C5C5FBF5E7}" srcOrd="0" destOrd="13" presId="urn:microsoft.com/office/officeart/2005/8/layout/vList2"/>
    <dgm:cxn modelId="{FCFBFC93-0DD1-454D-8074-4CDC7382FBEC}" type="presOf" srcId="{572052E9-4370-4CEA-8966-244AA9CB72EB}" destId="{2EC7EB1D-A9D5-40A8-9B0D-90C5C5FBF5E7}" srcOrd="0" destOrd="2" presId="urn:microsoft.com/office/officeart/2005/8/layout/vList2"/>
    <dgm:cxn modelId="{1B4457E9-B649-464D-9744-48BF6943A78A}" srcId="{6B2F89D9-81AD-495B-BB0E-A3A5C8B8696B}" destId="{C8BCBDB6-B1A4-4E68-A550-7F10CD827F0F}" srcOrd="0" destOrd="0" parTransId="{8D473F1E-8202-4FE5-B4BE-D64DB5692A1F}" sibTransId="{127E437C-A4FE-4852-B7E4-E4C7EC0EF893}"/>
    <dgm:cxn modelId="{227D083A-FA52-4C6C-9AFF-16ACDC435494}" srcId="{35796421-2B4D-4A8A-A23B-FF48ED02C780}" destId="{5F4082AE-C5FE-4DA6-A6C5-70B1F8508AB8}" srcOrd="1" destOrd="0" parTransId="{FFEB11BA-DB59-4792-8720-DA207E30CF60}" sibTransId="{A962DFB3-1108-45C4-8E0C-EE5FB4C7CA97}"/>
    <dgm:cxn modelId="{9F8714B9-57CD-4527-8DC6-0BB7D25A09B9}" type="presOf" srcId="{ACF4A01C-3622-4779-95FA-5DA371C5B076}" destId="{2EC7EB1D-A9D5-40A8-9B0D-90C5C5FBF5E7}" srcOrd="0" destOrd="4" presId="urn:microsoft.com/office/officeart/2005/8/layout/vList2"/>
    <dgm:cxn modelId="{34591A0C-8DF4-43ED-B7D0-2FA53D3CC1E3}" type="presOf" srcId="{C8BCBDB6-B1A4-4E68-A550-7F10CD827F0F}" destId="{00177D96-F8DC-4ECA-9C53-2F0AEA20C064}" srcOrd="0" destOrd="0" presId="urn:microsoft.com/office/officeart/2005/8/layout/vList2"/>
    <dgm:cxn modelId="{727D136A-7BEE-4CC6-9A67-9D7690E299F7}" type="presOf" srcId="{08156A90-B4E9-41DE-99E1-079327414839}" destId="{2EC7EB1D-A9D5-40A8-9B0D-90C5C5FBF5E7}" srcOrd="0" destOrd="16" presId="urn:microsoft.com/office/officeart/2005/8/layout/vList2"/>
    <dgm:cxn modelId="{DE745B66-A293-4190-8D51-709E0DCA4CCF}" srcId="{C8BCBDB6-B1A4-4E68-A550-7F10CD827F0F}" destId="{8AFA39A9-2346-4514-BCBB-69903EFDEED1}" srcOrd="9" destOrd="0" parTransId="{6677EFAA-2529-477D-A421-A44D209AC46F}" sibTransId="{3C37FFA3-D027-4939-A91E-F2CA42576FEC}"/>
    <dgm:cxn modelId="{DB717601-DD67-4512-8A4E-AA4B5AE65F9E}" srcId="{C8BCBDB6-B1A4-4E68-A550-7F10CD827F0F}" destId="{FE6091F9-11B6-47DE-8C3B-B2AB43C10D36}" srcOrd="8" destOrd="0" parTransId="{D7B2A186-19C6-43E2-8C30-C085C7D3E64D}" sibTransId="{BFA7BB3A-2F37-4BE9-87AF-709ADD622971}"/>
    <dgm:cxn modelId="{A66A785B-E27F-4DE5-A2D4-862B40F72F65}" srcId="{C8BCBDB6-B1A4-4E68-A550-7F10CD827F0F}" destId="{6CAEF31A-D998-43B9-952C-9DCCB0F2BEF3}" srcOrd="11" destOrd="0" parTransId="{89F4164D-4331-4777-8571-C6BD509C07FE}" sibTransId="{AED725B9-62A2-484C-9B31-7072D9485EE4}"/>
    <dgm:cxn modelId="{304602A9-560F-4846-B301-C530505D57D2}" srcId="{6B2F89D9-81AD-495B-BB0E-A3A5C8B8696B}" destId="{01E3592D-0E4A-47CC-9792-27457087FD3E}" srcOrd="2" destOrd="0" parTransId="{3E067947-A822-4F26-A462-2D5D1756C86F}" sibTransId="{97377EAF-D0DC-470D-9B0D-58DBBC9E3440}"/>
    <dgm:cxn modelId="{E5358847-0BE3-42E6-9DDD-51A1FF3A5D5A}" type="presParOf" srcId="{A78CB269-7F63-47F3-B190-0480C0EA87A9}" destId="{00177D96-F8DC-4ECA-9C53-2F0AEA20C064}" srcOrd="0" destOrd="0" presId="urn:microsoft.com/office/officeart/2005/8/layout/vList2"/>
    <dgm:cxn modelId="{F9372F91-FB40-4F73-B25E-BF197DB44A6C}" type="presParOf" srcId="{A78CB269-7F63-47F3-B190-0480C0EA87A9}" destId="{2EC7EB1D-A9D5-40A8-9B0D-90C5C5FBF5E7}" srcOrd="1" destOrd="0" presId="urn:microsoft.com/office/officeart/2005/8/layout/vList2"/>
    <dgm:cxn modelId="{18D2BBB6-94B9-41F8-8097-B42807E41761}" type="presParOf" srcId="{A78CB269-7F63-47F3-B190-0480C0EA87A9}" destId="{B829D589-99E1-4143-A87E-7CE935E6E29B}" srcOrd="2" destOrd="0" presId="urn:microsoft.com/office/officeart/2005/8/layout/vList2"/>
    <dgm:cxn modelId="{898FCBAB-5E63-4D75-997E-562C6A84A3A6}" type="presParOf" srcId="{A78CB269-7F63-47F3-B190-0480C0EA87A9}" destId="{0D8B5C88-77CF-4259-B58D-4CBE712E1AE3}" srcOrd="3" destOrd="0" presId="urn:microsoft.com/office/officeart/2005/8/layout/vList2"/>
    <dgm:cxn modelId="{2EFF23BD-CE34-47E1-8191-4C1AA1869020}" type="presParOf" srcId="{A78CB269-7F63-47F3-B190-0480C0EA87A9}" destId="{F39B9573-9A07-41EC-B0CA-7DEE518425F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D1137D9-0F5A-429A-A2C9-9B0647E6877A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59EEAF-C93A-4050-BCBC-C53492633ED8}">
      <dgm:prSet custT="1"/>
      <dgm:spPr/>
      <dgm:t>
        <a:bodyPr/>
        <a:lstStyle/>
        <a:p>
          <a:pPr rtl="0"/>
          <a:r>
            <a:rPr lang="ru-RU" sz="1000" dirty="0" smtClean="0"/>
            <a:t>21) оказание услуг по забою, транспортировке, перегонке, выпасу скота;</a:t>
          </a:r>
          <a:endParaRPr lang="ru-RU" sz="1000" dirty="0"/>
        </a:p>
      </dgm:t>
    </dgm:pt>
    <dgm:pt modelId="{A45CE1BB-387F-47A1-AA78-81BB559A07CF}" type="parTrans" cxnId="{E0122A5D-7966-4540-BF56-29FB4981FDD0}">
      <dgm:prSet/>
      <dgm:spPr/>
      <dgm:t>
        <a:bodyPr/>
        <a:lstStyle/>
        <a:p>
          <a:endParaRPr lang="ru-RU"/>
        </a:p>
      </dgm:t>
    </dgm:pt>
    <dgm:pt modelId="{7C67937D-A0E2-464D-AC54-90518EC21889}" type="sibTrans" cxnId="{E0122A5D-7966-4540-BF56-29FB4981FDD0}">
      <dgm:prSet/>
      <dgm:spPr/>
      <dgm:t>
        <a:bodyPr/>
        <a:lstStyle/>
        <a:p>
          <a:endParaRPr lang="ru-RU"/>
        </a:p>
      </dgm:t>
    </dgm:pt>
    <dgm:pt modelId="{AB343B27-A3F4-4F9E-B8CF-1322D335E606}">
      <dgm:prSet custT="1"/>
      <dgm:spPr/>
      <dgm:t>
        <a:bodyPr/>
        <a:lstStyle/>
        <a:p>
          <a:pPr rtl="0"/>
          <a:r>
            <a:rPr lang="ru-RU" sz="1000" dirty="0" smtClean="0"/>
            <a:t>22) производство кожи и изделий из кожи;</a:t>
          </a:r>
          <a:endParaRPr lang="ru-RU" sz="1000" dirty="0"/>
        </a:p>
      </dgm:t>
    </dgm:pt>
    <dgm:pt modelId="{069BDE57-3822-42DE-9601-BA22E4F4896E}" type="parTrans" cxnId="{ABAF1695-A0F3-41A9-B510-A168096A2C73}">
      <dgm:prSet/>
      <dgm:spPr/>
      <dgm:t>
        <a:bodyPr/>
        <a:lstStyle/>
        <a:p>
          <a:endParaRPr lang="ru-RU"/>
        </a:p>
      </dgm:t>
    </dgm:pt>
    <dgm:pt modelId="{CB843B0B-B054-4437-9169-A934996B7537}" type="sibTrans" cxnId="{ABAF1695-A0F3-41A9-B510-A168096A2C73}">
      <dgm:prSet/>
      <dgm:spPr/>
      <dgm:t>
        <a:bodyPr/>
        <a:lstStyle/>
        <a:p>
          <a:endParaRPr lang="ru-RU"/>
        </a:p>
      </dgm:t>
    </dgm:pt>
    <dgm:pt modelId="{8A5007D9-FB2E-4C8A-912D-339A3149F6E9}">
      <dgm:prSet custT="1"/>
      <dgm:spPr/>
      <dgm:t>
        <a:bodyPr/>
        <a:lstStyle/>
        <a:p>
          <a:pPr rtl="0"/>
          <a:r>
            <a:rPr lang="ru-RU" sz="1000" dirty="0" smtClean="0"/>
            <a:t>23) сбор и заготовка пищевых лесных ресурсов, </a:t>
          </a:r>
          <a:r>
            <a:rPr lang="ru-RU" sz="1000" dirty="0" err="1" smtClean="0"/>
            <a:t>недревесных</a:t>
          </a:r>
          <a:r>
            <a:rPr lang="ru-RU" sz="1000" dirty="0" smtClean="0"/>
            <a:t> лесных ресурсов и лекарственных растений;</a:t>
          </a:r>
          <a:endParaRPr lang="ru-RU" sz="1000" dirty="0"/>
        </a:p>
      </dgm:t>
    </dgm:pt>
    <dgm:pt modelId="{3A30144A-2B78-4FBE-B088-4EDEB4F44289}" type="parTrans" cxnId="{216EC0B6-FA46-4136-8E1C-6283FC66DF5D}">
      <dgm:prSet/>
      <dgm:spPr/>
      <dgm:t>
        <a:bodyPr/>
        <a:lstStyle/>
        <a:p>
          <a:endParaRPr lang="ru-RU"/>
        </a:p>
      </dgm:t>
    </dgm:pt>
    <dgm:pt modelId="{ADD872A2-1830-4208-AB5B-C07055F22498}" type="sibTrans" cxnId="{216EC0B6-FA46-4136-8E1C-6283FC66DF5D}">
      <dgm:prSet/>
      <dgm:spPr/>
      <dgm:t>
        <a:bodyPr/>
        <a:lstStyle/>
        <a:p>
          <a:endParaRPr lang="ru-RU"/>
        </a:p>
      </dgm:t>
    </dgm:pt>
    <dgm:pt modelId="{76641755-C693-45B4-BDE5-F5346BAEBCED}">
      <dgm:prSet custT="1"/>
      <dgm:spPr/>
      <dgm:t>
        <a:bodyPr/>
        <a:lstStyle/>
        <a:p>
          <a:pPr rtl="0"/>
          <a:r>
            <a:rPr lang="ru-RU" sz="1000" smtClean="0"/>
            <a:t>24) сушка, переработка и консервирование фруктов и овощей;</a:t>
          </a:r>
          <a:endParaRPr lang="ru-RU" sz="1000"/>
        </a:p>
      </dgm:t>
    </dgm:pt>
    <dgm:pt modelId="{3B49E4A0-B85E-465D-85D5-F3B9B9F054AF}" type="parTrans" cxnId="{6F8BB479-1865-4B87-98AE-CFDF06CEB095}">
      <dgm:prSet/>
      <dgm:spPr/>
      <dgm:t>
        <a:bodyPr/>
        <a:lstStyle/>
        <a:p>
          <a:endParaRPr lang="ru-RU"/>
        </a:p>
      </dgm:t>
    </dgm:pt>
    <dgm:pt modelId="{19E10580-819E-4378-BD6C-668F99E53121}" type="sibTrans" cxnId="{6F8BB479-1865-4B87-98AE-CFDF06CEB095}">
      <dgm:prSet/>
      <dgm:spPr/>
      <dgm:t>
        <a:bodyPr/>
        <a:lstStyle/>
        <a:p>
          <a:endParaRPr lang="ru-RU"/>
        </a:p>
      </dgm:t>
    </dgm:pt>
    <dgm:pt modelId="{F601AEC9-6E99-451D-BE8E-0E7F2B2DF625}">
      <dgm:prSet custT="1"/>
      <dgm:spPr/>
      <dgm:t>
        <a:bodyPr/>
        <a:lstStyle/>
        <a:p>
          <a:pPr rtl="0"/>
          <a:r>
            <a:rPr lang="ru-RU" sz="1000" dirty="0" smtClean="0"/>
            <a:t>25) производство молочной продукции;</a:t>
          </a:r>
          <a:endParaRPr lang="ru-RU" sz="1000" dirty="0"/>
        </a:p>
      </dgm:t>
    </dgm:pt>
    <dgm:pt modelId="{710A3887-3A34-4898-9FF2-AA3DB4DBD834}" type="parTrans" cxnId="{FBCB2128-10BD-48F9-B5A1-476E313EB9C5}">
      <dgm:prSet/>
      <dgm:spPr/>
      <dgm:t>
        <a:bodyPr/>
        <a:lstStyle/>
        <a:p>
          <a:endParaRPr lang="ru-RU"/>
        </a:p>
      </dgm:t>
    </dgm:pt>
    <dgm:pt modelId="{A5EB3424-D269-4418-929F-45E8135DCA03}" type="sibTrans" cxnId="{FBCB2128-10BD-48F9-B5A1-476E313EB9C5}">
      <dgm:prSet/>
      <dgm:spPr/>
      <dgm:t>
        <a:bodyPr/>
        <a:lstStyle/>
        <a:p>
          <a:endParaRPr lang="ru-RU"/>
        </a:p>
      </dgm:t>
    </dgm:pt>
    <dgm:pt modelId="{89A564E3-7E3C-4ADF-BE68-437D43EA0514}">
      <dgm:prSet custT="1"/>
      <dgm:spPr/>
      <dgm:t>
        <a:bodyPr/>
        <a:lstStyle/>
        <a:p>
          <a:pPr rtl="0"/>
          <a:r>
            <a:rPr lang="ru-RU" sz="1000" smtClean="0"/>
            <a:t>26) производство плодово-ягодных посадочных материалов, выращивание рассады овощных культур и семян трав;</a:t>
          </a:r>
          <a:endParaRPr lang="ru-RU" sz="1000"/>
        </a:p>
      </dgm:t>
    </dgm:pt>
    <dgm:pt modelId="{BCBAE366-2BBD-4293-BAAF-8B23E5E76A3E}" type="parTrans" cxnId="{B443BB71-1E0F-468D-ABCB-76C484D27F1C}">
      <dgm:prSet/>
      <dgm:spPr/>
      <dgm:t>
        <a:bodyPr/>
        <a:lstStyle/>
        <a:p>
          <a:endParaRPr lang="ru-RU"/>
        </a:p>
      </dgm:t>
    </dgm:pt>
    <dgm:pt modelId="{3F122E06-5DE8-4367-A6A3-CB608D65E522}" type="sibTrans" cxnId="{B443BB71-1E0F-468D-ABCB-76C484D27F1C}">
      <dgm:prSet/>
      <dgm:spPr/>
      <dgm:t>
        <a:bodyPr/>
        <a:lstStyle/>
        <a:p>
          <a:endParaRPr lang="ru-RU"/>
        </a:p>
      </dgm:t>
    </dgm:pt>
    <dgm:pt modelId="{15BC5971-56F6-4514-83A4-AE1D56177598}">
      <dgm:prSet custT="1"/>
      <dgm:spPr/>
      <dgm:t>
        <a:bodyPr/>
        <a:lstStyle/>
        <a:p>
          <a:pPr rtl="0"/>
          <a:r>
            <a:rPr lang="ru-RU" sz="1000" dirty="0" smtClean="0"/>
            <a:t>27) производство хлебобулочных и мучных кондитерских изделий;</a:t>
          </a:r>
          <a:endParaRPr lang="ru-RU" sz="1000" dirty="0"/>
        </a:p>
      </dgm:t>
    </dgm:pt>
    <dgm:pt modelId="{56883B19-525A-4C9A-8D7D-28264EA65B0E}" type="parTrans" cxnId="{A9679B48-ADBB-413F-BC8E-370DC5858032}">
      <dgm:prSet/>
      <dgm:spPr/>
      <dgm:t>
        <a:bodyPr/>
        <a:lstStyle/>
        <a:p>
          <a:endParaRPr lang="ru-RU"/>
        </a:p>
      </dgm:t>
    </dgm:pt>
    <dgm:pt modelId="{78B136EF-33DC-4CBD-AEC9-3B5B86B3DA72}" type="sibTrans" cxnId="{A9679B48-ADBB-413F-BC8E-370DC5858032}">
      <dgm:prSet/>
      <dgm:spPr/>
      <dgm:t>
        <a:bodyPr/>
        <a:lstStyle/>
        <a:p>
          <a:endParaRPr lang="ru-RU"/>
        </a:p>
      </dgm:t>
    </dgm:pt>
    <dgm:pt modelId="{FD3D8474-3533-4F2C-BEA9-1452A88A599B}">
      <dgm:prSet custT="1"/>
      <dgm:spPr/>
      <dgm:t>
        <a:bodyPr/>
        <a:lstStyle/>
        <a:p>
          <a:pPr rtl="0"/>
          <a:r>
            <a:rPr lang="ru-RU" sz="1000" smtClean="0"/>
            <a:t>28) товарное и спортивное рыболовство и рыбоводство;</a:t>
          </a:r>
          <a:endParaRPr lang="ru-RU" sz="1000"/>
        </a:p>
      </dgm:t>
    </dgm:pt>
    <dgm:pt modelId="{3C604B63-CACF-4F63-89DD-3E71C8C57A59}" type="parTrans" cxnId="{8A407FB8-49F1-49CD-BF24-0128B6940CD8}">
      <dgm:prSet/>
      <dgm:spPr/>
      <dgm:t>
        <a:bodyPr/>
        <a:lstStyle/>
        <a:p>
          <a:endParaRPr lang="ru-RU"/>
        </a:p>
      </dgm:t>
    </dgm:pt>
    <dgm:pt modelId="{695881EA-085A-4998-8F5A-81C699D41C6D}" type="sibTrans" cxnId="{8A407FB8-49F1-49CD-BF24-0128B6940CD8}">
      <dgm:prSet/>
      <dgm:spPr/>
      <dgm:t>
        <a:bodyPr/>
        <a:lstStyle/>
        <a:p>
          <a:endParaRPr lang="ru-RU"/>
        </a:p>
      </dgm:t>
    </dgm:pt>
    <dgm:pt modelId="{44568AEB-6627-4127-829D-527D12FC23D2}">
      <dgm:prSet custT="1"/>
      <dgm:spPr/>
      <dgm:t>
        <a:bodyPr/>
        <a:lstStyle/>
        <a:p>
          <a:pPr rtl="0"/>
          <a:r>
            <a:rPr lang="ru-RU" sz="1000" dirty="0" smtClean="0"/>
            <a:t>29) лесоводство и прочая лесохозяйственная деятельность;</a:t>
          </a:r>
          <a:endParaRPr lang="ru-RU" sz="1000" dirty="0"/>
        </a:p>
      </dgm:t>
    </dgm:pt>
    <dgm:pt modelId="{51D0CFA8-666D-4A1C-B5BE-3D66FB315BC6}" type="parTrans" cxnId="{55DC83FC-6105-4301-99D4-11EEA26D2D53}">
      <dgm:prSet/>
      <dgm:spPr/>
      <dgm:t>
        <a:bodyPr/>
        <a:lstStyle/>
        <a:p>
          <a:endParaRPr lang="ru-RU"/>
        </a:p>
      </dgm:t>
    </dgm:pt>
    <dgm:pt modelId="{94DB57B8-EA25-4495-919A-22C7D1299EDF}" type="sibTrans" cxnId="{55DC83FC-6105-4301-99D4-11EEA26D2D53}">
      <dgm:prSet/>
      <dgm:spPr/>
      <dgm:t>
        <a:bodyPr/>
        <a:lstStyle/>
        <a:p>
          <a:endParaRPr lang="ru-RU"/>
        </a:p>
      </dgm:t>
    </dgm:pt>
    <dgm:pt modelId="{DB082A51-0E4C-43A4-8F84-E319E0DBE65B}">
      <dgm:prSet custT="1"/>
      <dgm:spPr/>
      <dgm:t>
        <a:bodyPr/>
        <a:lstStyle/>
        <a:p>
          <a:pPr rtl="0"/>
          <a:r>
            <a:rPr lang="ru-RU" sz="1000" dirty="0" smtClean="0"/>
            <a:t>30) деятельность по уходу за престарелыми и инвалидами;</a:t>
          </a:r>
          <a:endParaRPr lang="ru-RU" sz="1000" dirty="0"/>
        </a:p>
      </dgm:t>
    </dgm:pt>
    <dgm:pt modelId="{4988F254-839F-47A2-B516-0D14FA1BD873}" type="parTrans" cxnId="{C32C5B72-E2AD-498A-BACD-108A7B497912}">
      <dgm:prSet/>
      <dgm:spPr/>
      <dgm:t>
        <a:bodyPr/>
        <a:lstStyle/>
        <a:p>
          <a:endParaRPr lang="ru-RU"/>
        </a:p>
      </dgm:t>
    </dgm:pt>
    <dgm:pt modelId="{14D2FE01-B026-465F-BA93-BD0619B39948}" type="sibTrans" cxnId="{C32C5B72-E2AD-498A-BACD-108A7B497912}">
      <dgm:prSet/>
      <dgm:spPr/>
      <dgm:t>
        <a:bodyPr/>
        <a:lstStyle/>
        <a:p>
          <a:endParaRPr lang="ru-RU"/>
        </a:p>
      </dgm:t>
    </dgm:pt>
    <dgm:pt modelId="{4A9AB30C-4A3D-4A29-AACE-424EDE8C14B5}">
      <dgm:prSet custT="1"/>
      <dgm:spPr/>
      <dgm:t>
        <a:bodyPr/>
        <a:lstStyle/>
        <a:p>
          <a:pPr rtl="0"/>
          <a:r>
            <a:rPr lang="ru-RU" sz="1000" dirty="0" smtClean="0"/>
            <a:t>31) сбор, обработка и утилизация отходов; обработка вторичного сырья;</a:t>
          </a:r>
          <a:endParaRPr lang="ru-RU" sz="1000" dirty="0"/>
        </a:p>
      </dgm:t>
    </dgm:pt>
    <dgm:pt modelId="{18DBB646-C6E6-4D82-9983-B94214798DC0}" type="parTrans" cxnId="{3CFBF9BF-6742-47FD-8382-CF892CFED37D}">
      <dgm:prSet/>
      <dgm:spPr/>
      <dgm:t>
        <a:bodyPr/>
        <a:lstStyle/>
        <a:p>
          <a:endParaRPr lang="ru-RU"/>
        </a:p>
      </dgm:t>
    </dgm:pt>
    <dgm:pt modelId="{772AA9F7-A617-44B9-8564-3DDE01BD8B7A}" type="sibTrans" cxnId="{3CFBF9BF-6742-47FD-8382-CF892CFED37D}">
      <dgm:prSet/>
      <dgm:spPr/>
      <dgm:t>
        <a:bodyPr/>
        <a:lstStyle/>
        <a:p>
          <a:endParaRPr lang="ru-RU"/>
        </a:p>
      </dgm:t>
    </dgm:pt>
    <dgm:pt modelId="{86831F22-E87B-4719-9BBD-BE06454743E7}">
      <dgm:prSet custT="1"/>
      <dgm:spPr/>
      <dgm:t>
        <a:bodyPr/>
        <a:lstStyle/>
        <a:p>
          <a:pPr rtl="0"/>
          <a:r>
            <a:rPr lang="ru-RU" sz="1000" dirty="0" smtClean="0"/>
            <a:t>32) резка, обработка и отделка камня для памятников.".</a:t>
          </a:r>
          <a:endParaRPr lang="ru-RU" sz="1000" dirty="0"/>
        </a:p>
      </dgm:t>
    </dgm:pt>
    <dgm:pt modelId="{5C834124-8DA3-424A-AA9E-8B1EF2F8FBCF}" type="parTrans" cxnId="{08C580CE-FA37-407C-AB0A-39A2A3FF337C}">
      <dgm:prSet/>
      <dgm:spPr/>
      <dgm:t>
        <a:bodyPr/>
        <a:lstStyle/>
        <a:p>
          <a:endParaRPr lang="ru-RU"/>
        </a:p>
      </dgm:t>
    </dgm:pt>
    <dgm:pt modelId="{4822F4B7-41BE-47D4-84D1-81E9936F6A16}" type="sibTrans" cxnId="{08C580CE-FA37-407C-AB0A-39A2A3FF337C}">
      <dgm:prSet/>
      <dgm:spPr/>
      <dgm:t>
        <a:bodyPr/>
        <a:lstStyle/>
        <a:p>
          <a:endParaRPr lang="ru-RU"/>
        </a:p>
      </dgm:t>
    </dgm:pt>
    <dgm:pt modelId="{201E89D4-7337-4A1D-8282-93D26BEE9DA3}">
      <dgm:prSet custT="1"/>
      <dgm:spPr/>
      <dgm:t>
        <a:bodyPr/>
        <a:lstStyle/>
        <a:p>
          <a:r>
            <a:rPr lang="ru-RU" sz="900" b="1" dirty="0"/>
            <a:t>1) ремонт и пошив швейных, меховых и кожаных изделий, головных уборов и изделий из текстильной галантереи, ремонт</a:t>
          </a:r>
          <a:r>
            <a:rPr lang="ru-RU" sz="900" b="1" dirty="0" smtClean="0"/>
            <a:t>,;</a:t>
          </a:r>
          <a:endParaRPr lang="ru-RU" sz="900" b="1" dirty="0"/>
        </a:p>
      </dgm:t>
    </dgm:pt>
    <dgm:pt modelId="{D370A3AA-2433-4080-9DAB-456E12935DC0}" type="parTrans" cxnId="{D23FC888-A26E-4618-80C5-39A267726C89}">
      <dgm:prSet/>
      <dgm:spPr/>
      <dgm:t>
        <a:bodyPr/>
        <a:lstStyle/>
        <a:p>
          <a:endParaRPr lang="ru-RU"/>
        </a:p>
      </dgm:t>
    </dgm:pt>
    <dgm:pt modelId="{11EEFF3A-086F-4A37-9DE2-FFD305CBF2A7}" type="sibTrans" cxnId="{D23FC888-A26E-4618-80C5-39A267726C89}">
      <dgm:prSet/>
      <dgm:spPr/>
      <dgm:t>
        <a:bodyPr/>
        <a:lstStyle/>
        <a:p>
          <a:endParaRPr lang="ru-RU"/>
        </a:p>
      </dgm:t>
    </dgm:pt>
    <dgm:pt modelId="{C22BF750-A93A-4C6A-834F-D0370E73DDBC}">
      <dgm:prSet custT="1"/>
      <dgm:spPr/>
      <dgm:t>
        <a:bodyPr/>
        <a:lstStyle/>
        <a:p>
          <a:r>
            <a:rPr lang="ru-RU" sz="900" b="1" dirty="0"/>
            <a:t>2) ремонт, чистка, окраска и пошив обуви;</a:t>
          </a:r>
        </a:p>
      </dgm:t>
    </dgm:pt>
    <dgm:pt modelId="{D4357376-8FC0-4023-A76D-48DFD9A0CBDD}" type="parTrans" cxnId="{5128CF69-4835-4BFF-B392-F50A8C634E8F}">
      <dgm:prSet/>
      <dgm:spPr/>
      <dgm:t>
        <a:bodyPr/>
        <a:lstStyle/>
        <a:p>
          <a:endParaRPr lang="ru-RU"/>
        </a:p>
      </dgm:t>
    </dgm:pt>
    <dgm:pt modelId="{62CBBB79-27F9-4515-82C9-AE10AD1B1A6C}" type="sibTrans" cxnId="{5128CF69-4835-4BFF-B392-F50A8C634E8F}">
      <dgm:prSet/>
      <dgm:spPr/>
      <dgm:t>
        <a:bodyPr/>
        <a:lstStyle/>
        <a:p>
          <a:endParaRPr lang="ru-RU"/>
        </a:p>
      </dgm:t>
    </dgm:pt>
    <dgm:pt modelId="{5B20DFE8-62A9-4DD8-869B-5ED78F159F3D}">
      <dgm:prSet custT="1"/>
      <dgm:spPr/>
      <dgm:t>
        <a:bodyPr/>
        <a:lstStyle/>
        <a:p>
          <a:r>
            <a:rPr lang="ru-RU" sz="900" b="1" dirty="0"/>
            <a:t>3) химическая чистка, крашение и услуги прачечных;</a:t>
          </a:r>
        </a:p>
      </dgm:t>
    </dgm:pt>
    <dgm:pt modelId="{6DD3B536-D16A-4934-B00E-430EB9C6B939}" type="parTrans" cxnId="{E9DA37EF-AFE5-4CB8-A427-6755DB22E209}">
      <dgm:prSet/>
      <dgm:spPr/>
      <dgm:t>
        <a:bodyPr/>
        <a:lstStyle/>
        <a:p>
          <a:endParaRPr lang="ru-RU"/>
        </a:p>
      </dgm:t>
    </dgm:pt>
    <dgm:pt modelId="{1049878F-112A-46D6-AF52-15978DEFB31E}" type="sibTrans" cxnId="{E9DA37EF-AFE5-4CB8-A427-6755DB22E209}">
      <dgm:prSet/>
      <dgm:spPr/>
      <dgm:t>
        <a:bodyPr/>
        <a:lstStyle/>
        <a:p>
          <a:endParaRPr lang="ru-RU"/>
        </a:p>
      </dgm:t>
    </dgm:pt>
    <dgm:pt modelId="{4D3B4176-4A16-4C5F-B5BC-291DD743B175}">
      <dgm:prSet custT="1"/>
      <dgm:spPr/>
      <dgm:t>
        <a:bodyPr/>
        <a:lstStyle/>
        <a:p>
          <a:r>
            <a:rPr lang="ru-RU" sz="900" b="1" dirty="0"/>
            <a:t>4) изготовление и ремонт металлической галантереи, ключей, номерных знаков, указателей улиц;</a:t>
          </a:r>
        </a:p>
      </dgm:t>
    </dgm:pt>
    <dgm:pt modelId="{5BD18663-C638-4B4F-99BF-831537E59A80}" type="parTrans" cxnId="{1A7FA58D-839D-442A-8A57-659F787CF7B7}">
      <dgm:prSet/>
      <dgm:spPr/>
      <dgm:t>
        <a:bodyPr/>
        <a:lstStyle/>
        <a:p>
          <a:endParaRPr lang="ru-RU"/>
        </a:p>
      </dgm:t>
    </dgm:pt>
    <dgm:pt modelId="{635EC8F9-5FA2-4129-9786-4AEA21FA301E}" type="sibTrans" cxnId="{1A7FA58D-839D-442A-8A57-659F787CF7B7}">
      <dgm:prSet/>
      <dgm:spPr/>
      <dgm:t>
        <a:bodyPr/>
        <a:lstStyle/>
        <a:p>
          <a:endParaRPr lang="ru-RU"/>
        </a:p>
      </dgm:t>
    </dgm:pt>
    <dgm:pt modelId="{C099ABF9-F15E-4F58-AFBF-9A97306B5EA4}">
      <dgm:prSet custT="1"/>
      <dgm:spPr/>
      <dgm:t>
        <a:bodyPr/>
        <a:lstStyle/>
        <a:p>
          <a:r>
            <a:rPr lang="ru-RU" sz="900" b="1" dirty="0"/>
            <a:t>5) ремонт и техническое обслуживание бытовой радиоэлектронной аппаратуры, бытовых машин и бытовых приборов, часов, </a:t>
          </a:r>
        </a:p>
      </dgm:t>
    </dgm:pt>
    <dgm:pt modelId="{76C00F7A-1E99-4C7E-AA1B-D3EDA5A9E7DE}" type="parTrans" cxnId="{30F2D6C9-90A5-4E1C-B83C-C9B2BBB6FE5C}">
      <dgm:prSet/>
      <dgm:spPr/>
      <dgm:t>
        <a:bodyPr/>
        <a:lstStyle/>
        <a:p>
          <a:endParaRPr lang="ru-RU"/>
        </a:p>
      </dgm:t>
    </dgm:pt>
    <dgm:pt modelId="{73DBE44F-CAFA-43E1-8650-FEE1C10E222F}" type="sibTrans" cxnId="{30F2D6C9-90A5-4E1C-B83C-C9B2BBB6FE5C}">
      <dgm:prSet/>
      <dgm:spPr/>
      <dgm:t>
        <a:bodyPr/>
        <a:lstStyle/>
        <a:p>
          <a:endParaRPr lang="ru-RU"/>
        </a:p>
      </dgm:t>
    </dgm:pt>
    <dgm:pt modelId="{51B6EA70-F208-483C-BF7D-6FDC38E61F5D}">
      <dgm:prSet custT="1"/>
      <dgm:spPr/>
      <dgm:t>
        <a:bodyPr/>
        <a:lstStyle/>
        <a:p>
          <a:r>
            <a:rPr lang="ru-RU" sz="900" b="1" dirty="0"/>
            <a:t>7) услуги по обучению населения на курсах и по репетиторству;</a:t>
          </a:r>
        </a:p>
      </dgm:t>
    </dgm:pt>
    <dgm:pt modelId="{17697C54-AE50-4D4C-B95B-BC9EA6E5B361}" type="parTrans" cxnId="{6A092143-43AB-4864-8657-A0C1AC3B1F79}">
      <dgm:prSet/>
      <dgm:spPr/>
      <dgm:t>
        <a:bodyPr/>
        <a:lstStyle/>
        <a:p>
          <a:endParaRPr lang="ru-RU"/>
        </a:p>
      </dgm:t>
    </dgm:pt>
    <dgm:pt modelId="{F5103015-8AD3-4B66-B83E-C25FDE35A3FA}" type="sibTrans" cxnId="{6A092143-43AB-4864-8657-A0C1AC3B1F79}">
      <dgm:prSet/>
      <dgm:spPr/>
      <dgm:t>
        <a:bodyPr/>
        <a:lstStyle/>
        <a:p>
          <a:endParaRPr lang="ru-RU"/>
        </a:p>
      </dgm:t>
    </dgm:pt>
    <dgm:pt modelId="{A60DB9C9-4455-4D1B-88F5-22AD8025DE88}">
      <dgm:prSet custT="1"/>
      <dgm:spPr/>
      <dgm:t>
        <a:bodyPr/>
        <a:lstStyle/>
        <a:p>
          <a:r>
            <a:rPr lang="ru-RU" sz="900" b="1" dirty="0"/>
            <a:t>8) услуги по присмотру и уходу за детьми и больными;</a:t>
          </a:r>
        </a:p>
      </dgm:t>
    </dgm:pt>
    <dgm:pt modelId="{46E264E5-F45B-453A-8C75-AF18FB7C81ED}" type="parTrans" cxnId="{94958D34-815A-43B5-A4E7-BFEE58A11154}">
      <dgm:prSet/>
      <dgm:spPr/>
      <dgm:t>
        <a:bodyPr/>
        <a:lstStyle/>
        <a:p>
          <a:endParaRPr lang="ru-RU"/>
        </a:p>
      </dgm:t>
    </dgm:pt>
    <dgm:pt modelId="{073E020F-60CC-4F4D-8DB6-FF0D4AC90A3D}" type="sibTrans" cxnId="{94958D34-815A-43B5-A4E7-BFEE58A11154}">
      <dgm:prSet/>
      <dgm:spPr/>
      <dgm:t>
        <a:bodyPr/>
        <a:lstStyle/>
        <a:p>
          <a:endParaRPr lang="ru-RU"/>
        </a:p>
      </dgm:t>
    </dgm:pt>
    <dgm:pt modelId="{C49ED6FC-4D97-4EE3-A6D8-F7B016CEF91C}">
      <dgm:prSet custT="1"/>
      <dgm:spPr/>
      <dgm:t>
        <a:bodyPr/>
        <a:lstStyle/>
        <a:p>
          <a:r>
            <a:rPr lang="ru-RU" sz="900" b="1" dirty="0"/>
            <a:t>9) изготовление изделий народных художественных промыслов;</a:t>
          </a:r>
        </a:p>
      </dgm:t>
    </dgm:pt>
    <dgm:pt modelId="{074B65B7-9A8E-4347-BA9A-10F81DACCF6F}" type="parTrans" cxnId="{8BEEC824-F147-4BE1-B1B4-AB35477F3C8A}">
      <dgm:prSet/>
      <dgm:spPr/>
      <dgm:t>
        <a:bodyPr/>
        <a:lstStyle/>
        <a:p>
          <a:endParaRPr lang="ru-RU"/>
        </a:p>
      </dgm:t>
    </dgm:pt>
    <dgm:pt modelId="{0BA51F54-4DC9-4C9E-94DD-82967B8FA0B0}" type="sibTrans" cxnId="{8BEEC824-F147-4BE1-B1B4-AB35477F3C8A}">
      <dgm:prSet/>
      <dgm:spPr/>
      <dgm:t>
        <a:bodyPr/>
        <a:lstStyle/>
        <a:p>
          <a:endParaRPr lang="ru-RU"/>
        </a:p>
      </dgm:t>
    </dgm:pt>
    <dgm:pt modelId="{DFBC63FA-09C9-4DF1-AC18-03A259F2274D}">
      <dgm:prSet custT="1"/>
      <dgm:spPr/>
      <dgm:t>
        <a:bodyPr/>
        <a:lstStyle/>
        <a:p>
          <a:r>
            <a:rPr lang="ru-RU" sz="900" b="1" dirty="0"/>
            <a:t>10) прочие услуги производственного характера </a:t>
          </a:r>
          <a:r>
            <a:rPr lang="ru-RU" sz="900" b="1" dirty="0" smtClean="0"/>
            <a:t>(перечень…)</a:t>
          </a:r>
          <a:endParaRPr lang="ru-RU" sz="900" b="1" dirty="0"/>
        </a:p>
      </dgm:t>
    </dgm:pt>
    <dgm:pt modelId="{AD0A488F-F75C-417A-9C4B-E8A54FDDB188}" type="parTrans" cxnId="{DE1F4948-D736-4A41-8807-0C5F8C0F8B98}">
      <dgm:prSet/>
      <dgm:spPr/>
      <dgm:t>
        <a:bodyPr/>
        <a:lstStyle/>
        <a:p>
          <a:endParaRPr lang="ru-RU"/>
        </a:p>
      </dgm:t>
    </dgm:pt>
    <dgm:pt modelId="{EB756AB9-6C8C-4E5C-AAA1-78312D39A33C}" type="sibTrans" cxnId="{DE1F4948-D736-4A41-8807-0C5F8C0F8B98}">
      <dgm:prSet/>
      <dgm:spPr/>
      <dgm:t>
        <a:bodyPr/>
        <a:lstStyle/>
        <a:p>
          <a:endParaRPr lang="ru-RU"/>
        </a:p>
      </dgm:t>
    </dgm:pt>
    <dgm:pt modelId="{FC312B75-CA2D-4203-B583-78FE98C7120F}">
      <dgm:prSet custT="1"/>
      <dgm:spPr/>
      <dgm:t>
        <a:bodyPr/>
        <a:lstStyle/>
        <a:p>
          <a:r>
            <a:rPr lang="ru-RU" sz="900" b="1" dirty="0"/>
            <a:t>12) ремонт ювелирных изделий, бижутерии;</a:t>
          </a:r>
        </a:p>
      </dgm:t>
    </dgm:pt>
    <dgm:pt modelId="{C089467A-6585-485D-95F0-9AE94123D231}" type="parTrans" cxnId="{CA7E2223-0A28-46D7-9A90-B1ACE6795FE5}">
      <dgm:prSet/>
      <dgm:spPr/>
      <dgm:t>
        <a:bodyPr/>
        <a:lstStyle/>
        <a:p>
          <a:endParaRPr lang="ru-RU"/>
        </a:p>
      </dgm:t>
    </dgm:pt>
    <dgm:pt modelId="{99E8A49A-ACEB-4FCC-9D01-8F2D4267C91E}" type="sibTrans" cxnId="{CA7E2223-0A28-46D7-9A90-B1ACE6795FE5}">
      <dgm:prSet/>
      <dgm:spPr/>
      <dgm:t>
        <a:bodyPr/>
        <a:lstStyle/>
        <a:p>
          <a:endParaRPr lang="ru-RU"/>
        </a:p>
      </dgm:t>
    </dgm:pt>
    <dgm:pt modelId="{D9359615-DF2E-444D-AAAE-0509EBF2857E}">
      <dgm:prSet custT="1"/>
      <dgm:spPr/>
      <dgm:t>
        <a:bodyPr/>
        <a:lstStyle/>
        <a:p>
          <a:r>
            <a:rPr lang="ru-RU" sz="900" b="1" dirty="0"/>
            <a:t>13) чеканка и гравировка ювелирных изделий;</a:t>
          </a:r>
        </a:p>
      </dgm:t>
    </dgm:pt>
    <dgm:pt modelId="{23A77B30-2B80-4B75-B595-E428F172C851}" type="parTrans" cxnId="{9E3B8223-5A1A-4514-8548-69DD59B7569E}">
      <dgm:prSet/>
      <dgm:spPr/>
      <dgm:t>
        <a:bodyPr/>
        <a:lstStyle/>
        <a:p>
          <a:endParaRPr lang="ru-RU"/>
        </a:p>
      </dgm:t>
    </dgm:pt>
    <dgm:pt modelId="{9CC6073A-FBB6-42A1-BEC1-3654BC52808D}" type="sibTrans" cxnId="{9E3B8223-5A1A-4514-8548-69DD59B7569E}">
      <dgm:prSet/>
      <dgm:spPr/>
      <dgm:t>
        <a:bodyPr/>
        <a:lstStyle/>
        <a:p>
          <a:endParaRPr lang="ru-RU"/>
        </a:p>
      </dgm:t>
    </dgm:pt>
    <dgm:pt modelId="{BA15A9A9-519C-4B8D-BD83-DC7F7FCE7EA7}">
      <dgm:prSet custT="1"/>
      <dgm:spPr/>
      <dgm:t>
        <a:bodyPr/>
        <a:lstStyle/>
        <a:p>
          <a:r>
            <a:rPr lang="ru-RU" sz="900" b="1" dirty="0"/>
            <a:t>14) услуги по уборке жилых помещений и ведению домашнего хозяйства;</a:t>
          </a:r>
        </a:p>
      </dgm:t>
    </dgm:pt>
    <dgm:pt modelId="{A60E3B4A-9D4B-4551-A5F9-522125C88AA1}" type="parTrans" cxnId="{66639F94-47FC-430A-9452-172109237F9D}">
      <dgm:prSet/>
      <dgm:spPr/>
      <dgm:t>
        <a:bodyPr/>
        <a:lstStyle/>
        <a:p>
          <a:endParaRPr lang="ru-RU"/>
        </a:p>
      </dgm:t>
    </dgm:pt>
    <dgm:pt modelId="{40D61B3B-AD82-40A7-845A-C981957B3470}" type="sibTrans" cxnId="{66639F94-47FC-430A-9452-172109237F9D}">
      <dgm:prSet/>
      <dgm:spPr/>
      <dgm:t>
        <a:bodyPr/>
        <a:lstStyle/>
        <a:p>
          <a:endParaRPr lang="ru-RU"/>
        </a:p>
      </dgm:t>
    </dgm:pt>
    <dgm:pt modelId="{A9A2FCB5-EB99-4294-9996-36E80A615B00}">
      <dgm:prSet custT="1"/>
      <dgm:spPr/>
      <dgm:t>
        <a:bodyPr/>
        <a:lstStyle/>
        <a:p>
          <a:r>
            <a:rPr lang="ru-RU" sz="900" b="1" dirty="0"/>
            <a:t>15) проведение занятий по физической культуре и спорту;</a:t>
          </a:r>
        </a:p>
      </dgm:t>
    </dgm:pt>
    <dgm:pt modelId="{F5091DCD-FB53-4B4A-8CB6-F689FC2F5902}" type="parTrans" cxnId="{6528ED69-D5A1-431B-9B7B-4516E6EDFCC2}">
      <dgm:prSet/>
      <dgm:spPr/>
      <dgm:t>
        <a:bodyPr/>
        <a:lstStyle/>
        <a:p>
          <a:endParaRPr lang="ru-RU"/>
        </a:p>
      </dgm:t>
    </dgm:pt>
    <dgm:pt modelId="{8ADFBF56-45FA-4156-9E85-89B3CF74285C}" type="sibTrans" cxnId="{6528ED69-D5A1-431B-9B7B-4516E6EDFCC2}">
      <dgm:prSet/>
      <dgm:spPr/>
      <dgm:t>
        <a:bodyPr/>
        <a:lstStyle/>
        <a:p>
          <a:endParaRPr lang="ru-RU"/>
        </a:p>
      </dgm:t>
    </dgm:pt>
    <dgm:pt modelId="{13020F6A-E796-41EE-B24F-76E62BBD0583}">
      <dgm:prSet custT="1"/>
      <dgm:spPr/>
      <dgm:t>
        <a:bodyPr/>
        <a:lstStyle/>
        <a:p>
          <a:r>
            <a:rPr lang="ru-RU" sz="900" b="1" dirty="0"/>
            <a:t>16) услуги, связанные со сбытом сельскохозяйственной продукции (хранение, сортировка, сушка, </a:t>
          </a:r>
          <a:r>
            <a:rPr lang="ru-RU" sz="900" b="1" dirty="0" smtClean="0"/>
            <a:t>..</a:t>
          </a:r>
          <a:endParaRPr lang="ru-RU" sz="900" b="1" dirty="0"/>
        </a:p>
      </dgm:t>
    </dgm:pt>
    <dgm:pt modelId="{E2AFE5D5-A736-4B5B-A86E-65A1528F240E}" type="parTrans" cxnId="{86704650-37F9-4A3A-A741-66575234940B}">
      <dgm:prSet/>
      <dgm:spPr/>
      <dgm:t>
        <a:bodyPr/>
        <a:lstStyle/>
        <a:p>
          <a:endParaRPr lang="ru-RU"/>
        </a:p>
      </dgm:t>
    </dgm:pt>
    <dgm:pt modelId="{C7F28F1E-DD92-4AEA-9032-8E4CCD85A157}" type="sibTrans" cxnId="{86704650-37F9-4A3A-A741-66575234940B}">
      <dgm:prSet/>
      <dgm:spPr/>
      <dgm:t>
        <a:bodyPr/>
        <a:lstStyle/>
        <a:p>
          <a:endParaRPr lang="ru-RU"/>
        </a:p>
      </dgm:t>
    </dgm:pt>
    <dgm:pt modelId="{223429D1-BD4A-43EA-BD67-0B2CBCCF8112}">
      <dgm:prSet custT="1"/>
      <dgm:spPr/>
      <dgm:t>
        <a:bodyPr/>
        <a:lstStyle/>
        <a:p>
          <a:r>
            <a:rPr lang="ru-RU" sz="900" b="1" dirty="0"/>
            <a:t>18) услуги по зеленому хозяйству и декоративному цветоводству;</a:t>
          </a:r>
        </a:p>
      </dgm:t>
    </dgm:pt>
    <dgm:pt modelId="{65409EC4-6C0B-4633-BB0E-381C71784935}" type="parTrans" cxnId="{9F3C5964-EB30-4928-AF67-5ADF2BAB4171}">
      <dgm:prSet/>
      <dgm:spPr/>
      <dgm:t>
        <a:bodyPr/>
        <a:lstStyle/>
        <a:p>
          <a:endParaRPr lang="ru-RU"/>
        </a:p>
      </dgm:t>
    </dgm:pt>
    <dgm:pt modelId="{9D89A918-23B8-488A-9481-74FA01BF111D}" type="sibTrans" cxnId="{9F3C5964-EB30-4928-AF67-5ADF2BAB4171}">
      <dgm:prSet/>
      <dgm:spPr/>
      <dgm:t>
        <a:bodyPr/>
        <a:lstStyle/>
        <a:p>
          <a:endParaRPr lang="ru-RU"/>
        </a:p>
      </dgm:t>
    </dgm:pt>
    <dgm:pt modelId="{A0B85C55-F8D2-4AB2-8575-35A895C159C3}">
      <dgm:prSet custT="1"/>
      <dgm:spPr/>
      <dgm:t>
        <a:bodyPr/>
        <a:lstStyle/>
        <a:p>
          <a:r>
            <a:rPr lang="ru-RU" sz="900" b="1" dirty="0"/>
            <a:t>19) ведение охотничьего хозяйства и осуществление охоты;</a:t>
          </a:r>
        </a:p>
      </dgm:t>
    </dgm:pt>
    <dgm:pt modelId="{8410B8F0-3D5C-4494-A4B9-BA9F3AB01D07}" type="parTrans" cxnId="{EC9FC60E-4143-4DA3-A6B6-C1F41C8C5D63}">
      <dgm:prSet/>
      <dgm:spPr/>
      <dgm:t>
        <a:bodyPr/>
        <a:lstStyle/>
        <a:p>
          <a:endParaRPr lang="ru-RU"/>
        </a:p>
      </dgm:t>
    </dgm:pt>
    <dgm:pt modelId="{24F60FCB-5651-41A4-BE0B-EBA3F6AB561A}" type="sibTrans" cxnId="{EC9FC60E-4143-4DA3-A6B6-C1F41C8C5D63}">
      <dgm:prSet/>
      <dgm:spPr/>
      <dgm:t>
        <a:bodyPr/>
        <a:lstStyle/>
        <a:p>
          <a:endParaRPr lang="ru-RU"/>
        </a:p>
      </dgm:t>
    </dgm:pt>
    <dgm:pt modelId="{BB7F866A-6535-486F-94C8-9BF76A68CB7A}">
      <dgm:prSet custT="1"/>
      <dgm:spPr/>
      <dgm:t>
        <a:bodyPr/>
        <a:lstStyle/>
        <a:p>
          <a:r>
            <a:rPr lang="ru-RU" sz="900" b="1" dirty="0"/>
            <a:t>20) занятие медицинской деятельностью или фармацевтической деятельностью лицом, имеющим лицензию </a:t>
          </a:r>
        </a:p>
      </dgm:t>
    </dgm:pt>
    <dgm:pt modelId="{B547A0AA-121C-4F43-9BCE-4BF0062C14B5}" type="parTrans" cxnId="{08B0F00B-D5A9-4DDD-8001-106392A18A03}">
      <dgm:prSet/>
      <dgm:spPr/>
      <dgm:t>
        <a:bodyPr/>
        <a:lstStyle/>
        <a:p>
          <a:endParaRPr lang="ru-RU"/>
        </a:p>
      </dgm:t>
    </dgm:pt>
    <dgm:pt modelId="{0A480D38-5DF7-41C4-A1D2-0C1B98FDC694}" type="sibTrans" cxnId="{08B0F00B-D5A9-4DDD-8001-106392A18A03}">
      <dgm:prSet/>
      <dgm:spPr/>
      <dgm:t>
        <a:bodyPr/>
        <a:lstStyle/>
        <a:p>
          <a:endParaRPr lang="ru-RU"/>
        </a:p>
      </dgm:t>
    </dgm:pt>
    <dgm:pt modelId="{026D5222-840E-4657-A363-2EFFFAC0AD16}">
      <dgm:prSet custT="1"/>
      <dgm:spPr/>
      <dgm:t>
        <a:bodyPr/>
        <a:lstStyle/>
        <a:p>
          <a:pPr rtl="0"/>
          <a:r>
            <a:rPr lang="ru-RU" sz="1000" dirty="0" smtClean="0"/>
            <a:t>в ред. Закона ХМАО - Югры от 29.10.2015 N 110-оз</a:t>
          </a:r>
          <a:endParaRPr lang="ru-RU" sz="1000" dirty="0"/>
        </a:p>
      </dgm:t>
    </dgm:pt>
    <dgm:pt modelId="{F92C09D5-44F0-44EA-91FB-54ED211A7FA7}" type="sibTrans" cxnId="{EAFD289C-7A9A-4015-A643-A836498AA9BE}">
      <dgm:prSet/>
      <dgm:spPr/>
      <dgm:t>
        <a:bodyPr/>
        <a:lstStyle/>
        <a:p>
          <a:endParaRPr lang="ru-RU"/>
        </a:p>
      </dgm:t>
    </dgm:pt>
    <dgm:pt modelId="{CCD1E929-3C2E-4B8F-B7DD-C74D314A6721}" type="parTrans" cxnId="{EAFD289C-7A9A-4015-A643-A836498AA9BE}">
      <dgm:prSet/>
      <dgm:spPr/>
      <dgm:t>
        <a:bodyPr/>
        <a:lstStyle/>
        <a:p>
          <a:endParaRPr lang="ru-RU"/>
        </a:p>
      </dgm:t>
    </dgm:pt>
    <dgm:pt modelId="{AEA4EDB2-05DB-4BA9-B3D4-5DE7C2D1F9F6}">
      <dgm:prSet custT="1"/>
      <dgm:spPr/>
      <dgm:t>
        <a:bodyPr/>
        <a:lstStyle/>
        <a:p>
          <a:endParaRPr lang="ru-RU" sz="1000" dirty="0"/>
        </a:p>
      </dgm:t>
    </dgm:pt>
    <dgm:pt modelId="{584C7497-925B-4D5E-9F05-113ADCF7E6BD}" type="sibTrans" cxnId="{81D0FF15-CBE4-4011-B9DD-12D096D9CF11}">
      <dgm:prSet/>
      <dgm:spPr/>
      <dgm:t>
        <a:bodyPr/>
        <a:lstStyle/>
        <a:p>
          <a:endParaRPr lang="ru-RU"/>
        </a:p>
      </dgm:t>
    </dgm:pt>
    <dgm:pt modelId="{966473DF-0ABF-4B42-8927-1A92CB8EFE4D}" type="parTrans" cxnId="{81D0FF15-CBE4-4011-B9DD-12D096D9CF11}">
      <dgm:prSet/>
      <dgm:spPr/>
      <dgm:t>
        <a:bodyPr/>
        <a:lstStyle/>
        <a:p>
          <a:endParaRPr lang="ru-RU"/>
        </a:p>
      </dgm:t>
    </dgm:pt>
    <dgm:pt modelId="{51B0AD12-A1BA-408A-8EC8-ED99B90E75AD}">
      <dgm:prSet custT="1"/>
      <dgm:spPr/>
      <dgm:t>
        <a:bodyPr/>
        <a:lstStyle/>
        <a:p>
          <a:r>
            <a:rPr lang="ru-RU" sz="900" b="1" dirty="0" smtClean="0"/>
            <a:t>6) изготовление и ремонт мебели;</a:t>
          </a:r>
          <a:endParaRPr lang="ru-RU" sz="900" b="1" dirty="0"/>
        </a:p>
      </dgm:t>
    </dgm:pt>
    <dgm:pt modelId="{84158B10-766A-4BB9-93DE-B70ECCFF31DC}" type="parTrans" cxnId="{0D3843B4-FC61-407F-9282-D085147EA5F2}">
      <dgm:prSet/>
      <dgm:spPr/>
      <dgm:t>
        <a:bodyPr/>
        <a:lstStyle/>
        <a:p>
          <a:endParaRPr lang="ru-RU"/>
        </a:p>
      </dgm:t>
    </dgm:pt>
    <dgm:pt modelId="{AF342417-7F3F-4429-9008-705535CBD18F}" type="sibTrans" cxnId="{0D3843B4-FC61-407F-9282-D085147EA5F2}">
      <dgm:prSet/>
      <dgm:spPr/>
      <dgm:t>
        <a:bodyPr/>
        <a:lstStyle/>
        <a:p>
          <a:endParaRPr lang="ru-RU"/>
        </a:p>
      </dgm:t>
    </dgm:pt>
    <dgm:pt modelId="{CF7EB052-3BE1-4783-BB7C-F32A27A1BB23}">
      <dgm:prSet custT="1"/>
      <dgm:spPr/>
      <dgm:t>
        <a:bodyPr/>
        <a:lstStyle/>
        <a:p>
          <a:r>
            <a:rPr lang="ru-RU" sz="900" b="1" dirty="0" smtClean="0"/>
            <a:t>17) услуги, связанные с обслуживанием с/</a:t>
          </a:r>
          <a:r>
            <a:rPr lang="ru-RU" sz="900" b="1" dirty="0" err="1" smtClean="0"/>
            <a:t>хоз</a:t>
          </a:r>
          <a:r>
            <a:rPr lang="ru-RU" sz="900" b="1" dirty="0" smtClean="0"/>
            <a:t>(механизированные, агрохимические, мелиоративные, транспортные работы);</a:t>
          </a:r>
          <a:endParaRPr lang="ru-RU" sz="900" b="1" dirty="0"/>
        </a:p>
      </dgm:t>
    </dgm:pt>
    <dgm:pt modelId="{2069A1DE-725D-43A4-BC65-5B2377266F33}" type="parTrans" cxnId="{52E4476F-AD61-42D5-AA94-2108AE7E991D}">
      <dgm:prSet/>
      <dgm:spPr/>
      <dgm:t>
        <a:bodyPr/>
        <a:lstStyle/>
        <a:p>
          <a:endParaRPr lang="ru-RU"/>
        </a:p>
      </dgm:t>
    </dgm:pt>
    <dgm:pt modelId="{65E30EEC-25DE-43DA-A50F-6F988784F0AA}" type="sibTrans" cxnId="{52E4476F-AD61-42D5-AA94-2108AE7E991D}">
      <dgm:prSet/>
      <dgm:spPr/>
      <dgm:t>
        <a:bodyPr/>
        <a:lstStyle/>
        <a:p>
          <a:endParaRPr lang="ru-RU"/>
        </a:p>
      </dgm:t>
    </dgm:pt>
    <dgm:pt modelId="{6B0EC46D-CDA0-4D55-8369-CCB218C90144}">
      <dgm:prSet custT="1"/>
      <dgm:spPr/>
      <dgm:t>
        <a:bodyPr/>
        <a:lstStyle/>
        <a:p>
          <a:r>
            <a:rPr lang="ru-RU" sz="900" b="1" dirty="0" smtClean="0"/>
            <a:t>11) производство и реставрация ковров и ковровых изделий;</a:t>
          </a:r>
          <a:endParaRPr lang="ru-RU" sz="900" b="1" dirty="0"/>
        </a:p>
      </dgm:t>
    </dgm:pt>
    <dgm:pt modelId="{D0C37EC9-A7A6-45B8-A098-A90EA8A036D3}" type="parTrans" cxnId="{621F0268-1796-4561-A2E1-FF0AC5A5107F}">
      <dgm:prSet/>
      <dgm:spPr/>
      <dgm:t>
        <a:bodyPr/>
        <a:lstStyle/>
        <a:p>
          <a:endParaRPr lang="ru-RU"/>
        </a:p>
      </dgm:t>
    </dgm:pt>
    <dgm:pt modelId="{96D64369-F636-4C15-984C-105D2E951649}" type="sibTrans" cxnId="{621F0268-1796-4561-A2E1-FF0AC5A5107F}">
      <dgm:prSet/>
      <dgm:spPr/>
      <dgm:t>
        <a:bodyPr/>
        <a:lstStyle/>
        <a:p>
          <a:endParaRPr lang="ru-RU"/>
        </a:p>
      </dgm:t>
    </dgm:pt>
    <dgm:pt modelId="{11804835-7BE1-4274-AB61-FE8E45DCA0E2}" type="pres">
      <dgm:prSet presAssocID="{4D1137D9-0F5A-429A-A2C9-9B0647E6877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B0736EA-24BB-4BAD-984A-55986AC974D5}" type="pres">
      <dgm:prSet presAssocID="{026D5222-840E-4657-A363-2EFFFAC0AD16}" presName="thickLine" presStyleLbl="alignNode1" presStyleIdx="0" presStyleCnt="2"/>
      <dgm:spPr/>
    </dgm:pt>
    <dgm:pt modelId="{89C96779-B4D9-43B3-98E1-955E527F0467}" type="pres">
      <dgm:prSet presAssocID="{026D5222-840E-4657-A363-2EFFFAC0AD16}" presName="horz1" presStyleCnt="0"/>
      <dgm:spPr/>
    </dgm:pt>
    <dgm:pt modelId="{B339112E-5042-441A-9DD5-8643D2874B6D}" type="pres">
      <dgm:prSet presAssocID="{026D5222-840E-4657-A363-2EFFFAC0AD16}" presName="tx1" presStyleLbl="revTx" presStyleIdx="0" presStyleCnt="34" custScaleX="30001"/>
      <dgm:spPr/>
      <dgm:t>
        <a:bodyPr/>
        <a:lstStyle/>
        <a:p>
          <a:endParaRPr lang="ru-RU"/>
        </a:p>
      </dgm:t>
    </dgm:pt>
    <dgm:pt modelId="{E6B37754-3701-4544-B638-089E34855032}" type="pres">
      <dgm:prSet presAssocID="{026D5222-840E-4657-A363-2EFFFAC0AD16}" presName="vert1" presStyleCnt="0"/>
      <dgm:spPr/>
    </dgm:pt>
    <dgm:pt modelId="{42ACD18C-BEAC-4409-B23B-81971A3665CB}" type="pres">
      <dgm:prSet presAssocID="{201E89D4-7337-4A1D-8282-93D26BEE9DA3}" presName="vertSpace2a" presStyleCnt="0"/>
      <dgm:spPr/>
    </dgm:pt>
    <dgm:pt modelId="{31301FEB-24B9-4249-890E-5475E5D84419}" type="pres">
      <dgm:prSet presAssocID="{201E89D4-7337-4A1D-8282-93D26BEE9DA3}" presName="horz2" presStyleCnt="0"/>
      <dgm:spPr/>
    </dgm:pt>
    <dgm:pt modelId="{79FF9F9B-7E05-4B7F-AEB2-FEECCE0ED4B8}" type="pres">
      <dgm:prSet presAssocID="{201E89D4-7337-4A1D-8282-93D26BEE9DA3}" presName="horzSpace2" presStyleCnt="0"/>
      <dgm:spPr/>
    </dgm:pt>
    <dgm:pt modelId="{01754C86-751A-4E9F-BDA1-77C8A443D683}" type="pres">
      <dgm:prSet presAssocID="{201E89D4-7337-4A1D-8282-93D26BEE9DA3}" presName="tx2" presStyleLbl="revTx" presStyleIdx="1" presStyleCnt="34"/>
      <dgm:spPr/>
      <dgm:t>
        <a:bodyPr/>
        <a:lstStyle/>
        <a:p>
          <a:endParaRPr lang="ru-RU"/>
        </a:p>
      </dgm:t>
    </dgm:pt>
    <dgm:pt modelId="{7636639B-6C38-49F7-A640-DAC7380874E6}" type="pres">
      <dgm:prSet presAssocID="{201E89D4-7337-4A1D-8282-93D26BEE9DA3}" presName="vert2" presStyleCnt="0"/>
      <dgm:spPr/>
    </dgm:pt>
    <dgm:pt modelId="{2399AAF5-0F17-4C85-81AA-CB5F6FDB7CF5}" type="pres">
      <dgm:prSet presAssocID="{201E89D4-7337-4A1D-8282-93D26BEE9DA3}" presName="thinLine2b" presStyleLbl="callout" presStyleIdx="0" presStyleCnt="32"/>
      <dgm:spPr/>
    </dgm:pt>
    <dgm:pt modelId="{9D7F1317-1AE7-4DB3-ADA3-BFEEB44BDB18}" type="pres">
      <dgm:prSet presAssocID="{201E89D4-7337-4A1D-8282-93D26BEE9DA3}" presName="vertSpace2b" presStyleCnt="0"/>
      <dgm:spPr/>
    </dgm:pt>
    <dgm:pt modelId="{4F6936C8-F4C0-41E2-9217-E2EDF726D75C}" type="pres">
      <dgm:prSet presAssocID="{C22BF750-A93A-4C6A-834F-D0370E73DDBC}" presName="horz2" presStyleCnt="0"/>
      <dgm:spPr/>
    </dgm:pt>
    <dgm:pt modelId="{F9EDEAD6-113D-4658-92EC-32305FD95961}" type="pres">
      <dgm:prSet presAssocID="{C22BF750-A93A-4C6A-834F-D0370E73DDBC}" presName="horzSpace2" presStyleCnt="0"/>
      <dgm:spPr/>
    </dgm:pt>
    <dgm:pt modelId="{EFCD4C85-1E62-43C2-A8E9-8772DE116040}" type="pres">
      <dgm:prSet presAssocID="{C22BF750-A93A-4C6A-834F-D0370E73DDBC}" presName="tx2" presStyleLbl="revTx" presStyleIdx="2" presStyleCnt="34"/>
      <dgm:spPr/>
      <dgm:t>
        <a:bodyPr/>
        <a:lstStyle/>
        <a:p>
          <a:endParaRPr lang="ru-RU"/>
        </a:p>
      </dgm:t>
    </dgm:pt>
    <dgm:pt modelId="{624A9662-7B23-471A-A01E-8C1C299EF0CF}" type="pres">
      <dgm:prSet presAssocID="{C22BF750-A93A-4C6A-834F-D0370E73DDBC}" presName="vert2" presStyleCnt="0"/>
      <dgm:spPr/>
    </dgm:pt>
    <dgm:pt modelId="{666C6181-6362-47EB-ABBD-E7BF9D7845F9}" type="pres">
      <dgm:prSet presAssocID="{C22BF750-A93A-4C6A-834F-D0370E73DDBC}" presName="thinLine2b" presStyleLbl="callout" presStyleIdx="1" presStyleCnt="32"/>
      <dgm:spPr/>
    </dgm:pt>
    <dgm:pt modelId="{055F695C-4295-48AA-94C7-9DC62FA50174}" type="pres">
      <dgm:prSet presAssocID="{C22BF750-A93A-4C6A-834F-D0370E73DDBC}" presName="vertSpace2b" presStyleCnt="0"/>
      <dgm:spPr/>
    </dgm:pt>
    <dgm:pt modelId="{CE9D3B60-7CE6-4DFF-AB33-026A8C1E466C}" type="pres">
      <dgm:prSet presAssocID="{5B20DFE8-62A9-4DD8-869B-5ED78F159F3D}" presName="horz2" presStyleCnt="0"/>
      <dgm:spPr/>
    </dgm:pt>
    <dgm:pt modelId="{2CC57C4E-E367-43FA-90BD-72A6F8B51983}" type="pres">
      <dgm:prSet presAssocID="{5B20DFE8-62A9-4DD8-869B-5ED78F159F3D}" presName="horzSpace2" presStyleCnt="0"/>
      <dgm:spPr/>
    </dgm:pt>
    <dgm:pt modelId="{BE8A2373-B979-4CB5-9954-978088774C90}" type="pres">
      <dgm:prSet presAssocID="{5B20DFE8-62A9-4DD8-869B-5ED78F159F3D}" presName="tx2" presStyleLbl="revTx" presStyleIdx="3" presStyleCnt="34"/>
      <dgm:spPr/>
      <dgm:t>
        <a:bodyPr/>
        <a:lstStyle/>
        <a:p>
          <a:endParaRPr lang="ru-RU"/>
        </a:p>
      </dgm:t>
    </dgm:pt>
    <dgm:pt modelId="{90318BDB-A4E8-43AE-96B3-6A284EA56BBD}" type="pres">
      <dgm:prSet presAssocID="{5B20DFE8-62A9-4DD8-869B-5ED78F159F3D}" presName="vert2" presStyleCnt="0"/>
      <dgm:spPr/>
    </dgm:pt>
    <dgm:pt modelId="{53C6FB36-BFDE-4657-8A8F-5EA7DEC5459D}" type="pres">
      <dgm:prSet presAssocID="{5B20DFE8-62A9-4DD8-869B-5ED78F159F3D}" presName="thinLine2b" presStyleLbl="callout" presStyleIdx="2" presStyleCnt="32"/>
      <dgm:spPr/>
    </dgm:pt>
    <dgm:pt modelId="{A8BE84A5-920D-4EFC-B8EB-EA74B83CCB96}" type="pres">
      <dgm:prSet presAssocID="{5B20DFE8-62A9-4DD8-869B-5ED78F159F3D}" presName="vertSpace2b" presStyleCnt="0"/>
      <dgm:spPr/>
    </dgm:pt>
    <dgm:pt modelId="{D0CF0D4C-4969-4EB0-A1A7-1B16D06D692D}" type="pres">
      <dgm:prSet presAssocID="{4D3B4176-4A16-4C5F-B5BC-291DD743B175}" presName="horz2" presStyleCnt="0"/>
      <dgm:spPr/>
    </dgm:pt>
    <dgm:pt modelId="{1FEE9562-1FC5-4F48-9CBD-92539F2B52FB}" type="pres">
      <dgm:prSet presAssocID="{4D3B4176-4A16-4C5F-B5BC-291DD743B175}" presName="horzSpace2" presStyleCnt="0"/>
      <dgm:spPr/>
    </dgm:pt>
    <dgm:pt modelId="{4C13895E-6912-4634-8F4C-7F51BE4FB0BC}" type="pres">
      <dgm:prSet presAssocID="{4D3B4176-4A16-4C5F-B5BC-291DD743B175}" presName="tx2" presStyleLbl="revTx" presStyleIdx="4" presStyleCnt="34"/>
      <dgm:spPr/>
      <dgm:t>
        <a:bodyPr/>
        <a:lstStyle/>
        <a:p>
          <a:endParaRPr lang="ru-RU"/>
        </a:p>
      </dgm:t>
    </dgm:pt>
    <dgm:pt modelId="{D6DB2D7A-786C-4CCC-9E1C-24763EADFA7A}" type="pres">
      <dgm:prSet presAssocID="{4D3B4176-4A16-4C5F-B5BC-291DD743B175}" presName="vert2" presStyleCnt="0"/>
      <dgm:spPr/>
    </dgm:pt>
    <dgm:pt modelId="{BF74E6A2-3252-4A8B-BA50-5C7B9AE465CC}" type="pres">
      <dgm:prSet presAssocID="{4D3B4176-4A16-4C5F-B5BC-291DD743B175}" presName="thinLine2b" presStyleLbl="callout" presStyleIdx="3" presStyleCnt="32"/>
      <dgm:spPr/>
    </dgm:pt>
    <dgm:pt modelId="{1E012CF4-C748-46FA-AE35-816AD2A68B6A}" type="pres">
      <dgm:prSet presAssocID="{4D3B4176-4A16-4C5F-B5BC-291DD743B175}" presName="vertSpace2b" presStyleCnt="0"/>
      <dgm:spPr/>
    </dgm:pt>
    <dgm:pt modelId="{DD89C77D-08CA-492E-A962-459A9B153062}" type="pres">
      <dgm:prSet presAssocID="{C099ABF9-F15E-4F58-AFBF-9A97306B5EA4}" presName="horz2" presStyleCnt="0"/>
      <dgm:spPr/>
    </dgm:pt>
    <dgm:pt modelId="{0320F16F-34E0-46A1-8F30-90E2D5692E47}" type="pres">
      <dgm:prSet presAssocID="{C099ABF9-F15E-4F58-AFBF-9A97306B5EA4}" presName="horzSpace2" presStyleCnt="0"/>
      <dgm:spPr/>
    </dgm:pt>
    <dgm:pt modelId="{7E685D43-397D-4821-88C2-57CEBC7CAD9B}" type="pres">
      <dgm:prSet presAssocID="{C099ABF9-F15E-4F58-AFBF-9A97306B5EA4}" presName="tx2" presStyleLbl="revTx" presStyleIdx="5" presStyleCnt="34"/>
      <dgm:spPr/>
      <dgm:t>
        <a:bodyPr/>
        <a:lstStyle/>
        <a:p>
          <a:endParaRPr lang="ru-RU"/>
        </a:p>
      </dgm:t>
    </dgm:pt>
    <dgm:pt modelId="{7FB12CDE-A01F-454F-8EF2-F44A39ADAAA5}" type="pres">
      <dgm:prSet presAssocID="{C099ABF9-F15E-4F58-AFBF-9A97306B5EA4}" presName="vert2" presStyleCnt="0"/>
      <dgm:spPr/>
    </dgm:pt>
    <dgm:pt modelId="{1A739D26-F4D4-4E1D-94FD-1E48B2A2905E}" type="pres">
      <dgm:prSet presAssocID="{C099ABF9-F15E-4F58-AFBF-9A97306B5EA4}" presName="thinLine2b" presStyleLbl="callout" presStyleIdx="4" presStyleCnt="32"/>
      <dgm:spPr/>
    </dgm:pt>
    <dgm:pt modelId="{DBB7E06E-9D9B-4B87-ACC4-1753C7CF0229}" type="pres">
      <dgm:prSet presAssocID="{C099ABF9-F15E-4F58-AFBF-9A97306B5EA4}" presName="vertSpace2b" presStyleCnt="0"/>
      <dgm:spPr/>
    </dgm:pt>
    <dgm:pt modelId="{0CDE429D-0C8C-40C5-8786-28541A88662D}" type="pres">
      <dgm:prSet presAssocID="{51B0AD12-A1BA-408A-8EC8-ED99B90E75AD}" presName="horz2" presStyleCnt="0"/>
      <dgm:spPr/>
    </dgm:pt>
    <dgm:pt modelId="{A49CFF86-1E34-4CF9-AC90-A48CECCBDDE4}" type="pres">
      <dgm:prSet presAssocID="{51B0AD12-A1BA-408A-8EC8-ED99B90E75AD}" presName="horzSpace2" presStyleCnt="0"/>
      <dgm:spPr/>
    </dgm:pt>
    <dgm:pt modelId="{2B1308F0-5F1A-4956-9EDA-BD64FFD7553A}" type="pres">
      <dgm:prSet presAssocID="{51B0AD12-A1BA-408A-8EC8-ED99B90E75AD}" presName="tx2" presStyleLbl="revTx" presStyleIdx="6" presStyleCnt="34"/>
      <dgm:spPr/>
      <dgm:t>
        <a:bodyPr/>
        <a:lstStyle/>
        <a:p>
          <a:endParaRPr lang="ru-RU"/>
        </a:p>
      </dgm:t>
    </dgm:pt>
    <dgm:pt modelId="{88F06CEB-2676-4085-B011-A3019E8B9FF8}" type="pres">
      <dgm:prSet presAssocID="{51B0AD12-A1BA-408A-8EC8-ED99B90E75AD}" presName="vert2" presStyleCnt="0"/>
      <dgm:spPr/>
    </dgm:pt>
    <dgm:pt modelId="{40FA3929-BA82-478D-A8C2-8C4CA4D9A4E0}" type="pres">
      <dgm:prSet presAssocID="{51B0AD12-A1BA-408A-8EC8-ED99B90E75AD}" presName="thinLine2b" presStyleLbl="callout" presStyleIdx="5" presStyleCnt="32"/>
      <dgm:spPr/>
    </dgm:pt>
    <dgm:pt modelId="{1C4DA1F6-BF59-4860-815A-0CF0F021A265}" type="pres">
      <dgm:prSet presAssocID="{51B0AD12-A1BA-408A-8EC8-ED99B90E75AD}" presName="vertSpace2b" presStyleCnt="0"/>
      <dgm:spPr/>
    </dgm:pt>
    <dgm:pt modelId="{15C71569-2585-4E21-A431-7B97A83E3428}" type="pres">
      <dgm:prSet presAssocID="{51B6EA70-F208-483C-BF7D-6FDC38E61F5D}" presName="horz2" presStyleCnt="0"/>
      <dgm:spPr/>
    </dgm:pt>
    <dgm:pt modelId="{F15C095C-775D-4E0E-AD29-82A7302A1D02}" type="pres">
      <dgm:prSet presAssocID="{51B6EA70-F208-483C-BF7D-6FDC38E61F5D}" presName="horzSpace2" presStyleCnt="0"/>
      <dgm:spPr/>
    </dgm:pt>
    <dgm:pt modelId="{364C1A8F-19FF-4AB5-B45D-D8D454FC2932}" type="pres">
      <dgm:prSet presAssocID="{51B6EA70-F208-483C-BF7D-6FDC38E61F5D}" presName="tx2" presStyleLbl="revTx" presStyleIdx="7" presStyleCnt="34"/>
      <dgm:spPr/>
      <dgm:t>
        <a:bodyPr/>
        <a:lstStyle/>
        <a:p>
          <a:endParaRPr lang="ru-RU"/>
        </a:p>
      </dgm:t>
    </dgm:pt>
    <dgm:pt modelId="{588ED614-47D7-45F5-8665-1A7618E0D23A}" type="pres">
      <dgm:prSet presAssocID="{51B6EA70-F208-483C-BF7D-6FDC38E61F5D}" presName="vert2" presStyleCnt="0"/>
      <dgm:spPr/>
    </dgm:pt>
    <dgm:pt modelId="{BB2B45A0-295C-4102-AB93-D60F243F4EF9}" type="pres">
      <dgm:prSet presAssocID="{51B6EA70-F208-483C-BF7D-6FDC38E61F5D}" presName="thinLine2b" presStyleLbl="callout" presStyleIdx="6" presStyleCnt="32"/>
      <dgm:spPr/>
    </dgm:pt>
    <dgm:pt modelId="{FB59A03D-4D0C-408E-A3AA-5140F9F27316}" type="pres">
      <dgm:prSet presAssocID="{51B6EA70-F208-483C-BF7D-6FDC38E61F5D}" presName="vertSpace2b" presStyleCnt="0"/>
      <dgm:spPr/>
    </dgm:pt>
    <dgm:pt modelId="{EF4ACE98-24DA-49ED-BD49-507AD0184183}" type="pres">
      <dgm:prSet presAssocID="{A60DB9C9-4455-4D1B-88F5-22AD8025DE88}" presName="horz2" presStyleCnt="0"/>
      <dgm:spPr/>
    </dgm:pt>
    <dgm:pt modelId="{240FCB01-2E04-4E99-AA1F-3B3B5CE2E27F}" type="pres">
      <dgm:prSet presAssocID="{A60DB9C9-4455-4D1B-88F5-22AD8025DE88}" presName="horzSpace2" presStyleCnt="0"/>
      <dgm:spPr/>
    </dgm:pt>
    <dgm:pt modelId="{E0AB0F8E-FBEF-494C-96C7-E893B8421705}" type="pres">
      <dgm:prSet presAssocID="{A60DB9C9-4455-4D1B-88F5-22AD8025DE88}" presName="tx2" presStyleLbl="revTx" presStyleIdx="8" presStyleCnt="34"/>
      <dgm:spPr/>
      <dgm:t>
        <a:bodyPr/>
        <a:lstStyle/>
        <a:p>
          <a:endParaRPr lang="ru-RU"/>
        </a:p>
      </dgm:t>
    </dgm:pt>
    <dgm:pt modelId="{38271AAB-BE4B-45EE-9AFE-21BC6F8D2558}" type="pres">
      <dgm:prSet presAssocID="{A60DB9C9-4455-4D1B-88F5-22AD8025DE88}" presName="vert2" presStyleCnt="0"/>
      <dgm:spPr/>
    </dgm:pt>
    <dgm:pt modelId="{6C72BB68-74D9-44E4-ACEF-81355A341DBA}" type="pres">
      <dgm:prSet presAssocID="{A60DB9C9-4455-4D1B-88F5-22AD8025DE88}" presName="thinLine2b" presStyleLbl="callout" presStyleIdx="7" presStyleCnt="32"/>
      <dgm:spPr/>
    </dgm:pt>
    <dgm:pt modelId="{08A809A0-02BD-41A1-B18A-2246F16F4A94}" type="pres">
      <dgm:prSet presAssocID="{A60DB9C9-4455-4D1B-88F5-22AD8025DE88}" presName="vertSpace2b" presStyleCnt="0"/>
      <dgm:spPr/>
    </dgm:pt>
    <dgm:pt modelId="{DD7A86EF-32F9-4589-BE29-C069B9D7E58E}" type="pres">
      <dgm:prSet presAssocID="{C49ED6FC-4D97-4EE3-A6D8-F7B016CEF91C}" presName="horz2" presStyleCnt="0"/>
      <dgm:spPr/>
    </dgm:pt>
    <dgm:pt modelId="{11E83928-18F7-4E0E-A510-F4D3342CDD96}" type="pres">
      <dgm:prSet presAssocID="{C49ED6FC-4D97-4EE3-A6D8-F7B016CEF91C}" presName="horzSpace2" presStyleCnt="0"/>
      <dgm:spPr/>
    </dgm:pt>
    <dgm:pt modelId="{4DE4CC4A-E39E-437A-897C-11C2A8F89455}" type="pres">
      <dgm:prSet presAssocID="{C49ED6FC-4D97-4EE3-A6D8-F7B016CEF91C}" presName="tx2" presStyleLbl="revTx" presStyleIdx="9" presStyleCnt="34"/>
      <dgm:spPr/>
      <dgm:t>
        <a:bodyPr/>
        <a:lstStyle/>
        <a:p>
          <a:endParaRPr lang="ru-RU"/>
        </a:p>
      </dgm:t>
    </dgm:pt>
    <dgm:pt modelId="{1DF03EC7-76E8-49B1-B1C3-42435CBEDE0B}" type="pres">
      <dgm:prSet presAssocID="{C49ED6FC-4D97-4EE3-A6D8-F7B016CEF91C}" presName="vert2" presStyleCnt="0"/>
      <dgm:spPr/>
    </dgm:pt>
    <dgm:pt modelId="{EDD25163-A553-4751-A042-9EB3F386E813}" type="pres">
      <dgm:prSet presAssocID="{C49ED6FC-4D97-4EE3-A6D8-F7B016CEF91C}" presName="thinLine2b" presStyleLbl="callout" presStyleIdx="8" presStyleCnt="32"/>
      <dgm:spPr/>
    </dgm:pt>
    <dgm:pt modelId="{A92B644A-B570-4EC8-B361-58868C8C70DC}" type="pres">
      <dgm:prSet presAssocID="{C49ED6FC-4D97-4EE3-A6D8-F7B016CEF91C}" presName="vertSpace2b" presStyleCnt="0"/>
      <dgm:spPr/>
    </dgm:pt>
    <dgm:pt modelId="{76B1BA9B-837C-4352-867E-7BE9190584A8}" type="pres">
      <dgm:prSet presAssocID="{DFBC63FA-09C9-4DF1-AC18-03A259F2274D}" presName="horz2" presStyleCnt="0"/>
      <dgm:spPr/>
    </dgm:pt>
    <dgm:pt modelId="{B28339F5-DDF6-46E6-B92E-65D24D6ABCF7}" type="pres">
      <dgm:prSet presAssocID="{DFBC63FA-09C9-4DF1-AC18-03A259F2274D}" presName="horzSpace2" presStyleCnt="0"/>
      <dgm:spPr/>
    </dgm:pt>
    <dgm:pt modelId="{53D54CBF-323A-4C3C-9304-4B5CDCD620BF}" type="pres">
      <dgm:prSet presAssocID="{DFBC63FA-09C9-4DF1-AC18-03A259F2274D}" presName="tx2" presStyleLbl="revTx" presStyleIdx="10" presStyleCnt="34"/>
      <dgm:spPr/>
      <dgm:t>
        <a:bodyPr/>
        <a:lstStyle/>
        <a:p>
          <a:endParaRPr lang="ru-RU"/>
        </a:p>
      </dgm:t>
    </dgm:pt>
    <dgm:pt modelId="{E10AF465-A211-4121-956C-97DBD9F3B856}" type="pres">
      <dgm:prSet presAssocID="{DFBC63FA-09C9-4DF1-AC18-03A259F2274D}" presName="vert2" presStyleCnt="0"/>
      <dgm:spPr/>
    </dgm:pt>
    <dgm:pt modelId="{83754BCD-12DD-4DF0-9484-8635A29824C7}" type="pres">
      <dgm:prSet presAssocID="{DFBC63FA-09C9-4DF1-AC18-03A259F2274D}" presName="thinLine2b" presStyleLbl="callout" presStyleIdx="9" presStyleCnt="32"/>
      <dgm:spPr/>
    </dgm:pt>
    <dgm:pt modelId="{FF755B1F-AAAD-4C2C-815E-37A460934297}" type="pres">
      <dgm:prSet presAssocID="{DFBC63FA-09C9-4DF1-AC18-03A259F2274D}" presName="vertSpace2b" presStyleCnt="0"/>
      <dgm:spPr/>
    </dgm:pt>
    <dgm:pt modelId="{72676C79-B62A-4ACF-9CDB-865D977132F7}" type="pres">
      <dgm:prSet presAssocID="{6B0EC46D-CDA0-4D55-8369-CCB218C90144}" presName="horz2" presStyleCnt="0"/>
      <dgm:spPr/>
    </dgm:pt>
    <dgm:pt modelId="{C62041B1-D965-4F42-B15F-36C6C9EB1E55}" type="pres">
      <dgm:prSet presAssocID="{6B0EC46D-CDA0-4D55-8369-CCB218C90144}" presName="horzSpace2" presStyleCnt="0"/>
      <dgm:spPr/>
    </dgm:pt>
    <dgm:pt modelId="{7CCAC5ED-7166-48FF-B06B-EB66B92FF4DF}" type="pres">
      <dgm:prSet presAssocID="{6B0EC46D-CDA0-4D55-8369-CCB218C90144}" presName="tx2" presStyleLbl="revTx" presStyleIdx="11" presStyleCnt="34"/>
      <dgm:spPr/>
      <dgm:t>
        <a:bodyPr/>
        <a:lstStyle/>
        <a:p>
          <a:endParaRPr lang="ru-RU"/>
        </a:p>
      </dgm:t>
    </dgm:pt>
    <dgm:pt modelId="{32E06ABB-B6F1-422A-B30A-A7D4D32A816E}" type="pres">
      <dgm:prSet presAssocID="{6B0EC46D-CDA0-4D55-8369-CCB218C90144}" presName="vert2" presStyleCnt="0"/>
      <dgm:spPr/>
    </dgm:pt>
    <dgm:pt modelId="{8CB639BE-67F2-4DA4-B4D1-437EF386FBA3}" type="pres">
      <dgm:prSet presAssocID="{6B0EC46D-CDA0-4D55-8369-CCB218C90144}" presName="thinLine2b" presStyleLbl="callout" presStyleIdx="10" presStyleCnt="32"/>
      <dgm:spPr/>
    </dgm:pt>
    <dgm:pt modelId="{F8A4F8F8-F9A4-4A1B-A784-45D0A3DB9C02}" type="pres">
      <dgm:prSet presAssocID="{6B0EC46D-CDA0-4D55-8369-CCB218C90144}" presName="vertSpace2b" presStyleCnt="0"/>
      <dgm:spPr/>
    </dgm:pt>
    <dgm:pt modelId="{38423CAB-2628-4ADE-8292-91020EBE3869}" type="pres">
      <dgm:prSet presAssocID="{FC312B75-CA2D-4203-B583-78FE98C7120F}" presName="horz2" presStyleCnt="0"/>
      <dgm:spPr/>
    </dgm:pt>
    <dgm:pt modelId="{0FC9016A-60FB-4AB6-937E-C6249F7A97D6}" type="pres">
      <dgm:prSet presAssocID="{FC312B75-CA2D-4203-B583-78FE98C7120F}" presName="horzSpace2" presStyleCnt="0"/>
      <dgm:spPr/>
    </dgm:pt>
    <dgm:pt modelId="{06FED8D8-3D11-429E-B6F6-4DF7F05CC671}" type="pres">
      <dgm:prSet presAssocID="{FC312B75-CA2D-4203-B583-78FE98C7120F}" presName="tx2" presStyleLbl="revTx" presStyleIdx="12" presStyleCnt="34"/>
      <dgm:spPr/>
      <dgm:t>
        <a:bodyPr/>
        <a:lstStyle/>
        <a:p>
          <a:endParaRPr lang="ru-RU"/>
        </a:p>
      </dgm:t>
    </dgm:pt>
    <dgm:pt modelId="{27BF041E-E3DC-434D-9FA2-4B5364A05946}" type="pres">
      <dgm:prSet presAssocID="{FC312B75-CA2D-4203-B583-78FE98C7120F}" presName="vert2" presStyleCnt="0"/>
      <dgm:spPr/>
    </dgm:pt>
    <dgm:pt modelId="{80BD74B5-81A3-4B80-89D0-2A767CA5D451}" type="pres">
      <dgm:prSet presAssocID="{FC312B75-CA2D-4203-B583-78FE98C7120F}" presName="thinLine2b" presStyleLbl="callout" presStyleIdx="11" presStyleCnt="32"/>
      <dgm:spPr/>
    </dgm:pt>
    <dgm:pt modelId="{59A7D9AA-C515-4B25-AFBD-94677B157CC1}" type="pres">
      <dgm:prSet presAssocID="{FC312B75-CA2D-4203-B583-78FE98C7120F}" presName="vertSpace2b" presStyleCnt="0"/>
      <dgm:spPr/>
    </dgm:pt>
    <dgm:pt modelId="{AF513BAA-37B8-47E5-B650-032754AA50AA}" type="pres">
      <dgm:prSet presAssocID="{D9359615-DF2E-444D-AAAE-0509EBF2857E}" presName="horz2" presStyleCnt="0"/>
      <dgm:spPr/>
    </dgm:pt>
    <dgm:pt modelId="{3C476BE5-600A-45AB-9AC5-2D919EF8885C}" type="pres">
      <dgm:prSet presAssocID="{D9359615-DF2E-444D-AAAE-0509EBF2857E}" presName="horzSpace2" presStyleCnt="0"/>
      <dgm:spPr/>
    </dgm:pt>
    <dgm:pt modelId="{A1B1C249-62CE-491D-9F03-325EAA9CAB26}" type="pres">
      <dgm:prSet presAssocID="{D9359615-DF2E-444D-AAAE-0509EBF2857E}" presName="tx2" presStyleLbl="revTx" presStyleIdx="13" presStyleCnt="34"/>
      <dgm:spPr/>
      <dgm:t>
        <a:bodyPr/>
        <a:lstStyle/>
        <a:p>
          <a:endParaRPr lang="ru-RU"/>
        </a:p>
      </dgm:t>
    </dgm:pt>
    <dgm:pt modelId="{1866ED7A-33CF-457A-9B94-3FB7A57C0303}" type="pres">
      <dgm:prSet presAssocID="{D9359615-DF2E-444D-AAAE-0509EBF2857E}" presName="vert2" presStyleCnt="0"/>
      <dgm:spPr/>
    </dgm:pt>
    <dgm:pt modelId="{A2B5A5B1-3653-4117-AF65-4AAE7CCDE2DB}" type="pres">
      <dgm:prSet presAssocID="{D9359615-DF2E-444D-AAAE-0509EBF2857E}" presName="thinLine2b" presStyleLbl="callout" presStyleIdx="12" presStyleCnt="32"/>
      <dgm:spPr/>
    </dgm:pt>
    <dgm:pt modelId="{DC17F4C6-6F4A-4C5C-911C-A3C5A9B06487}" type="pres">
      <dgm:prSet presAssocID="{D9359615-DF2E-444D-AAAE-0509EBF2857E}" presName="vertSpace2b" presStyleCnt="0"/>
      <dgm:spPr/>
    </dgm:pt>
    <dgm:pt modelId="{5A6FDD28-8C01-4E5E-BDD0-CE7057F140B6}" type="pres">
      <dgm:prSet presAssocID="{BA15A9A9-519C-4B8D-BD83-DC7F7FCE7EA7}" presName="horz2" presStyleCnt="0"/>
      <dgm:spPr/>
    </dgm:pt>
    <dgm:pt modelId="{E67C3D50-1562-4FE6-8CFB-994180EFE441}" type="pres">
      <dgm:prSet presAssocID="{BA15A9A9-519C-4B8D-BD83-DC7F7FCE7EA7}" presName="horzSpace2" presStyleCnt="0"/>
      <dgm:spPr/>
    </dgm:pt>
    <dgm:pt modelId="{1671B1B2-B4CB-472A-BD29-03F95157B2EE}" type="pres">
      <dgm:prSet presAssocID="{BA15A9A9-519C-4B8D-BD83-DC7F7FCE7EA7}" presName="tx2" presStyleLbl="revTx" presStyleIdx="14" presStyleCnt="34"/>
      <dgm:spPr/>
      <dgm:t>
        <a:bodyPr/>
        <a:lstStyle/>
        <a:p>
          <a:endParaRPr lang="ru-RU"/>
        </a:p>
      </dgm:t>
    </dgm:pt>
    <dgm:pt modelId="{047FF6BA-76EB-462C-9B2E-BC494804203D}" type="pres">
      <dgm:prSet presAssocID="{BA15A9A9-519C-4B8D-BD83-DC7F7FCE7EA7}" presName="vert2" presStyleCnt="0"/>
      <dgm:spPr/>
    </dgm:pt>
    <dgm:pt modelId="{91D7D927-5C33-4AF4-89F7-CD23F70596A6}" type="pres">
      <dgm:prSet presAssocID="{BA15A9A9-519C-4B8D-BD83-DC7F7FCE7EA7}" presName="thinLine2b" presStyleLbl="callout" presStyleIdx="13" presStyleCnt="32"/>
      <dgm:spPr/>
    </dgm:pt>
    <dgm:pt modelId="{0E3C751C-17FA-43F0-9343-90CC891B6476}" type="pres">
      <dgm:prSet presAssocID="{BA15A9A9-519C-4B8D-BD83-DC7F7FCE7EA7}" presName="vertSpace2b" presStyleCnt="0"/>
      <dgm:spPr/>
    </dgm:pt>
    <dgm:pt modelId="{624C5EF6-3D9F-4828-966D-5C4919F1E68C}" type="pres">
      <dgm:prSet presAssocID="{A9A2FCB5-EB99-4294-9996-36E80A615B00}" presName="horz2" presStyleCnt="0"/>
      <dgm:spPr/>
    </dgm:pt>
    <dgm:pt modelId="{9EF21085-BD9C-43FC-93EA-A158A1AD1265}" type="pres">
      <dgm:prSet presAssocID="{A9A2FCB5-EB99-4294-9996-36E80A615B00}" presName="horzSpace2" presStyleCnt="0"/>
      <dgm:spPr/>
    </dgm:pt>
    <dgm:pt modelId="{3F8D0421-C396-47CB-BD47-983337A8345A}" type="pres">
      <dgm:prSet presAssocID="{A9A2FCB5-EB99-4294-9996-36E80A615B00}" presName="tx2" presStyleLbl="revTx" presStyleIdx="15" presStyleCnt="34"/>
      <dgm:spPr/>
      <dgm:t>
        <a:bodyPr/>
        <a:lstStyle/>
        <a:p>
          <a:endParaRPr lang="ru-RU"/>
        </a:p>
      </dgm:t>
    </dgm:pt>
    <dgm:pt modelId="{96683D7B-1004-4336-B244-3738B972EBCF}" type="pres">
      <dgm:prSet presAssocID="{A9A2FCB5-EB99-4294-9996-36E80A615B00}" presName="vert2" presStyleCnt="0"/>
      <dgm:spPr/>
    </dgm:pt>
    <dgm:pt modelId="{FD5B6963-C10A-4D98-AB49-0F1655215306}" type="pres">
      <dgm:prSet presAssocID="{A9A2FCB5-EB99-4294-9996-36E80A615B00}" presName="thinLine2b" presStyleLbl="callout" presStyleIdx="14" presStyleCnt="32"/>
      <dgm:spPr/>
    </dgm:pt>
    <dgm:pt modelId="{ED6A6D92-F250-42CE-B5D2-26E567855CB2}" type="pres">
      <dgm:prSet presAssocID="{A9A2FCB5-EB99-4294-9996-36E80A615B00}" presName="vertSpace2b" presStyleCnt="0"/>
      <dgm:spPr/>
    </dgm:pt>
    <dgm:pt modelId="{68D716DA-14F3-4DFB-8E09-01E3959C5586}" type="pres">
      <dgm:prSet presAssocID="{13020F6A-E796-41EE-B24F-76E62BBD0583}" presName="horz2" presStyleCnt="0"/>
      <dgm:spPr/>
    </dgm:pt>
    <dgm:pt modelId="{C6E42048-DBC0-4244-93B3-AC3D1FCD1B31}" type="pres">
      <dgm:prSet presAssocID="{13020F6A-E796-41EE-B24F-76E62BBD0583}" presName="horzSpace2" presStyleCnt="0"/>
      <dgm:spPr/>
    </dgm:pt>
    <dgm:pt modelId="{29290CEE-C227-4640-9092-F9EC225D1540}" type="pres">
      <dgm:prSet presAssocID="{13020F6A-E796-41EE-B24F-76E62BBD0583}" presName="tx2" presStyleLbl="revTx" presStyleIdx="16" presStyleCnt="34"/>
      <dgm:spPr/>
      <dgm:t>
        <a:bodyPr/>
        <a:lstStyle/>
        <a:p>
          <a:endParaRPr lang="ru-RU"/>
        </a:p>
      </dgm:t>
    </dgm:pt>
    <dgm:pt modelId="{CA20418C-C448-42C6-89E3-4331B623C821}" type="pres">
      <dgm:prSet presAssocID="{13020F6A-E796-41EE-B24F-76E62BBD0583}" presName="vert2" presStyleCnt="0"/>
      <dgm:spPr/>
    </dgm:pt>
    <dgm:pt modelId="{7CB5ABD5-D52B-4CED-BA61-2E939B0AD292}" type="pres">
      <dgm:prSet presAssocID="{13020F6A-E796-41EE-B24F-76E62BBD0583}" presName="thinLine2b" presStyleLbl="callout" presStyleIdx="15" presStyleCnt="32"/>
      <dgm:spPr/>
    </dgm:pt>
    <dgm:pt modelId="{BA08CD8C-4268-4E9B-B3FF-B174AFB23566}" type="pres">
      <dgm:prSet presAssocID="{13020F6A-E796-41EE-B24F-76E62BBD0583}" presName="vertSpace2b" presStyleCnt="0"/>
      <dgm:spPr/>
    </dgm:pt>
    <dgm:pt modelId="{9929E413-7489-4710-A72B-CD092513012D}" type="pres">
      <dgm:prSet presAssocID="{CF7EB052-3BE1-4783-BB7C-F32A27A1BB23}" presName="horz2" presStyleCnt="0"/>
      <dgm:spPr/>
    </dgm:pt>
    <dgm:pt modelId="{2720C6CA-AB1E-4E66-B165-707D64C379BB}" type="pres">
      <dgm:prSet presAssocID="{CF7EB052-3BE1-4783-BB7C-F32A27A1BB23}" presName="horzSpace2" presStyleCnt="0"/>
      <dgm:spPr/>
    </dgm:pt>
    <dgm:pt modelId="{F27BA4AD-F01D-4109-9186-AFCFE3F1EE18}" type="pres">
      <dgm:prSet presAssocID="{CF7EB052-3BE1-4783-BB7C-F32A27A1BB23}" presName="tx2" presStyleLbl="revTx" presStyleIdx="17" presStyleCnt="34"/>
      <dgm:spPr/>
      <dgm:t>
        <a:bodyPr/>
        <a:lstStyle/>
        <a:p>
          <a:endParaRPr lang="ru-RU"/>
        </a:p>
      </dgm:t>
    </dgm:pt>
    <dgm:pt modelId="{F99C45BF-F478-483D-B25D-F8750DCAC541}" type="pres">
      <dgm:prSet presAssocID="{CF7EB052-3BE1-4783-BB7C-F32A27A1BB23}" presName="vert2" presStyleCnt="0"/>
      <dgm:spPr/>
    </dgm:pt>
    <dgm:pt modelId="{F881ABA9-299E-4A92-834D-D4C1B9514AB8}" type="pres">
      <dgm:prSet presAssocID="{CF7EB052-3BE1-4783-BB7C-F32A27A1BB23}" presName="thinLine2b" presStyleLbl="callout" presStyleIdx="16" presStyleCnt="32"/>
      <dgm:spPr/>
    </dgm:pt>
    <dgm:pt modelId="{B901BEF9-8864-43CE-A42F-7B9592942B3E}" type="pres">
      <dgm:prSet presAssocID="{CF7EB052-3BE1-4783-BB7C-F32A27A1BB23}" presName="vertSpace2b" presStyleCnt="0"/>
      <dgm:spPr/>
    </dgm:pt>
    <dgm:pt modelId="{15511DA3-3507-4863-B84A-C5115D20F3E6}" type="pres">
      <dgm:prSet presAssocID="{223429D1-BD4A-43EA-BD67-0B2CBCCF8112}" presName="horz2" presStyleCnt="0"/>
      <dgm:spPr/>
    </dgm:pt>
    <dgm:pt modelId="{E6F6415B-168E-46A6-8F38-E1B970F25521}" type="pres">
      <dgm:prSet presAssocID="{223429D1-BD4A-43EA-BD67-0B2CBCCF8112}" presName="horzSpace2" presStyleCnt="0"/>
      <dgm:spPr/>
    </dgm:pt>
    <dgm:pt modelId="{0A2EF529-C9A7-4DCB-A548-FD92F4139BC4}" type="pres">
      <dgm:prSet presAssocID="{223429D1-BD4A-43EA-BD67-0B2CBCCF8112}" presName="tx2" presStyleLbl="revTx" presStyleIdx="18" presStyleCnt="34"/>
      <dgm:spPr/>
      <dgm:t>
        <a:bodyPr/>
        <a:lstStyle/>
        <a:p>
          <a:endParaRPr lang="ru-RU"/>
        </a:p>
      </dgm:t>
    </dgm:pt>
    <dgm:pt modelId="{5E189CFD-57A4-446A-81B4-9A383C860649}" type="pres">
      <dgm:prSet presAssocID="{223429D1-BD4A-43EA-BD67-0B2CBCCF8112}" presName="vert2" presStyleCnt="0"/>
      <dgm:spPr/>
    </dgm:pt>
    <dgm:pt modelId="{868524E4-C1D3-4D4A-A633-570EFB85CF53}" type="pres">
      <dgm:prSet presAssocID="{223429D1-BD4A-43EA-BD67-0B2CBCCF8112}" presName="thinLine2b" presStyleLbl="callout" presStyleIdx="17" presStyleCnt="32"/>
      <dgm:spPr/>
    </dgm:pt>
    <dgm:pt modelId="{4FBAA433-AA98-42E2-8068-AEBF98182199}" type="pres">
      <dgm:prSet presAssocID="{223429D1-BD4A-43EA-BD67-0B2CBCCF8112}" presName="vertSpace2b" presStyleCnt="0"/>
      <dgm:spPr/>
    </dgm:pt>
    <dgm:pt modelId="{7067DD0E-898A-4214-BC49-190AA93237B7}" type="pres">
      <dgm:prSet presAssocID="{A0B85C55-F8D2-4AB2-8575-35A895C159C3}" presName="horz2" presStyleCnt="0"/>
      <dgm:spPr/>
    </dgm:pt>
    <dgm:pt modelId="{6160EABF-E8AE-4DEA-8084-E04BDE40F394}" type="pres">
      <dgm:prSet presAssocID="{A0B85C55-F8D2-4AB2-8575-35A895C159C3}" presName="horzSpace2" presStyleCnt="0"/>
      <dgm:spPr/>
    </dgm:pt>
    <dgm:pt modelId="{0759C0AB-3773-4BB2-B4FC-22392694931D}" type="pres">
      <dgm:prSet presAssocID="{A0B85C55-F8D2-4AB2-8575-35A895C159C3}" presName="tx2" presStyleLbl="revTx" presStyleIdx="19" presStyleCnt="34"/>
      <dgm:spPr/>
      <dgm:t>
        <a:bodyPr/>
        <a:lstStyle/>
        <a:p>
          <a:endParaRPr lang="ru-RU"/>
        </a:p>
      </dgm:t>
    </dgm:pt>
    <dgm:pt modelId="{4CC28738-9254-4AD6-BE23-E625DC6B6A2F}" type="pres">
      <dgm:prSet presAssocID="{A0B85C55-F8D2-4AB2-8575-35A895C159C3}" presName="vert2" presStyleCnt="0"/>
      <dgm:spPr/>
    </dgm:pt>
    <dgm:pt modelId="{7A02B3FA-0870-4A71-A7B3-F914ED8997BE}" type="pres">
      <dgm:prSet presAssocID="{A0B85C55-F8D2-4AB2-8575-35A895C159C3}" presName="thinLine2b" presStyleLbl="callout" presStyleIdx="18" presStyleCnt="32"/>
      <dgm:spPr/>
    </dgm:pt>
    <dgm:pt modelId="{A88B83B0-F143-45BD-92B2-9EF32C494FE2}" type="pres">
      <dgm:prSet presAssocID="{A0B85C55-F8D2-4AB2-8575-35A895C159C3}" presName="vertSpace2b" presStyleCnt="0"/>
      <dgm:spPr/>
    </dgm:pt>
    <dgm:pt modelId="{27034D67-E52F-4AF2-BA5A-A17873B66697}" type="pres">
      <dgm:prSet presAssocID="{BB7F866A-6535-486F-94C8-9BF76A68CB7A}" presName="horz2" presStyleCnt="0"/>
      <dgm:spPr/>
    </dgm:pt>
    <dgm:pt modelId="{B8A755A1-84EF-4BE0-89CF-25CD5D7F4C5D}" type="pres">
      <dgm:prSet presAssocID="{BB7F866A-6535-486F-94C8-9BF76A68CB7A}" presName="horzSpace2" presStyleCnt="0"/>
      <dgm:spPr/>
    </dgm:pt>
    <dgm:pt modelId="{E8405926-F82D-48F4-97FD-3784E8522A14}" type="pres">
      <dgm:prSet presAssocID="{BB7F866A-6535-486F-94C8-9BF76A68CB7A}" presName="tx2" presStyleLbl="revTx" presStyleIdx="20" presStyleCnt="34"/>
      <dgm:spPr/>
      <dgm:t>
        <a:bodyPr/>
        <a:lstStyle/>
        <a:p>
          <a:endParaRPr lang="ru-RU"/>
        </a:p>
      </dgm:t>
    </dgm:pt>
    <dgm:pt modelId="{ACBCB3DC-9081-47BF-B19D-D710A81762B1}" type="pres">
      <dgm:prSet presAssocID="{BB7F866A-6535-486F-94C8-9BF76A68CB7A}" presName="vert2" presStyleCnt="0"/>
      <dgm:spPr/>
    </dgm:pt>
    <dgm:pt modelId="{3B475ACF-02B6-4B5A-92D1-87F56C9209FC}" type="pres">
      <dgm:prSet presAssocID="{BB7F866A-6535-486F-94C8-9BF76A68CB7A}" presName="thinLine2b" presStyleLbl="callout" presStyleIdx="19" presStyleCnt="32"/>
      <dgm:spPr/>
    </dgm:pt>
    <dgm:pt modelId="{1AC3C1BA-5351-4274-B915-3FCCFCDAFA22}" type="pres">
      <dgm:prSet presAssocID="{BB7F866A-6535-486F-94C8-9BF76A68CB7A}" presName="vertSpace2b" presStyleCnt="0"/>
      <dgm:spPr/>
    </dgm:pt>
    <dgm:pt modelId="{FE4AC177-4E11-4D01-8CC7-2570BD6F4305}" type="pres">
      <dgm:prSet presAssocID="{AEA4EDB2-05DB-4BA9-B3D4-5DE7C2D1F9F6}" presName="thickLine" presStyleLbl="alignNode1" presStyleIdx="1" presStyleCnt="2" custLinFactNeighborY="5643"/>
      <dgm:spPr/>
    </dgm:pt>
    <dgm:pt modelId="{037C9B32-2112-4ACC-93C8-A4EAEA7CE573}" type="pres">
      <dgm:prSet presAssocID="{AEA4EDB2-05DB-4BA9-B3D4-5DE7C2D1F9F6}" presName="horz1" presStyleCnt="0"/>
      <dgm:spPr/>
    </dgm:pt>
    <dgm:pt modelId="{CBA87656-0AF3-4A74-A278-33C730A35D2B}" type="pres">
      <dgm:prSet presAssocID="{AEA4EDB2-05DB-4BA9-B3D4-5DE7C2D1F9F6}" presName="tx1" presStyleLbl="revTx" presStyleIdx="21" presStyleCnt="34"/>
      <dgm:spPr/>
      <dgm:t>
        <a:bodyPr/>
        <a:lstStyle/>
        <a:p>
          <a:endParaRPr lang="ru-RU"/>
        </a:p>
      </dgm:t>
    </dgm:pt>
    <dgm:pt modelId="{1680A54E-76BE-48AF-9538-235ACCE96B81}" type="pres">
      <dgm:prSet presAssocID="{AEA4EDB2-05DB-4BA9-B3D4-5DE7C2D1F9F6}" presName="vert1" presStyleCnt="0"/>
      <dgm:spPr/>
    </dgm:pt>
    <dgm:pt modelId="{FA238300-A28D-46B0-8ABA-BD0AA3CE51DC}" type="pres">
      <dgm:prSet presAssocID="{9B59EEAF-C93A-4050-BCBC-C53492633ED8}" presName="vertSpace2a" presStyleCnt="0"/>
      <dgm:spPr/>
    </dgm:pt>
    <dgm:pt modelId="{3A20E8A5-C1A6-4D3B-A870-2419C0314368}" type="pres">
      <dgm:prSet presAssocID="{9B59EEAF-C93A-4050-BCBC-C53492633ED8}" presName="horz2" presStyleCnt="0"/>
      <dgm:spPr/>
    </dgm:pt>
    <dgm:pt modelId="{CF2C623A-A457-4B3A-BED1-B1D417625D8B}" type="pres">
      <dgm:prSet presAssocID="{9B59EEAF-C93A-4050-BCBC-C53492633ED8}" presName="horzSpace2" presStyleCnt="0"/>
      <dgm:spPr/>
    </dgm:pt>
    <dgm:pt modelId="{F52E3CC1-64ED-4BFB-A687-52213B3CCA3D}" type="pres">
      <dgm:prSet presAssocID="{9B59EEAF-C93A-4050-BCBC-C53492633ED8}" presName="tx2" presStyleLbl="revTx" presStyleIdx="22" presStyleCnt="34"/>
      <dgm:spPr/>
      <dgm:t>
        <a:bodyPr/>
        <a:lstStyle/>
        <a:p>
          <a:endParaRPr lang="ru-RU"/>
        </a:p>
      </dgm:t>
    </dgm:pt>
    <dgm:pt modelId="{9A31B73C-3542-4197-ACC8-3B0B93B18BFE}" type="pres">
      <dgm:prSet presAssocID="{9B59EEAF-C93A-4050-BCBC-C53492633ED8}" presName="vert2" presStyleCnt="0"/>
      <dgm:spPr/>
    </dgm:pt>
    <dgm:pt modelId="{136041DD-709F-498E-81AA-62B3D030C245}" type="pres">
      <dgm:prSet presAssocID="{9B59EEAF-C93A-4050-BCBC-C53492633ED8}" presName="thinLine2b" presStyleLbl="callout" presStyleIdx="20" presStyleCnt="32"/>
      <dgm:spPr/>
    </dgm:pt>
    <dgm:pt modelId="{4138490A-98D6-445F-848A-9A1EFB22B06A}" type="pres">
      <dgm:prSet presAssocID="{9B59EEAF-C93A-4050-BCBC-C53492633ED8}" presName="vertSpace2b" presStyleCnt="0"/>
      <dgm:spPr/>
    </dgm:pt>
    <dgm:pt modelId="{93B4EEA8-8E5B-41B1-8386-916D4F953EF2}" type="pres">
      <dgm:prSet presAssocID="{AB343B27-A3F4-4F9E-B8CF-1322D335E606}" presName="horz2" presStyleCnt="0"/>
      <dgm:spPr/>
    </dgm:pt>
    <dgm:pt modelId="{42667C46-134A-4F13-8938-A6CC8CF22386}" type="pres">
      <dgm:prSet presAssocID="{AB343B27-A3F4-4F9E-B8CF-1322D335E606}" presName="horzSpace2" presStyleCnt="0"/>
      <dgm:spPr/>
    </dgm:pt>
    <dgm:pt modelId="{6E73641E-9B80-4D9E-BE6A-64C1840B29D1}" type="pres">
      <dgm:prSet presAssocID="{AB343B27-A3F4-4F9E-B8CF-1322D335E606}" presName="tx2" presStyleLbl="revTx" presStyleIdx="23" presStyleCnt="34"/>
      <dgm:spPr/>
      <dgm:t>
        <a:bodyPr/>
        <a:lstStyle/>
        <a:p>
          <a:endParaRPr lang="ru-RU"/>
        </a:p>
      </dgm:t>
    </dgm:pt>
    <dgm:pt modelId="{A3A3E699-A252-4553-BE8E-BF2F48B47033}" type="pres">
      <dgm:prSet presAssocID="{AB343B27-A3F4-4F9E-B8CF-1322D335E606}" presName="vert2" presStyleCnt="0"/>
      <dgm:spPr/>
    </dgm:pt>
    <dgm:pt modelId="{06561AF1-C549-4F4A-9BB2-F0C9476BB812}" type="pres">
      <dgm:prSet presAssocID="{AB343B27-A3F4-4F9E-B8CF-1322D335E606}" presName="thinLine2b" presStyleLbl="callout" presStyleIdx="21" presStyleCnt="32"/>
      <dgm:spPr/>
    </dgm:pt>
    <dgm:pt modelId="{2AC9FC74-B1B9-4A03-A1F7-0458AC5AF437}" type="pres">
      <dgm:prSet presAssocID="{AB343B27-A3F4-4F9E-B8CF-1322D335E606}" presName="vertSpace2b" presStyleCnt="0"/>
      <dgm:spPr/>
    </dgm:pt>
    <dgm:pt modelId="{79E69976-B95C-4293-B816-66AC58211153}" type="pres">
      <dgm:prSet presAssocID="{8A5007D9-FB2E-4C8A-912D-339A3149F6E9}" presName="horz2" presStyleCnt="0"/>
      <dgm:spPr/>
    </dgm:pt>
    <dgm:pt modelId="{B5B020C7-8FF7-402C-B870-54C9A723C430}" type="pres">
      <dgm:prSet presAssocID="{8A5007D9-FB2E-4C8A-912D-339A3149F6E9}" presName="horzSpace2" presStyleCnt="0"/>
      <dgm:spPr/>
    </dgm:pt>
    <dgm:pt modelId="{6AEBD72B-A7F8-46EF-BC44-302C1DB950B0}" type="pres">
      <dgm:prSet presAssocID="{8A5007D9-FB2E-4C8A-912D-339A3149F6E9}" presName="tx2" presStyleLbl="revTx" presStyleIdx="24" presStyleCnt="34"/>
      <dgm:spPr/>
      <dgm:t>
        <a:bodyPr/>
        <a:lstStyle/>
        <a:p>
          <a:endParaRPr lang="ru-RU"/>
        </a:p>
      </dgm:t>
    </dgm:pt>
    <dgm:pt modelId="{D9B91BBD-AC52-42B3-9D52-A1ECB82B0194}" type="pres">
      <dgm:prSet presAssocID="{8A5007D9-FB2E-4C8A-912D-339A3149F6E9}" presName="vert2" presStyleCnt="0"/>
      <dgm:spPr/>
    </dgm:pt>
    <dgm:pt modelId="{5C5FD5BC-A894-47FA-AD19-99BA77A62052}" type="pres">
      <dgm:prSet presAssocID="{8A5007D9-FB2E-4C8A-912D-339A3149F6E9}" presName="thinLine2b" presStyleLbl="callout" presStyleIdx="22" presStyleCnt="32"/>
      <dgm:spPr/>
    </dgm:pt>
    <dgm:pt modelId="{FEBAB913-DECF-4B45-920D-727150CED4C7}" type="pres">
      <dgm:prSet presAssocID="{8A5007D9-FB2E-4C8A-912D-339A3149F6E9}" presName="vertSpace2b" presStyleCnt="0"/>
      <dgm:spPr/>
    </dgm:pt>
    <dgm:pt modelId="{45A38573-97C0-4D12-B982-D21CE2D01942}" type="pres">
      <dgm:prSet presAssocID="{76641755-C693-45B4-BDE5-F5346BAEBCED}" presName="horz2" presStyleCnt="0"/>
      <dgm:spPr/>
    </dgm:pt>
    <dgm:pt modelId="{205AAD9C-99DE-46B6-8BCA-8C5CF9C6B3CE}" type="pres">
      <dgm:prSet presAssocID="{76641755-C693-45B4-BDE5-F5346BAEBCED}" presName="horzSpace2" presStyleCnt="0"/>
      <dgm:spPr/>
    </dgm:pt>
    <dgm:pt modelId="{5FECDF62-2F3D-49B5-8BE4-E6D3390A64EC}" type="pres">
      <dgm:prSet presAssocID="{76641755-C693-45B4-BDE5-F5346BAEBCED}" presName="tx2" presStyleLbl="revTx" presStyleIdx="25" presStyleCnt="34"/>
      <dgm:spPr/>
      <dgm:t>
        <a:bodyPr/>
        <a:lstStyle/>
        <a:p>
          <a:endParaRPr lang="ru-RU"/>
        </a:p>
      </dgm:t>
    </dgm:pt>
    <dgm:pt modelId="{21E46C13-DC48-448F-99AE-BB878394927B}" type="pres">
      <dgm:prSet presAssocID="{76641755-C693-45B4-BDE5-F5346BAEBCED}" presName="vert2" presStyleCnt="0"/>
      <dgm:spPr/>
    </dgm:pt>
    <dgm:pt modelId="{80B11AEC-487C-4D0D-963C-1EF928A53BE8}" type="pres">
      <dgm:prSet presAssocID="{76641755-C693-45B4-BDE5-F5346BAEBCED}" presName="thinLine2b" presStyleLbl="callout" presStyleIdx="23" presStyleCnt="32"/>
      <dgm:spPr/>
    </dgm:pt>
    <dgm:pt modelId="{FC9C3701-D7BC-45EA-931A-F402AEC4BCCD}" type="pres">
      <dgm:prSet presAssocID="{76641755-C693-45B4-BDE5-F5346BAEBCED}" presName="vertSpace2b" presStyleCnt="0"/>
      <dgm:spPr/>
    </dgm:pt>
    <dgm:pt modelId="{AE8EFBF5-705F-4820-8F8C-71C99F1BE225}" type="pres">
      <dgm:prSet presAssocID="{F601AEC9-6E99-451D-BE8E-0E7F2B2DF625}" presName="horz2" presStyleCnt="0"/>
      <dgm:spPr/>
    </dgm:pt>
    <dgm:pt modelId="{3C99C311-D076-4871-A92F-5F6E1CA6098B}" type="pres">
      <dgm:prSet presAssocID="{F601AEC9-6E99-451D-BE8E-0E7F2B2DF625}" presName="horzSpace2" presStyleCnt="0"/>
      <dgm:spPr/>
    </dgm:pt>
    <dgm:pt modelId="{CEF2E516-0647-40F8-8AC2-F66A1EEE2573}" type="pres">
      <dgm:prSet presAssocID="{F601AEC9-6E99-451D-BE8E-0E7F2B2DF625}" presName="tx2" presStyleLbl="revTx" presStyleIdx="26" presStyleCnt="34"/>
      <dgm:spPr/>
      <dgm:t>
        <a:bodyPr/>
        <a:lstStyle/>
        <a:p>
          <a:endParaRPr lang="ru-RU"/>
        </a:p>
      </dgm:t>
    </dgm:pt>
    <dgm:pt modelId="{8527C400-9BAE-4F90-B7BE-6C6EFB90E076}" type="pres">
      <dgm:prSet presAssocID="{F601AEC9-6E99-451D-BE8E-0E7F2B2DF625}" presName="vert2" presStyleCnt="0"/>
      <dgm:spPr/>
    </dgm:pt>
    <dgm:pt modelId="{9B96D0D5-6832-458B-B934-40A034409C2A}" type="pres">
      <dgm:prSet presAssocID="{F601AEC9-6E99-451D-BE8E-0E7F2B2DF625}" presName="thinLine2b" presStyleLbl="callout" presStyleIdx="24" presStyleCnt="32"/>
      <dgm:spPr/>
    </dgm:pt>
    <dgm:pt modelId="{D9D3A52F-2AB2-4BBA-8987-FF08776E486F}" type="pres">
      <dgm:prSet presAssocID="{F601AEC9-6E99-451D-BE8E-0E7F2B2DF625}" presName="vertSpace2b" presStyleCnt="0"/>
      <dgm:spPr/>
    </dgm:pt>
    <dgm:pt modelId="{8D4BB313-C6CD-497F-8C68-F89E20EC766B}" type="pres">
      <dgm:prSet presAssocID="{89A564E3-7E3C-4ADF-BE68-437D43EA0514}" presName="horz2" presStyleCnt="0"/>
      <dgm:spPr/>
    </dgm:pt>
    <dgm:pt modelId="{55FA645B-A0AB-4914-89D4-FC449C63B9B2}" type="pres">
      <dgm:prSet presAssocID="{89A564E3-7E3C-4ADF-BE68-437D43EA0514}" presName="horzSpace2" presStyleCnt="0"/>
      <dgm:spPr/>
    </dgm:pt>
    <dgm:pt modelId="{3A0C38F1-0D0B-41E6-915D-0D4A81236532}" type="pres">
      <dgm:prSet presAssocID="{89A564E3-7E3C-4ADF-BE68-437D43EA0514}" presName="tx2" presStyleLbl="revTx" presStyleIdx="27" presStyleCnt="34"/>
      <dgm:spPr/>
      <dgm:t>
        <a:bodyPr/>
        <a:lstStyle/>
        <a:p>
          <a:endParaRPr lang="ru-RU"/>
        </a:p>
      </dgm:t>
    </dgm:pt>
    <dgm:pt modelId="{16E80EE3-4054-40B8-B99B-CC32A8F2803F}" type="pres">
      <dgm:prSet presAssocID="{89A564E3-7E3C-4ADF-BE68-437D43EA0514}" presName="vert2" presStyleCnt="0"/>
      <dgm:spPr/>
    </dgm:pt>
    <dgm:pt modelId="{E33B2F7A-C385-4AE8-94E4-FE0B5E0D1EFB}" type="pres">
      <dgm:prSet presAssocID="{89A564E3-7E3C-4ADF-BE68-437D43EA0514}" presName="thinLine2b" presStyleLbl="callout" presStyleIdx="25" presStyleCnt="32"/>
      <dgm:spPr/>
    </dgm:pt>
    <dgm:pt modelId="{66B0634E-42C3-495D-B755-D0DBC4125712}" type="pres">
      <dgm:prSet presAssocID="{89A564E3-7E3C-4ADF-BE68-437D43EA0514}" presName="vertSpace2b" presStyleCnt="0"/>
      <dgm:spPr/>
    </dgm:pt>
    <dgm:pt modelId="{CCE60FBF-3002-4553-92EA-45D96BFAF9BF}" type="pres">
      <dgm:prSet presAssocID="{15BC5971-56F6-4514-83A4-AE1D56177598}" presName="horz2" presStyleCnt="0"/>
      <dgm:spPr/>
    </dgm:pt>
    <dgm:pt modelId="{7FABF47A-BC06-4AC5-B04A-42AF9FE34803}" type="pres">
      <dgm:prSet presAssocID="{15BC5971-56F6-4514-83A4-AE1D56177598}" presName="horzSpace2" presStyleCnt="0"/>
      <dgm:spPr/>
    </dgm:pt>
    <dgm:pt modelId="{8290FEDA-F7D5-4E48-A737-3F12D66BED74}" type="pres">
      <dgm:prSet presAssocID="{15BC5971-56F6-4514-83A4-AE1D56177598}" presName="tx2" presStyleLbl="revTx" presStyleIdx="28" presStyleCnt="34"/>
      <dgm:spPr/>
      <dgm:t>
        <a:bodyPr/>
        <a:lstStyle/>
        <a:p>
          <a:endParaRPr lang="ru-RU"/>
        </a:p>
      </dgm:t>
    </dgm:pt>
    <dgm:pt modelId="{FA9159AB-547E-4619-9627-34483C210594}" type="pres">
      <dgm:prSet presAssocID="{15BC5971-56F6-4514-83A4-AE1D56177598}" presName="vert2" presStyleCnt="0"/>
      <dgm:spPr/>
    </dgm:pt>
    <dgm:pt modelId="{448D6320-2BAE-40E6-B2C1-B402D447B8CA}" type="pres">
      <dgm:prSet presAssocID="{15BC5971-56F6-4514-83A4-AE1D56177598}" presName="thinLine2b" presStyleLbl="callout" presStyleIdx="26" presStyleCnt="32"/>
      <dgm:spPr/>
    </dgm:pt>
    <dgm:pt modelId="{67E37FB8-08F5-4214-AE37-ED9C1DB35FF9}" type="pres">
      <dgm:prSet presAssocID="{15BC5971-56F6-4514-83A4-AE1D56177598}" presName="vertSpace2b" presStyleCnt="0"/>
      <dgm:spPr/>
    </dgm:pt>
    <dgm:pt modelId="{72F506C4-6B45-4920-B0F5-E5B89D1A152A}" type="pres">
      <dgm:prSet presAssocID="{FD3D8474-3533-4F2C-BEA9-1452A88A599B}" presName="horz2" presStyleCnt="0"/>
      <dgm:spPr/>
    </dgm:pt>
    <dgm:pt modelId="{80274871-4936-4B24-BE24-C358B8A4739B}" type="pres">
      <dgm:prSet presAssocID="{FD3D8474-3533-4F2C-BEA9-1452A88A599B}" presName="horzSpace2" presStyleCnt="0"/>
      <dgm:spPr/>
    </dgm:pt>
    <dgm:pt modelId="{D75DB270-B963-4CAB-8DA4-904E610B5202}" type="pres">
      <dgm:prSet presAssocID="{FD3D8474-3533-4F2C-BEA9-1452A88A599B}" presName="tx2" presStyleLbl="revTx" presStyleIdx="29" presStyleCnt="34"/>
      <dgm:spPr/>
      <dgm:t>
        <a:bodyPr/>
        <a:lstStyle/>
        <a:p>
          <a:endParaRPr lang="ru-RU"/>
        </a:p>
      </dgm:t>
    </dgm:pt>
    <dgm:pt modelId="{4B261026-D0F9-49A8-9ECF-F22FF6AF2F4D}" type="pres">
      <dgm:prSet presAssocID="{FD3D8474-3533-4F2C-BEA9-1452A88A599B}" presName="vert2" presStyleCnt="0"/>
      <dgm:spPr/>
    </dgm:pt>
    <dgm:pt modelId="{64FA4E3C-CFCC-4F6D-AA5D-5D568A73C051}" type="pres">
      <dgm:prSet presAssocID="{FD3D8474-3533-4F2C-BEA9-1452A88A599B}" presName="thinLine2b" presStyleLbl="callout" presStyleIdx="27" presStyleCnt="32"/>
      <dgm:spPr/>
    </dgm:pt>
    <dgm:pt modelId="{9769FFE9-41D1-4A15-9D82-B93246D04FA1}" type="pres">
      <dgm:prSet presAssocID="{FD3D8474-3533-4F2C-BEA9-1452A88A599B}" presName="vertSpace2b" presStyleCnt="0"/>
      <dgm:spPr/>
    </dgm:pt>
    <dgm:pt modelId="{53529824-E349-4037-8F99-25EDD803A3E8}" type="pres">
      <dgm:prSet presAssocID="{44568AEB-6627-4127-829D-527D12FC23D2}" presName="horz2" presStyleCnt="0"/>
      <dgm:spPr/>
    </dgm:pt>
    <dgm:pt modelId="{CC0E7BB1-FEED-420C-B415-3F56DABDC1AE}" type="pres">
      <dgm:prSet presAssocID="{44568AEB-6627-4127-829D-527D12FC23D2}" presName="horzSpace2" presStyleCnt="0"/>
      <dgm:spPr/>
    </dgm:pt>
    <dgm:pt modelId="{11E5E2A8-FCCE-4ADB-A2AE-CFA1393BF965}" type="pres">
      <dgm:prSet presAssocID="{44568AEB-6627-4127-829D-527D12FC23D2}" presName="tx2" presStyleLbl="revTx" presStyleIdx="30" presStyleCnt="34"/>
      <dgm:spPr/>
      <dgm:t>
        <a:bodyPr/>
        <a:lstStyle/>
        <a:p>
          <a:endParaRPr lang="ru-RU"/>
        </a:p>
      </dgm:t>
    </dgm:pt>
    <dgm:pt modelId="{647FD648-5557-40C3-B1B2-EE1FC9A4FC49}" type="pres">
      <dgm:prSet presAssocID="{44568AEB-6627-4127-829D-527D12FC23D2}" presName="vert2" presStyleCnt="0"/>
      <dgm:spPr/>
    </dgm:pt>
    <dgm:pt modelId="{4B6862ED-7A9F-4F2F-B6E7-B5488C5360BC}" type="pres">
      <dgm:prSet presAssocID="{44568AEB-6627-4127-829D-527D12FC23D2}" presName="thinLine2b" presStyleLbl="callout" presStyleIdx="28" presStyleCnt="32"/>
      <dgm:spPr/>
    </dgm:pt>
    <dgm:pt modelId="{614A93B9-BEC9-42EC-95C6-BCBE39CD0767}" type="pres">
      <dgm:prSet presAssocID="{44568AEB-6627-4127-829D-527D12FC23D2}" presName="vertSpace2b" presStyleCnt="0"/>
      <dgm:spPr/>
    </dgm:pt>
    <dgm:pt modelId="{87716CC1-5046-4DE6-A207-8C039D99BF02}" type="pres">
      <dgm:prSet presAssocID="{DB082A51-0E4C-43A4-8F84-E319E0DBE65B}" presName="horz2" presStyleCnt="0"/>
      <dgm:spPr/>
    </dgm:pt>
    <dgm:pt modelId="{6602B134-71F0-4492-840B-73F7CF2DF1FD}" type="pres">
      <dgm:prSet presAssocID="{DB082A51-0E4C-43A4-8F84-E319E0DBE65B}" presName="horzSpace2" presStyleCnt="0"/>
      <dgm:spPr/>
    </dgm:pt>
    <dgm:pt modelId="{80BC746C-E197-4502-8663-F2A6995E321A}" type="pres">
      <dgm:prSet presAssocID="{DB082A51-0E4C-43A4-8F84-E319E0DBE65B}" presName="tx2" presStyleLbl="revTx" presStyleIdx="31" presStyleCnt="34"/>
      <dgm:spPr/>
      <dgm:t>
        <a:bodyPr/>
        <a:lstStyle/>
        <a:p>
          <a:endParaRPr lang="ru-RU"/>
        </a:p>
      </dgm:t>
    </dgm:pt>
    <dgm:pt modelId="{8533C378-71D0-46A0-800C-924DCC28BB7F}" type="pres">
      <dgm:prSet presAssocID="{DB082A51-0E4C-43A4-8F84-E319E0DBE65B}" presName="vert2" presStyleCnt="0"/>
      <dgm:spPr/>
    </dgm:pt>
    <dgm:pt modelId="{95574EE0-6548-4A10-A036-0B31A3B129CB}" type="pres">
      <dgm:prSet presAssocID="{DB082A51-0E4C-43A4-8F84-E319E0DBE65B}" presName="thinLine2b" presStyleLbl="callout" presStyleIdx="29" presStyleCnt="32"/>
      <dgm:spPr/>
    </dgm:pt>
    <dgm:pt modelId="{CA004C89-2F4D-4744-8AA1-5A080F22CA79}" type="pres">
      <dgm:prSet presAssocID="{DB082A51-0E4C-43A4-8F84-E319E0DBE65B}" presName="vertSpace2b" presStyleCnt="0"/>
      <dgm:spPr/>
    </dgm:pt>
    <dgm:pt modelId="{9D776515-092C-406E-8FAC-9C561A86F7F8}" type="pres">
      <dgm:prSet presAssocID="{4A9AB30C-4A3D-4A29-AACE-424EDE8C14B5}" presName="horz2" presStyleCnt="0"/>
      <dgm:spPr/>
    </dgm:pt>
    <dgm:pt modelId="{33C3AEEB-AD43-4FB6-8781-60208AF4EAFB}" type="pres">
      <dgm:prSet presAssocID="{4A9AB30C-4A3D-4A29-AACE-424EDE8C14B5}" presName="horzSpace2" presStyleCnt="0"/>
      <dgm:spPr/>
    </dgm:pt>
    <dgm:pt modelId="{A07F27BC-9FE6-46DA-AE51-8F9372718D72}" type="pres">
      <dgm:prSet presAssocID="{4A9AB30C-4A3D-4A29-AACE-424EDE8C14B5}" presName="tx2" presStyleLbl="revTx" presStyleIdx="32" presStyleCnt="34"/>
      <dgm:spPr/>
      <dgm:t>
        <a:bodyPr/>
        <a:lstStyle/>
        <a:p>
          <a:endParaRPr lang="ru-RU"/>
        </a:p>
      </dgm:t>
    </dgm:pt>
    <dgm:pt modelId="{AD16BF2B-3F8B-4036-B852-FBCE0727E943}" type="pres">
      <dgm:prSet presAssocID="{4A9AB30C-4A3D-4A29-AACE-424EDE8C14B5}" presName="vert2" presStyleCnt="0"/>
      <dgm:spPr/>
    </dgm:pt>
    <dgm:pt modelId="{CB311EE6-C37D-4665-8F3B-6E417C0B0C2F}" type="pres">
      <dgm:prSet presAssocID="{4A9AB30C-4A3D-4A29-AACE-424EDE8C14B5}" presName="thinLine2b" presStyleLbl="callout" presStyleIdx="30" presStyleCnt="32"/>
      <dgm:spPr/>
    </dgm:pt>
    <dgm:pt modelId="{0BE346FC-4849-4A08-924D-E0754A322203}" type="pres">
      <dgm:prSet presAssocID="{4A9AB30C-4A3D-4A29-AACE-424EDE8C14B5}" presName="vertSpace2b" presStyleCnt="0"/>
      <dgm:spPr/>
    </dgm:pt>
    <dgm:pt modelId="{A46DD39E-E38F-4AD4-B94A-99D8270B6A8A}" type="pres">
      <dgm:prSet presAssocID="{86831F22-E87B-4719-9BBD-BE06454743E7}" presName="horz2" presStyleCnt="0"/>
      <dgm:spPr/>
    </dgm:pt>
    <dgm:pt modelId="{79CBE96F-599D-4D8E-88F4-951E5C9EA63B}" type="pres">
      <dgm:prSet presAssocID="{86831F22-E87B-4719-9BBD-BE06454743E7}" presName="horzSpace2" presStyleCnt="0"/>
      <dgm:spPr/>
    </dgm:pt>
    <dgm:pt modelId="{6248C460-69FE-445B-A543-F210F476F5EB}" type="pres">
      <dgm:prSet presAssocID="{86831F22-E87B-4719-9BBD-BE06454743E7}" presName="tx2" presStyleLbl="revTx" presStyleIdx="33" presStyleCnt="34"/>
      <dgm:spPr/>
      <dgm:t>
        <a:bodyPr/>
        <a:lstStyle/>
        <a:p>
          <a:endParaRPr lang="ru-RU"/>
        </a:p>
      </dgm:t>
    </dgm:pt>
    <dgm:pt modelId="{23C22A29-B86A-40B4-9289-036D533ACF90}" type="pres">
      <dgm:prSet presAssocID="{86831F22-E87B-4719-9BBD-BE06454743E7}" presName="vert2" presStyleCnt="0"/>
      <dgm:spPr/>
    </dgm:pt>
    <dgm:pt modelId="{3900A37F-2A48-4AAC-94B3-969F88AC1C54}" type="pres">
      <dgm:prSet presAssocID="{86831F22-E87B-4719-9BBD-BE06454743E7}" presName="thinLine2b" presStyleLbl="callout" presStyleIdx="31" presStyleCnt="32"/>
      <dgm:spPr/>
    </dgm:pt>
    <dgm:pt modelId="{8586D37F-FF68-480C-8E4A-5AC3D6F29DCB}" type="pres">
      <dgm:prSet presAssocID="{86831F22-E87B-4719-9BBD-BE06454743E7}" presName="vertSpace2b" presStyleCnt="0"/>
      <dgm:spPr/>
    </dgm:pt>
  </dgm:ptLst>
  <dgm:cxnLst>
    <dgm:cxn modelId="{9519B961-12BA-4E56-8148-00C971103D7F}" type="presOf" srcId="{201E89D4-7337-4A1D-8282-93D26BEE9DA3}" destId="{01754C86-751A-4E9F-BDA1-77C8A443D683}" srcOrd="0" destOrd="0" presId="urn:microsoft.com/office/officeart/2008/layout/LinedList"/>
    <dgm:cxn modelId="{9F3C5964-EB30-4928-AF67-5ADF2BAB4171}" srcId="{026D5222-840E-4657-A363-2EFFFAC0AD16}" destId="{223429D1-BD4A-43EA-BD67-0B2CBCCF8112}" srcOrd="17" destOrd="0" parTransId="{65409EC4-6C0B-4633-BB0E-381C71784935}" sibTransId="{9D89A918-23B8-488A-9481-74FA01BF111D}"/>
    <dgm:cxn modelId="{EC9FC60E-4143-4DA3-A6B6-C1F41C8C5D63}" srcId="{026D5222-840E-4657-A363-2EFFFAC0AD16}" destId="{A0B85C55-F8D2-4AB2-8575-35A895C159C3}" srcOrd="18" destOrd="0" parTransId="{8410B8F0-3D5C-4494-A4B9-BA9F3AB01D07}" sibTransId="{24F60FCB-5651-41A4-BE0B-EBA3F6AB561A}"/>
    <dgm:cxn modelId="{12562209-74C0-4521-B9FB-6F96388A6BF0}" type="presOf" srcId="{51B0AD12-A1BA-408A-8EC8-ED99B90E75AD}" destId="{2B1308F0-5F1A-4956-9EDA-BD64FFD7553A}" srcOrd="0" destOrd="0" presId="urn:microsoft.com/office/officeart/2008/layout/LinedList"/>
    <dgm:cxn modelId="{86704650-37F9-4A3A-A741-66575234940B}" srcId="{026D5222-840E-4657-A363-2EFFFAC0AD16}" destId="{13020F6A-E796-41EE-B24F-76E62BBD0583}" srcOrd="15" destOrd="0" parTransId="{E2AFE5D5-A736-4B5B-A86E-65A1528F240E}" sibTransId="{C7F28F1E-DD92-4AEA-9032-8E4CCD85A157}"/>
    <dgm:cxn modelId="{66639F94-47FC-430A-9452-172109237F9D}" srcId="{026D5222-840E-4657-A363-2EFFFAC0AD16}" destId="{BA15A9A9-519C-4B8D-BD83-DC7F7FCE7EA7}" srcOrd="13" destOrd="0" parTransId="{A60E3B4A-9D4B-4551-A5F9-522125C88AA1}" sibTransId="{40D61B3B-AD82-40A7-845A-C981957B3470}"/>
    <dgm:cxn modelId="{2D2CC436-8708-4D8D-8F94-41396001C955}" type="presOf" srcId="{BA15A9A9-519C-4B8D-BD83-DC7F7FCE7EA7}" destId="{1671B1B2-B4CB-472A-BD29-03F95157B2EE}" srcOrd="0" destOrd="0" presId="urn:microsoft.com/office/officeart/2008/layout/LinedList"/>
    <dgm:cxn modelId="{84BB6732-978A-4A15-B25D-80EEAD0A8181}" type="presOf" srcId="{AEA4EDB2-05DB-4BA9-B3D4-5DE7C2D1F9F6}" destId="{CBA87656-0AF3-4A74-A278-33C730A35D2B}" srcOrd="0" destOrd="0" presId="urn:microsoft.com/office/officeart/2008/layout/LinedList"/>
    <dgm:cxn modelId="{8A407FB8-49F1-49CD-BF24-0128B6940CD8}" srcId="{AEA4EDB2-05DB-4BA9-B3D4-5DE7C2D1F9F6}" destId="{FD3D8474-3533-4F2C-BEA9-1452A88A599B}" srcOrd="7" destOrd="0" parTransId="{3C604B63-CACF-4F63-89DD-3E71C8C57A59}" sibTransId="{695881EA-085A-4998-8F5A-81C699D41C6D}"/>
    <dgm:cxn modelId="{359462A5-0DD4-4EE7-833A-E8D1C8C0C7DF}" type="presOf" srcId="{4A9AB30C-4A3D-4A29-AACE-424EDE8C14B5}" destId="{A07F27BC-9FE6-46DA-AE51-8F9372718D72}" srcOrd="0" destOrd="0" presId="urn:microsoft.com/office/officeart/2008/layout/LinedList"/>
    <dgm:cxn modelId="{1F73BD47-5D88-4FDE-A66B-BB864B6DB501}" type="presOf" srcId="{C49ED6FC-4D97-4EE3-A6D8-F7B016CEF91C}" destId="{4DE4CC4A-E39E-437A-897C-11C2A8F89455}" srcOrd="0" destOrd="0" presId="urn:microsoft.com/office/officeart/2008/layout/LinedList"/>
    <dgm:cxn modelId="{9E3B8223-5A1A-4514-8548-69DD59B7569E}" srcId="{026D5222-840E-4657-A363-2EFFFAC0AD16}" destId="{D9359615-DF2E-444D-AAAE-0509EBF2857E}" srcOrd="12" destOrd="0" parTransId="{23A77B30-2B80-4B75-B595-E428F172C851}" sibTransId="{9CC6073A-FBB6-42A1-BEC1-3654BC52808D}"/>
    <dgm:cxn modelId="{A9679B48-ADBB-413F-BC8E-370DC5858032}" srcId="{AEA4EDB2-05DB-4BA9-B3D4-5DE7C2D1F9F6}" destId="{15BC5971-56F6-4514-83A4-AE1D56177598}" srcOrd="6" destOrd="0" parTransId="{56883B19-525A-4C9A-8D7D-28264EA65B0E}" sibTransId="{78B136EF-33DC-4CBD-AEC9-3B5B86B3DA72}"/>
    <dgm:cxn modelId="{690A75B2-E4C7-4B02-9326-E559AB724575}" type="presOf" srcId="{223429D1-BD4A-43EA-BD67-0B2CBCCF8112}" destId="{0A2EF529-C9A7-4DCB-A548-FD92F4139BC4}" srcOrd="0" destOrd="0" presId="urn:microsoft.com/office/officeart/2008/layout/LinedList"/>
    <dgm:cxn modelId="{46FB9678-D7E8-48F4-9FF8-1DAC0DC7F7B4}" type="presOf" srcId="{026D5222-840E-4657-A363-2EFFFAC0AD16}" destId="{B339112E-5042-441A-9DD5-8643D2874B6D}" srcOrd="0" destOrd="0" presId="urn:microsoft.com/office/officeart/2008/layout/LinedList"/>
    <dgm:cxn modelId="{6A092143-43AB-4864-8657-A0C1AC3B1F79}" srcId="{026D5222-840E-4657-A363-2EFFFAC0AD16}" destId="{51B6EA70-F208-483C-BF7D-6FDC38E61F5D}" srcOrd="6" destOrd="0" parTransId="{17697C54-AE50-4D4C-B95B-BC9EA6E5B361}" sibTransId="{F5103015-8AD3-4B66-B83E-C25FDE35A3FA}"/>
    <dgm:cxn modelId="{A2DEEC49-C507-4C67-9588-BABF70DF9DE2}" type="presOf" srcId="{A9A2FCB5-EB99-4294-9996-36E80A615B00}" destId="{3F8D0421-C396-47CB-BD47-983337A8345A}" srcOrd="0" destOrd="0" presId="urn:microsoft.com/office/officeart/2008/layout/LinedList"/>
    <dgm:cxn modelId="{08B0F00B-D5A9-4DDD-8001-106392A18A03}" srcId="{026D5222-840E-4657-A363-2EFFFAC0AD16}" destId="{BB7F866A-6535-486F-94C8-9BF76A68CB7A}" srcOrd="19" destOrd="0" parTransId="{B547A0AA-121C-4F43-9BCE-4BF0062C14B5}" sibTransId="{0A480D38-5DF7-41C4-A1D2-0C1B98FDC694}"/>
    <dgm:cxn modelId="{ABAF1695-A0F3-41A9-B510-A168096A2C73}" srcId="{AEA4EDB2-05DB-4BA9-B3D4-5DE7C2D1F9F6}" destId="{AB343B27-A3F4-4F9E-B8CF-1322D335E606}" srcOrd="1" destOrd="0" parTransId="{069BDE57-3822-42DE-9601-BA22E4F4896E}" sibTransId="{CB843B0B-B054-4437-9169-A934996B7537}"/>
    <dgm:cxn modelId="{7E242E00-F4F1-4C44-AA91-21C09F72F861}" type="presOf" srcId="{C099ABF9-F15E-4F58-AFBF-9A97306B5EA4}" destId="{7E685D43-397D-4821-88C2-57CEBC7CAD9B}" srcOrd="0" destOrd="0" presId="urn:microsoft.com/office/officeart/2008/layout/LinedList"/>
    <dgm:cxn modelId="{5128CF69-4835-4BFF-B392-F50A8C634E8F}" srcId="{026D5222-840E-4657-A363-2EFFFAC0AD16}" destId="{C22BF750-A93A-4C6A-834F-D0370E73DDBC}" srcOrd="1" destOrd="0" parTransId="{D4357376-8FC0-4023-A76D-48DFD9A0CBDD}" sibTransId="{62CBBB79-27F9-4515-82C9-AE10AD1B1A6C}"/>
    <dgm:cxn modelId="{216EC0B6-FA46-4136-8E1C-6283FC66DF5D}" srcId="{AEA4EDB2-05DB-4BA9-B3D4-5DE7C2D1F9F6}" destId="{8A5007D9-FB2E-4C8A-912D-339A3149F6E9}" srcOrd="2" destOrd="0" parTransId="{3A30144A-2B78-4FBE-B088-4EDEB4F44289}" sibTransId="{ADD872A2-1830-4208-AB5B-C07055F22498}"/>
    <dgm:cxn modelId="{6F8BB479-1865-4B87-98AE-CFDF06CEB095}" srcId="{AEA4EDB2-05DB-4BA9-B3D4-5DE7C2D1F9F6}" destId="{76641755-C693-45B4-BDE5-F5346BAEBCED}" srcOrd="3" destOrd="0" parTransId="{3B49E4A0-B85E-465D-85D5-F3B9B9F054AF}" sibTransId="{19E10580-819E-4378-BD6C-668F99E53121}"/>
    <dgm:cxn modelId="{8BEEC824-F147-4BE1-B1B4-AB35477F3C8A}" srcId="{026D5222-840E-4657-A363-2EFFFAC0AD16}" destId="{C49ED6FC-4D97-4EE3-A6D8-F7B016CEF91C}" srcOrd="8" destOrd="0" parTransId="{074B65B7-9A8E-4347-BA9A-10F81DACCF6F}" sibTransId="{0BA51F54-4DC9-4C9E-94DD-82967B8FA0B0}"/>
    <dgm:cxn modelId="{87B1BAD7-62E1-444F-9F27-4D17CE30F7EE}" type="presOf" srcId="{A0B85C55-F8D2-4AB2-8575-35A895C159C3}" destId="{0759C0AB-3773-4BB2-B4FC-22392694931D}" srcOrd="0" destOrd="0" presId="urn:microsoft.com/office/officeart/2008/layout/LinedList"/>
    <dgm:cxn modelId="{94958D34-815A-43B5-A4E7-BFEE58A11154}" srcId="{026D5222-840E-4657-A363-2EFFFAC0AD16}" destId="{A60DB9C9-4455-4D1B-88F5-22AD8025DE88}" srcOrd="7" destOrd="0" parTransId="{46E264E5-F45B-453A-8C75-AF18FB7C81ED}" sibTransId="{073E020F-60CC-4F4D-8DB6-FF0D4AC90A3D}"/>
    <dgm:cxn modelId="{EAFD289C-7A9A-4015-A643-A836498AA9BE}" srcId="{4D1137D9-0F5A-429A-A2C9-9B0647E6877A}" destId="{026D5222-840E-4657-A363-2EFFFAC0AD16}" srcOrd="0" destOrd="0" parTransId="{CCD1E929-3C2E-4B8F-B7DD-C74D314A6721}" sibTransId="{F92C09D5-44F0-44EA-91FB-54ED211A7FA7}"/>
    <dgm:cxn modelId="{621F0268-1796-4561-A2E1-FF0AC5A5107F}" srcId="{026D5222-840E-4657-A363-2EFFFAC0AD16}" destId="{6B0EC46D-CDA0-4D55-8369-CCB218C90144}" srcOrd="10" destOrd="0" parTransId="{D0C37EC9-A7A6-45B8-A098-A90EA8A036D3}" sibTransId="{96D64369-F636-4C15-984C-105D2E951649}"/>
    <dgm:cxn modelId="{52E4476F-AD61-42D5-AA94-2108AE7E991D}" srcId="{026D5222-840E-4657-A363-2EFFFAC0AD16}" destId="{CF7EB052-3BE1-4783-BB7C-F32A27A1BB23}" srcOrd="16" destOrd="0" parTransId="{2069A1DE-725D-43A4-BC65-5B2377266F33}" sibTransId="{65E30EEC-25DE-43DA-A50F-6F988784F0AA}"/>
    <dgm:cxn modelId="{E0122A5D-7966-4540-BF56-29FB4981FDD0}" srcId="{AEA4EDB2-05DB-4BA9-B3D4-5DE7C2D1F9F6}" destId="{9B59EEAF-C93A-4050-BCBC-C53492633ED8}" srcOrd="0" destOrd="0" parTransId="{A45CE1BB-387F-47A1-AA78-81BB559A07CF}" sibTransId="{7C67937D-A0E2-464D-AC54-90518EC21889}"/>
    <dgm:cxn modelId="{30F2D6C9-90A5-4E1C-B83C-C9B2BBB6FE5C}" srcId="{026D5222-840E-4657-A363-2EFFFAC0AD16}" destId="{C099ABF9-F15E-4F58-AFBF-9A97306B5EA4}" srcOrd="4" destOrd="0" parTransId="{76C00F7A-1E99-4C7E-AA1B-D3EDA5A9E7DE}" sibTransId="{73DBE44F-CAFA-43E1-8650-FEE1C10E222F}"/>
    <dgm:cxn modelId="{6FBAC2FB-4B7A-414F-8921-55DEE2A610C4}" type="presOf" srcId="{D9359615-DF2E-444D-AAAE-0509EBF2857E}" destId="{A1B1C249-62CE-491D-9F03-325EAA9CAB26}" srcOrd="0" destOrd="0" presId="urn:microsoft.com/office/officeart/2008/layout/LinedList"/>
    <dgm:cxn modelId="{FBCB2128-10BD-48F9-B5A1-476E313EB9C5}" srcId="{AEA4EDB2-05DB-4BA9-B3D4-5DE7C2D1F9F6}" destId="{F601AEC9-6E99-451D-BE8E-0E7F2B2DF625}" srcOrd="4" destOrd="0" parTransId="{710A3887-3A34-4898-9FF2-AA3DB4DBD834}" sibTransId="{A5EB3424-D269-4418-929F-45E8135DCA03}"/>
    <dgm:cxn modelId="{3CFBF9BF-6742-47FD-8382-CF892CFED37D}" srcId="{AEA4EDB2-05DB-4BA9-B3D4-5DE7C2D1F9F6}" destId="{4A9AB30C-4A3D-4A29-AACE-424EDE8C14B5}" srcOrd="10" destOrd="0" parTransId="{18DBB646-C6E6-4D82-9983-B94214798DC0}" sibTransId="{772AA9F7-A617-44B9-8564-3DDE01BD8B7A}"/>
    <dgm:cxn modelId="{53801040-1B9B-4972-9D8F-907A5B044AB5}" type="presOf" srcId="{9B59EEAF-C93A-4050-BCBC-C53492633ED8}" destId="{F52E3CC1-64ED-4BFB-A687-52213B3CCA3D}" srcOrd="0" destOrd="0" presId="urn:microsoft.com/office/officeart/2008/layout/LinedList"/>
    <dgm:cxn modelId="{75CB6F2A-4F76-4E70-8806-F7A27C6FB9D8}" type="presOf" srcId="{F601AEC9-6E99-451D-BE8E-0E7F2B2DF625}" destId="{CEF2E516-0647-40F8-8AC2-F66A1EEE2573}" srcOrd="0" destOrd="0" presId="urn:microsoft.com/office/officeart/2008/layout/LinedList"/>
    <dgm:cxn modelId="{9D228295-198C-4A08-B724-F3E6961215C7}" type="presOf" srcId="{51B6EA70-F208-483C-BF7D-6FDC38E61F5D}" destId="{364C1A8F-19FF-4AB5-B45D-D8D454FC2932}" srcOrd="0" destOrd="0" presId="urn:microsoft.com/office/officeart/2008/layout/LinedList"/>
    <dgm:cxn modelId="{BC048317-3ADD-4579-8777-D6B152597845}" type="presOf" srcId="{44568AEB-6627-4127-829D-527D12FC23D2}" destId="{11E5E2A8-FCCE-4ADB-A2AE-CFA1393BF965}" srcOrd="0" destOrd="0" presId="urn:microsoft.com/office/officeart/2008/layout/LinedList"/>
    <dgm:cxn modelId="{08C580CE-FA37-407C-AB0A-39A2A3FF337C}" srcId="{AEA4EDB2-05DB-4BA9-B3D4-5DE7C2D1F9F6}" destId="{86831F22-E87B-4719-9BBD-BE06454743E7}" srcOrd="11" destOrd="0" parTransId="{5C834124-8DA3-424A-AA9E-8B1EF2F8FBCF}" sibTransId="{4822F4B7-41BE-47D4-84D1-81E9936F6A16}"/>
    <dgm:cxn modelId="{E461F406-C38B-4BE5-A800-07713CFDF68D}" type="presOf" srcId="{8A5007D9-FB2E-4C8A-912D-339A3149F6E9}" destId="{6AEBD72B-A7F8-46EF-BC44-302C1DB950B0}" srcOrd="0" destOrd="0" presId="urn:microsoft.com/office/officeart/2008/layout/LinedList"/>
    <dgm:cxn modelId="{000B7FCD-71C0-48B8-A142-87579D8F5103}" type="presOf" srcId="{89A564E3-7E3C-4ADF-BE68-437D43EA0514}" destId="{3A0C38F1-0D0B-41E6-915D-0D4A81236532}" srcOrd="0" destOrd="0" presId="urn:microsoft.com/office/officeart/2008/layout/LinedList"/>
    <dgm:cxn modelId="{B6F0138A-90E6-4011-9365-CEC2E1FFAE56}" type="presOf" srcId="{C22BF750-A93A-4C6A-834F-D0370E73DDBC}" destId="{EFCD4C85-1E62-43C2-A8E9-8772DE116040}" srcOrd="0" destOrd="0" presId="urn:microsoft.com/office/officeart/2008/layout/LinedList"/>
    <dgm:cxn modelId="{0D3843B4-FC61-407F-9282-D085147EA5F2}" srcId="{026D5222-840E-4657-A363-2EFFFAC0AD16}" destId="{51B0AD12-A1BA-408A-8EC8-ED99B90E75AD}" srcOrd="5" destOrd="0" parTransId="{84158B10-766A-4BB9-93DE-B70ECCFF31DC}" sibTransId="{AF342417-7F3F-4429-9008-705535CBD18F}"/>
    <dgm:cxn modelId="{B4D0C2ED-8DE4-4326-BB6D-763253A87F74}" type="presOf" srcId="{AB343B27-A3F4-4F9E-B8CF-1322D335E606}" destId="{6E73641E-9B80-4D9E-BE6A-64C1840B29D1}" srcOrd="0" destOrd="0" presId="urn:microsoft.com/office/officeart/2008/layout/LinedList"/>
    <dgm:cxn modelId="{DE1F4948-D736-4A41-8807-0C5F8C0F8B98}" srcId="{026D5222-840E-4657-A363-2EFFFAC0AD16}" destId="{DFBC63FA-09C9-4DF1-AC18-03A259F2274D}" srcOrd="9" destOrd="0" parTransId="{AD0A488F-F75C-417A-9C4B-E8A54FDDB188}" sibTransId="{EB756AB9-6C8C-4E5C-AAA1-78312D39A33C}"/>
    <dgm:cxn modelId="{E9DA37EF-AFE5-4CB8-A427-6755DB22E209}" srcId="{026D5222-840E-4657-A363-2EFFFAC0AD16}" destId="{5B20DFE8-62A9-4DD8-869B-5ED78F159F3D}" srcOrd="2" destOrd="0" parTransId="{6DD3B536-D16A-4934-B00E-430EB9C6B939}" sibTransId="{1049878F-112A-46D6-AF52-15978DEFB31E}"/>
    <dgm:cxn modelId="{702E3CCF-BA99-40A2-8198-0E9F00CFF9FF}" type="presOf" srcId="{6B0EC46D-CDA0-4D55-8369-CCB218C90144}" destId="{7CCAC5ED-7166-48FF-B06B-EB66B92FF4DF}" srcOrd="0" destOrd="0" presId="urn:microsoft.com/office/officeart/2008/layout/LinedList"/>
    <dgm:cxn modelId="{1A7FA58D-839D-442A-8A57-659F787CF7B7}" srcId="{026D5222-840E-4657-A363-2EFFFAC0AD16}" destId="{4D3B4176-4A16-4C5F-B5BC-291DD743B175}" srcOrd="3" destOrd="0" parTransId="{5BD18663-C638-4B4F-99BF-831537E59A80}" sibTransId="{635EC8F9-5FA2-4129-9786-4AEA21FA301E}"/>
    <dgm:cxn modelId="{CA7E2223-0A28-46D7-9A90-B1ACE6795FE5}" srcId="{026D5222-840E-4657-A363-2EFFFAC0AD16}" destId="{FC312B75-CA2D-4203-B583-78FE98C7120F}" srcOrd="11" destOrd="0" parTransId="{C089467A-6585-485D-95F0-9AE94123D231}" sibTransId="{99E8A49A-ACEB-4FCC-9D01-8F2D4267C91E}"/>
    <dgm:cxn modelId="{566FE639-C410-4D91-AAD1-4CE32A1AD169}" type="presOf" srcId="{76641755-C693-45B4-BDE5-F5346BAEBCED}" destId="{5FECDF62-2F3D-49B5-8BE4-E6D3390A64EC}" srcOrd="0" destOrd="0" presId="urn:microsoft.com/office/officeart/2008/layout/LinedList"/>
    <dgm:cxn modelId="{C32C5B72-E2AD-498A-BACD-108A7B497912}" srcId="{AEA4EDB2-05DB-4BA9-B3D4-5DE7C2D1F9F6}" destId="{DB082A51-0E4C-43A4-8F84-E319E0DBE65B}" srcOrd="9" destOrd="0" parTransId="{4988F254-839F-47A2-B516-0D14FA1BD873}" sibTransId="{14D2FE01-B026-465F-BA93-BD0619B39948}"/>
    <dgm:cxn modelId="{55DC83FC-6105-4301-99D4-11EEA26D2D53}" srcId="{AEA4EDB2-05DB-4BA9-B3D4-5DE7C2D1F9F6}" destId="{44568AEB-6627-4127-829D-527D12FC23D2}" srcOrd="8" destOrd="0" parTransId="{51D0CFA8-666D-4A1C-B5BE-3D66FB315BC6}" sibTransId="{94DB57B8-EA25-4495-919A-22C7D1299EDF}"/>
    <dgm:cxn modelId="{2B9C76C5-FFF8-42B3-84AA-B46AD4C697E0}" type="presOf" srcId="{13020F6A-E796-41EE-B24F-76E62BBD0583}" destId="{29290CEE-C227-4640-9092-F9EC225D1540}" srcOrd="0" destOrd="0" presId="urn:microsoft.com/office/officeart/2008/layout/LinedList"/>
    <dgm:cxn modelId="{127D194D-1B85-4AE6-8CD0-906EC4128FB0}" type="presOf" srcId="{4D1137D9-0F5A-429A-A2C9-9B0647E6877A}" destId="{11804835-7BE1-4274-AB61-FE8E45DCA0E2}" srcOrd="0" destOrd="0" presId="urn:microsoft.com/office/officeart/2008/layout/LinedList"/>
    <dgm:cxn modelId="{D23FC888-A26E-4618-80C5-39A267726C89}" srcId="{026D5222-840E-4657-A363-2EFFFAC0AD16}" destId="{201E89D4-7337-4A1D-8282-93D26BEE9DA3}" srcOrd="0" destOrd="0" parTransId="{D370A3AA-2433-4080-9DAB-456E12935DC0}" sibTransId="{11EEFF3A-086F-4A37-9DE2-FFD305CBF2A7}"/>
    <dgm:cxn modelId="{61F26D5E-FBCA-4321-959E-5D238739A737}" type="presOf" srcId="{CF7EB052-3BE1-4783-BB7C-F32A27A1BB23}" destId="{F27BA4AD-F01D-4109-9186-AFCFE3F1EE18}" srcOrd="0" destOrd="0" presId="urn:microsoft.com/office/officeart/2008/layout/LinedList"/>
    <dgm:cxn modelId="{3BC62CFA-FD56-47BF-9ECD-ABCEB093D612}" type="presOf" srcId="{FD3D8474-3533-4F2C-BEA9-1452A88A599B}" destId="{D75DB270-B963-4CAB-8DA4-904E610B5202}" srcOrd="0" destOrd="0" presId="urn:microsoft.com/office/officeart/2008/layout/LinedList"/>
    <dgm:cxn modelId="{81D0FF15-CBE4-4011-B9DD-12D096D9CF11}" srcId="{4D1137D9-0F5A-429A-A2C9-9B0647E6877A}" destId="{AEA4EDB2-05DB-4BA9-B3D4-5DE7C2D1F9F6}" srcOrd="1" destOrd="0" parTransId="{966473DF-0ABF-4B42-8927-1A92CB8EFE4D}" sibTransId="{584C7497-925B-4D5E-9F05-113ADCF7E6BD}"/>
    <dgm:cxn modelId="{8D6AF088-AAC8-4D20-9FA9-6F5EE0BC25B0}" type="presOf" srcId="{5B20DFE8-62A9-4DD8-869B-5ED78F159F3D}" destId="{BE8A2373-B979-4CB5-9954-978088774C90}" srcOrd="0" destOrd="0" presId="urn:microsoft.com/office/officeart/2008/layout/LinedList"/>
    <dgm:cxn modelId="{6528ED69-D5A1-431B-9B7B-4516E6EDFCC2}" srcId="{026D5222-840E-4657-A363-2EFFFAC0AD16}" destId="{A9A2FCB5-EB99-4294-9996-36E80A615B00}" srcOrd="14" destOrd="0" parTransId="{F5091DCD-FB53-4B4A-8CB6-F689FC2F5902}" sibTransId="{8ADFBF56-45FA-4156-9E85-89B3CF74285C}"/>
    <dgm:cxn modelId="{B443BB71-1E0F-468D-ABCB-76C484D27F1C}" srcId="{AEA4EDB2-05DB-4BA9-B3D4-5DE7C2D1F9F6}" destId="{89A564E3-7E3C-4ADF-BE68-437D43EA0514}" srcOrd="5" destOrd="0" parTransId="{BCBAE366-2BBD-4293-BAAF-8B23E5E76A3E}" sibTransId="{3F122E06-5DE8-4367-A6A3-CB608D65E522}"/>
    <dgm:cxn modelId="{10382554-1849-4E09-AC20-C5B22A63F38F}" type="presOf" srcId="{FC312B75-CA2D-4203-B583-78FE98C7120F}" destId="{06FED8D8-3D11-429E-B6F6-4DF7F05CC671}" srcOrd="0" destOrd="0" presId="urn:microsoft.com/office/officeart/2008/layout/LinedList"/>
    <dgm:cxn modelId="{B89AD09F-1FE9-4008-AB00-174C223297EA}" type="presOf" srcId="{BB7F866A-6535-486F-94C8-9BF76A68CB7A}" destId="{E8405926-F82D-48F4-97FD-3784E8522A14}" srcOrd="0" destOrd="0" presId="urn:microsoft.com/office/officeart/2008/layout/LinedList"/>
    <dgm:cxn modelId="{43EC873D-11B5-4D2B-ACE2-D36915D7793F}" type="presOf" srcId="{4D3B4176-4A16-4C5F-B5BC-291DD743B175}" destId="{4C13895E-6912-4634-8F4C-7F51BE4FB0BC}" srcOrd="0" destOrd="0" presId="urn:microsoft.com/office/officeart/2008/layout/LinedList"/>
    <dgm:cxn modelId="{CC2D3703-EE49-4A07-99E1-4F111DDCA7D5}" type="presOf" srcId="{15BC5971-56F6-4514-83A4-AE1D56177598}" destId="{8290FEDA-F7D5-4E48-A737-3F12D66BED74}" srcOrd="0" destOrd="0" presId="urn:microsoft.com/office/officeart/2008/layout/LinedList"/>
    <dgm:cxn modelId="{7BB1A71A-AFF2-486C-8F4D-55D4EE9A038B}" type="presOf" srcId="{A60DB9C9-4455-4D1B-88F5-22AD8025DE88}" destId="{E0AB0F8E-FBEF-494C-96C7-E893B8421705}" srcOrd="0" destOrd="0" presId="urn:microsoft.com/office/officeart/2008/layout/LinedList"/>
    <dgm:cxn modelId="{186B3455-2C86-40F2-A3DF-308E7A35D4B0}" type="presOf" srcId="{86831F22-E87B-4719-9BBD-BE06454743E7}" destId="{6248C460-69FE-445B-A543-F210F476F5EB}" srcOrd="0" destOrd="0" presId="urn:microsoft.com/office/officeart/2008/layout/LinedList"/>
    <dgm:cxn modelId="{FFE162A2-8914-4691-BB91-1845D81790E7}" type="presOf" srcId="{DFBC63FA-09C9-4DF1-AC18-03A259F2274D}" destId="{53D54CBF-323A-4C3C-9304-4B5CDCD620BF}" srcOrd="0" destOrd="0" presId="urn:microsoft.com/office/officeart/2008/layout/LinedList"/>
    <dgm:cxn modelId="{5126F78D-7DE2-4A54-B144-8F300E2D5F6B}" type="presOf" srcId="{DB082A51-0E4C-43A4-8F84-E319E0DBE65B}" destId="{80BC746C-E197-4502-8663-F2A6995E321A}" srcOrd="0" destOrd="0" presId="urn:microsoft.com/office/officeart/2008/layout/LinedList"/>
    <dgm:cxn modelId="{76DFBB97-B38B-4513-BDEC-9CEE142831FF}" type="presParOf" srcId="{11804835-7BE1-4274-AB61-FE8E45DCA0E2}" destId="{DB0736EA-24BB-4BAD-984A-55986AC974D5}" srcOrd="0" destOrd="0" presId="urn:microsoft.com/office/officeart/2008/layout/LinedList"/>
    <dgm:cxn modelId="{9322AA03-817E-4266-BEB1-EAEFDA5E11EF}" type="presParOf" srcId="{11804835-7BE1-4274-AB61-FE8E45DCA0E2}" destId="{89C96779-B4D9-43B3-98E1-955E527F0467}" srcOrd="1" destOrd="0" presId="urn:microsoft.com/office/officeart/2008/layout/LinedList"/>
    <dgm:cxn modelId="{838782E3-224B-4538-B2A3-8DD0288DEB49}" type="presParOf" srcId="{89C96779-B4D9-43B3-98E1-955E527F0467}" destId="{B339112E-5042-441A-9DD5-8643D2874B6D}" srcOrd="0" destOrd="0" presId="urn:microsoft.com/office/officeart/2008/layout/LinedList"/>
    <dgm:cxn modelId="{12B793BD-5F94-4379-9302-D92905CB2B0C}" type="presParOf" srcId="{89C96779-B4D9-43B3-98E1-955E527F0467}" destId="{E6B37754-3701-4544-B638-089E34855032}" srcOrd="1" destOrd="0" presId="urn:microsoft.com/office/officeart/2008/layout/LinedList"/>
    <dgm:cxn modelId="{6B9BE6E9-7086-4AA8-8C64-E3A903F4EDA6}" type="presParOf" srcId="{E6B37754-3701-4544-B638-089E34855032}" destId="{42ACD18C-BEAC-4409-B23B-81971A3665CB}" srcOrd="0" destOrd="0" presId="urn:microsoft.com/office/officeart/2008/layout/LinedList"/>
    <dgm:cxn modelId="{89E468CB-D860-4624-AA3A-D687BB7FCF56}" type="presParOf" srcId="{E6B37754-3701-4544-B638-089E34855032}" destId="{31301FEB-24B9-4249-890E-5475E5D84419}" srcOrd="1" destOrd="0" presId="urn:microsoft.com/office/officeart/2008/layout/LinedList"/>
    <dgm:cxn modelId="{7B80450D-51A2-4706-A3D0-9370EEACC0BB}" type="presParOf" srcId="{31301FEB-24B9-4249-890E-5475E5D84419}" destId="{79FF9F9B-7E05-4B7F-AEB2-FEECCE0ED4B8}" srcOrd="0" destOrd="0" presId="urn:microsoft.com/office/officeart/2008/layout/LinedList"/>
    <dgm:cxn modelId="{2FF719AF-D8F3-44FC-8B6D-CFCBAB937F2A}" type="presParOf" srcId="{31301FEB-24B9-4249-890E-5475E5D84419}" destId="{01754C86-751A-4E9F-BDA1-77C8A443D683}" srcOrd="1" destOrd="0" presId="urn:microsoft.com/office/officeart/2008/layout/LinedList"/>
    <dgm:cxn modelId="{86E1CC9A-58F0-4F9B-9501-411172C3619B}" type="presParOf" srcId="{31301FEB-24B9-4249-890E-5475E5D84419}" destId="{7636639B-6C38-49F7-A640-DAC7380874E6}" srcOrd="2" destOrd="0" presId="urn:microsoft.com/office/officeart/2008/layout/LinedList"/>
    <dgm:cxn modelId="{B4455E5D-8673-4CE7-BA2F-008A22A50767}" type="presParOf" srcId="{E6B37754-3701-4544-B638-089E34855032}" destId="{2399AAF5-0F17-4C85-81AA-CB5F6FDB7CF5}" srcOrd="2" destOrd="0" presId="urn:microsoft.com/office/officeart/2008/layout/LinedList"/>
    <dgm:cxn modelId="{FEC7C68E-984F-4E0A-BFCA-EB9961D6D130}" type="presParOf" srcId="{E6B37754-3701-4544-B638-089E34855032}" destId="{9D7F1317-1AE7-4DB3-ADA3-BFEEB44BDB18}" srcOrd="3" destOrd="0" presId="urn:microsoft.com/office/officeart/2008/layout/LinedList"/>
    <dgm:cxn modelId="{C46A6D8A-412F-4046-96DE-D00E510C8DB8}" type="presParOf" srcId="{E6B37754-3701-4544-B638-089E34855032}" destId="{4F6936C8-F4C0-41E2-9217-E2EDF726D75C}" srcOrd="4" destOrd="0" presId="urn:microsoft.com/office/officeart/2008/layout/LinedList"/>
    <dgm:cxn modelId="{E9FC6F6F-F66B-4727-9781-F8DD3B84CBB2}" type="presParOf" srcId="{4F6936C8-F4C0-41E2-9217-E2EDF726D75C}" destId="{F9EDEAD6-113D-4658-92EC-32305FD95961}" srcOrd="0" destOrd="0" presId="urn:microsoft.com/office/officeart/2008/layout/LinedList"/>
    <dgm:cxn modelId="{19A54851-6E7A-4C9E-82AD-C57DE2DD07A7}" type="presParOf" srcId="{4F6936C8-F4C0-41E2-9217-E2EDF726D75C}" destId="{EFCD4C85-1E62-43C2-A8E9-8772DE116040}" srcOrd="1" destOrd="0" presId="urn:microsoft.com/office/officeart/2008/layout/LinedList"/>
    <dgm:cxn modelId="{79E373CE-723F-410B-B133-1A7BB737047C}" type="presParOf" srcId="{4F6936C8-F4C0-41E2-9217-E2EDF726D75C}" destId="{624A9662-7B23-471A-A01E-8C1C299EF0CF}" srcOrd="2" destOrd="0" presId="urn:microsoft.com/office/officeart/2008/layout/LinedList"/>
    <dgm:cxn modelId="{9C16BEB5-9306-4BDB-8ADE-08EFFB22FCB8}" type="presParOf" srcId="{E6B37754-3701-4544-B638-089E34855032}" destId="{666C6181-6362-47EB-ABBD-E7BF9D7845F9}" srcOrd="5" destOrd="0" presId="urn:microsoft.com/office/officeart/2008/layout/LinedList"/>
    <dgm:cxn modelId="{1CADF113-9395-4CCA-9000-EF40DFA10C3E}" type="presParOf" srcId="{E6B37754-3701-4544-B638-089E34855032}" destId="{055F695C-4295-48AA-94C7-9DC62FA50174}" srcOrd="6" destOrd="0" presId="urn:microsoft.com/office/officeart/2008/layout/LinedList"/>
    <dgm:cxn modelId="{50E2ED1D-E607-40DB-9952-7F000C8D4617}" type="presParOf" srcId="{E6B37754-3701-4544-B638-089E34855032}" destId="{CE9D3B60-7CE6-4DFF-AB33-026A8C1E466C}" srcOrd="7" destOrd="0" presId="urn:microsoft.com/office/officeart/2008/layout/LinedList"/>
    <dgm:cxn modelId="{B7F4F907-DFB1-4A31-AFED-2525A66AD4F5}" type="presParOf" srcId="{CE9D3B60-7CE6-4DFF-AB33-026A8C1E466C}" destId="{2CC57C4E-E367-43FA-90BD-72A6F8B51983}" srcOrd="0" destOrd="0" presId="urn:microsoft.com/office/officeart/2008/layout/LinedList"/>
    <dgm:cxn modelId="{F2170366-19F5-4A25-94B3-2DA06D6BB559}" type="presParOf" srcId="{CE9D3B60-7CE6-4DFF-AB33-026A8C1E466C}" destId="{BE8A2373-B979-4CB5-9954-978088774C90}" srcOrd="1" destOrd="0" presId="urn:microsoft.com/office/officeart/2008/layout/LinedList"/>
    <dgm:cxn modelId="{2B3B94C1-FBC4-4C8C-AAAB-108E5A822632}" type="presParOf" srcId="{CE9D3B60-7CE6-4DFF-AB33-026A8C1E466C}" destId="{90318BDB-A4E8-43AE-96B3-6A284EA56BBD}" srcOrd="2" destOrd="0" presId="urn:microsoft.com/office/officeart/2008/layout/LinedList"/>
    <dgm:cxn modelId="{99D92CF5-CEAF-4DD3-8B13-59E12B560EB5}" type="presParOf" srcId="{E6B37754-3701-4544-B638-089E34855032}" destId="{53C6FB36-BFDE-4657-8A8F-5EA7DEC5459D}" srcOrd="8" destOrd="0" presId="urn:microsoft.com/office/officeart/2008/layout/LinedList"/>
    <dgm:cxn modelId="{3AE538AC-C23F-4834-9028-7B0F17DB6761}" type="presParOf" srcId="{E6B37754-3701-4544-B638-089E34855032}" destId="{A8BE84A5-920D-4EFC-B8EB-EA74B83CCB96}" srcOrd="9" destOrd="0" presId="urn:microsoft.com/office/officeart/2008/layout/LinedList"/>
    <dgm:cxn modelId="{4564D15D-DD70-4B9D-A21F-8C2CB49191EA}" type="presParOf" srcId="{E6B37754-3701-4544-B638-089E34855032}" destId="{D0CF0D4C-4969-4EB0-A1A7-1B16D06D692D}" srcOrd="10" destOrd="0" presId="urn:microsoft.com/office/officeart/2008/layout/LinedList"/>
    <dgm:cxn modelId="{E6582A5F-4D35-4F4C-8A43-371482841F05}" type="presParOf" srcId="{D0CF0D4C-4969-4EB0-A1A7-1B16D06D692D}" destId="{1FEE9562-1FC5-4F48-9CBD-92539F2B52FB}" srcOrd="0" destOrd="0" presId="urn:microsoft.com/office/officeart/2008/layout/LinedList"/>
    <dgm:cxn modelId="{DE3B38EB-E2DF-4D02-B02A-2A2AFB86A79C}" type="presParOf" srcId="{D0CF0D4C-4969-4EB0-A1A7-1B16D06D692D}" destId="{4C13895E-6912-4634-8F4C-7F51BE4FB0BC}" srcOrd="1" destOrd="0" presId="urn:microsoft.com/office/officeart/2008/layout/LinedList"/>
    <dgm:cxn modelId="{66129528-7ACC-4354-B78C-54F7472A09C0}" type="presParOf" srcId="{D0CF0D4C-4969-4EB0-A1A7-1B16D06D692D}" destId="{D6DB2D7A-786C-4CCC-9E1C-24763EADFA7A}" srcOrd="2" destOrd="0" presId="urn:microsoft.com/office/officeart/2008/layout/LinedList"/>
    <dgm:cxn modelId="{98A6B489-F4CE-4F3E-8A22-86698995A4CD}" type="presParOf" srcId="{E6B37754-3701-4544-B638-089E34855032}" destId="{BF74E6A2-3252-4A8B-BA50-5C7B9AE465CC}" srcOrd="11" destOrd="0" presId="urn:microsoft.com/office/officeart/2008/layout/LinedList"/>
    <dgm:cxn modelId="{73D1ADC6-A1A5-45E8-9850-6AB02FE50DA4}" type="presParOf" srcId="{E6B37754-3701-4544-B638-089E34855032}" destId="{1E012CF4-C748-46FA-AE35-816AD2A68B6A}" srcOrd="12" destOrd="0" presId="urn:microsoft.com/office/officeart/2008/layout/LinedList"/>
    <dgm:cxn modelId="{9D4DF21D-A9A8-41D7-AA37-5620892E1D47}" type="presParOf" srcId="{E6B37754-3701-4544-B638-089E34855032}" destId="{DD89C77D-08CA-492E-A962-459A9B153062}" srcOrd="13" destOrd="0" presId="urn:microsoft.com/office/officeart/2008/layout/LinedList"/>
    <dgm:cxn modelId="{A8B30F8D-EBA0-454D-B403-B6C891E0BAAD}" type="presParOf" srcId="{DD89C77D-08CA-492E-A962-459A9B153062}" destId="{0320F16F-34E0-46A1-8F30-90E2D5692E47}" srcOrd="0" destOrd="0" presId="urn:microsoft.com/office/officeart/2008/layout/LinedList"/>
    <dgm:cxn modelId="{F1B8E396-EAC6-4434-AF5A-8884C45448D7}" type="presParOf" srcId="{DD89C77D-08CA-492E-A962-459A9B153062}" destId="{7E685D43-397D-4821-88C2-57CEBC7CAD9B}" srcOrd="1" destOrd="0" presId="urn:microsoft.com/office/officeart/2008/layout/LinedList"/>
    <dgm:cxn modelId="{AE235C70-AFB4-47F9-852B-C15A042E7B08}" type="presParOf" srcId="{DD89C77D-08CA-492E-A962-459A9B153062}" destId="{7FB12CDE-A01F-454F-8EF2-F44A39ADAAA5}" srcOrd="2" destOrd="0" presId="urn:microsoft.com/office/officeart/2008/layout/LinedList"/>
    <dgm:cxn modelId="{EC2F4F63-2260-4884-BFE9-5F4002E85E98}" type="presParOf" srcId="{E6B37754-3701-4544-B638-089E34855032}" destId="{1A739D26-F4D4-4E1D-94FD-1E48B2A2905E}" srcOrd="14" destOrd="0" presId="urn:microsoft.com/office/officeart/2008/layout/LinedList"/>
    <dgm:cxn modelId="{5ACE980E-08CC-42B6-AD79-F71420FEECF3}" type="presParOf" srcId="{E6B37754-3701-4544-B638-089E34855032}" destId="{DBB7E06E-9D9B-4B87-ACC4-1753C7CF0229}" srcOrd="15" destOrd="0" presId="urn:microsoft.com/office/officeart/2008/layout/LinedList"/>
    <dgm:cxn modelId="{020C052F-FB6D-40D0-BBB2-D15CF2BBA1DA}" type="presParOf" srcId="{E6B37754-3701-4544-B638-089E34855032}" destId="{0CDE429D-0C8C-40C5-8786-28541A88662D}" srcOrd="16" destOrd="0" presId="urn:microsoft.com/office/officeart/2008/layout/LinedList"/>
    <dgm:cxn modelId="{129EAD15-3DC7-44CC-B313-380A5880C1DB}" type="presParOf" srcId="{0CDE429D-0C8C-40C5-8786-28541A88662D}" destId="{A49CFF86-1E34-4CF9-AC90-A48CECCBDDE4}" srcOrd="0" destOrd="0" presId="urn:microsoft.com/office/officeart/2008/layout/LinedList"/>
    <dgm:cxn modelId="{F3F45347-0476-48EA-ADFD-608D87A0D069}" type="presParOf" srcId="{0CDE429D-0C8C-40C5-8786-28541A88662D}" destId="{2B1308F0-5F1A-4956-9EDA-BD64FFD7553A}" srcOrd="1" destOrd="0" presId="urn:microsoft.com/office/officeart/2008/layout/LinedList"/>
    <dgm:cxn modelId="{94C8E496-9312-450B-9FC0-D1665577CD53}" type="presParOf" srcId="{0CDE429D-0C8C-40C5-8786-28541A88662D}" destId="{88F06CEB-2676-4085-B011-A3019E8B9FF8}" srcOrd="2" destOrd="0" presId="urn:microsoft.com/office/officeart/2008/layout/LinedList"/>
    <dgm:cxn modelId="{2916C9BF-FD56-4D01-8C24-C6226BBE8CAD}" type="presParOf" srcId="{E6B37754-3701-4544-B638-089E34855032}" destId="{40FA3929-BA82-478D-A8C2-8C4CA4D9A4E0}" srcOrd="17" destOrd="0" presId="urn:microsoft.com/office/officeart/2008/layout/LinedList"/>
    <dgm:cxn modelId="{F4767E7F-555D-4FD7-82A8-3C7BD7AC14A5}" type="presParOf" srcId="{E6B37754-3701-4544-B638-089E34855032}" destId="{1C4DA1F6-BF59-4860-815A-0CF0F021A265}" srcOrd="18" destOrd="0" presId="urn:microsoft.com/office/officeart/2008/layout/LinedList"/>
    <dgm:cxn modelId="{BC4E326A-CEA0-4173-BEEF-FB35383B3353}" type="presParOf" srcId="{E6B37754-3701-4544-B638-089E34855032}" destId="{15C71569-2585-4E21-A431-7B97A83E3428}" srcOrd="19" destOrd="0" presId="urn:microsoft.com/office/officeart/2008/layout/LinedList"/>
    <dgm:cxn modelId="{640531E9-A43B-4F01-8381-F7D821DB2E74}" type="presParOf" srcId="{15C71569-2585-4E21-A431-7B97A83E3428}" destId="{F15C095C-775D-4E0E-AD29-82A7302A1D02}" srcOrd="0" destOrd="0" presId="urn:microsoft.com/office/officeart/2008/layout/LinedList"/>
    <dgm:cxn modelId="{446E4E7D-6F35-47D0-A7A3-D718C17568BE}" type="presParOf" srcId="{15C71569-2585-4E21-A431-7B97A83E3428}" destId="{364C1A8F-19FF-4AB5-B45D-D8D454FC2932}" srcOrd="1" destOrd="0" presId="urn:microsoft.com/office/officeart/2008/layout/LinedList"/>
    <dgm:cxn modelId="{C59950AF-8D57-4FD0-B861-AE2A69326B8B}" type="presParOf" srcId="{15C71569-2585-4E21-A431-7B97A83E3428}" destId="{588ED614-47D7-45F5-8665-1A7618E0D23A}" srcOrd="2" destOrd="0" presId="urn:microsoft.com/office/officeart/2008/layout/LinedList"/>
    <dgm:cxn modelId="{5EDFC27B-91B6-47FB-BA55-FEAA4CF423AB}" type="presParOf" srcId="{E6B37754-3701-4544-B638-089E34855032}" destId="{BB2B45A0-295C-4102-AB93-D60F243F4EF9}" srcOrd="20" destOrd="0" presId="urn:microsoft.com/office/officeart/2008/layout/LinedList"/>
    <dgm:cxn modelId="{7133123C-EC9A-49EB-9FEB-73B4B5EE22D9}" type="presParOf" srcId="{E6B37754-3701-4544-B638-089E34855032}" destId="{FB59A03D-4D0C-408E-A3AA-5140F9F27316}" srcOrd="21" destOrd="0" presId="urn:microsoft.com/office/officeart/2008/layout/LinedList"/>
    <dgm:cxn modelId="{FFD37F69-77AB-480E-A868-3BF35A9025FE}" type="presParOf" srcId="{E6B37754-3701-4544-B638-089E34855032}" destId="{EF4ACE98-24DA-49ED-BD49-507AD0184183}" srcOrd="22" destOrd="0" presId="urn:microsoft.com/office/officeart/2008/layout/LinedList"/>
    <dgm:cxn modelId="{80AAA241-3C94-472C-B7FF-FF6CFE557665}" type="presParOf" srcId="{EF4ACE98-24DA-49ED-BD49-507AD0184183}" destId="{240FCB01-2E04-4E99-AA1F-3B3B5CE2E27F}" srcOrd="0" destOrd="0" presId="urn:microsoft.com/office/officeart/2008/layout/LinedList"/>
    <dgm:cxn modelId="{477C3094-4685-4F75-8420-0DF8ADF16BA2}" type="presParOf" srcId="{EF4ACE98-24DA-49ED-BD49-507AD0184183}" destId="{E0AB0F8E-FBEF-494C-96C7-E893B8421705}" srcOrd="1" destOrd="0" presId="urn:microsoft.com/office/officeart/2008/layout/LinedList"/>
    <dgm:cxn modelId="{355776E1-46FD-4CB6-A6C2-66D8A6DA3F20}" type="presParOf" srcId="{EF4ACE98-24DA-49ED-BD49-507AD0184183}" destId="{38271AAB-BE4B-45EE-9AFE-21BC6F8D2558}" srcOrd="2" destOrd="0" presId="urn:microsoft.com/office/officeart/2008/layout/LinedList"/>
    <dgm:cxn modelId="{1A8313EF-2F9B-4337-90F2-A4E0D7DD550C}" type="presParOf" srcId="{E6B37754-3701-4544-B638-089E34855032}" destId="{6C72BB68-74D9-44E4-ACEF-81355A341DBA}" srcOrd="23" destOrd="0" presId="urn:microsoft.com/office/officeart/2008/layout/LinedList"/>
    <dgm:cxn modelId="{EC5CD325-B10B-4260-AB6E-013FF2E2281C}" type="presParOf" srcId="{E6B37754-3701-4544-B638-089E34855032}" destId="{08A809A0-02BD-41A1-B18A-2246F16F4A94}" srcOrd="24" destOrd="0" presId="urn:microsoft.com/office/officeart/2008/layout/LinedList"/>
    <dgm:cxn modelId="{CE152473-15E3-4C98-8523-A14B1E25C5D8}" type="presParOf" srcId="{E6B37754-3701-4544-B638-089E34855032}" destId="{DD7A86EF-32F9-4589-BE29-C069B9D7E58E}" srcOrd="25" destOrd="0" presId="urn:microsoft.com/office/officeart/2008/layout/LinedList"/>
    <dgm:cxn modelId="{677E3077-D875-43EC-9730-2B210FD950CE}" type="presParOf" srcId="{DD7A86EF-32F9-4589-BE29-C069B9D7E58E}" destId="{11E83928-18F7-4E0E-A510-F4D3342CDD96}" srcOrd="0" destOrd="0" presId="urn:microsoft.com/office/officeart/2008/layout/LinedList"/>
    <dgm:cxn modelId="{AE15BED0-E45E-42B9-98F2-EC7A930B03A8}" type="presParOf" srcId="{DD7A86EF-32F9-4589-BE29-C069B9D7E58E}" destId="{4DE4CC4A-E39E-437A-897C-11C2A8F89455}" srcOrd="1" destOrd="0" presId="urn:microsoft.com/office/officeart/2008/layout/LinedList"/>
    <dgm:cxn modelId="{1E9AA80D-B0F5-480B-9528-765D5B2504B3}" type="presParOf" srcId="{DD7A86EF-32F9-4589-BE29-C069B9D7E58E}" destId="{1DF03EC7-76E8-49B1-B1C3-42435CBEDE0B}" srcOrd="2" destOrd="0" presId="urn:microsoft.com/office/officeart/2008/layout/LinedList"/>
    <dgm:cxn modelId="{42F50877-0ABF-4A98-A560-CA1D8A83875A}" type="presParOf" srcId="{E6B37754-3701-4544-B638-089E34855032}" destId="{EDD25163-A553-4751-A042-9EB3F386E813}" srcOrd="26" destOrd="0" presId="urn:microsoft.com/office/officeart/2008/layout/LinedList"/>
    <dgm:cxn modelId="{AB63BA14-4A53-423C-B0C8-E26F69885559}" type="presParOf" srcId="{E6B37754-3701-4544-B638-089E34855032}" destId="{A92B644A-B570-4EC8-B361-58868C8C70DC}" srcOrd="27" destOrd="0" presId="urn:microsoft.com/office/officeart/2008/layout/LinedList"/>
    <dgm:cxn modelId="{EF382FC1-11CA-45AA-AFAC-3C460BB63677}" type="presParOf" srcId="{E6B37754-3701-4544-B638-089E34855032}" destId="{76B1BA9B-837C-4352-867E-7BE9190584A8}" srcOrd="28" destOrd="0" presId="urn:microsoft.com/office/officeart/2008/layout/LinedList"/>
    <dgm:cxn modelId="{839587C8-DC08-45FA-BD14-C7495899366F}" type="presParOf" srcId="{76B1BA9B-837C-4352-867E-7BE9190584A8}" destId="{B28339F5-DDF6-46E6-B92E-65D24D6ABCF7}" srcOrd="0" destOrd="0" presId="urn:microsoft.com/office/officeart/2008/layout/LinedList"/>
    <dgm:cxn modelId="{BB14E6FC-073A-4DB2-9EB3-5F63972DA0AF}" type="presParOf" srcId="{76B1BA9B-837C-4352-867E-7BE9190584A8}" destId="{53D54CBF-323A-4C3C-9304-4B5CDCD620BF}" srcOrd="1" destOrd="0" presId="urn:microsoft.com/office/officeart/2008/layout/LinedList"/>
    <dgm:cxn modelId="{21F2A69A-5887-45F1-9045-214F544799DA}" type="presParOf" srcId="{76B1BA9B-837C-4352-867E-7BE9190584A8}" destId="{E10AF465-A211-4121-956C-97DBD9F3B856}" srcOrd="2" destOrd="0" presId="urn:microsoft.com/office/officeart/2008/layout/LinedList"/>
    <dgm:cxn modelId="{C6F4DF67-97F2-4C71-9042-CA7B45051DAE}" type="presParOf" srcId="{E6B37754-3701-4544-B638-089E34855032}" destId="{83754BCD-12DD-4DF0-9484-8635A29824C7}" srcOrd="29" destOrd="0" presId="urn:microsoft.com/office/officeart/2008/layout/LinedList"/>
    <dgm:cxn modelId="{C90C8A55-C364-4448-B6ED-D9AD0E85EAE7}" type="presParOf" srcId="{E6B37754-3701-4544-B638-089E34855032}" destId="{FF755B1F-AAAD-4C2C-815E-37A460934297}" srcOrd="30" destOrd="0" presId="urn:microsoft.com/office/officeart/2008/layout/LinedList"/>
    <dgm:cxn modelId="{595BBC81-43AF-4F74-958B-93C22C3DA822}" type="presParOf" srcId="{E6B37754-3701-4544-B638-089E34855032}" destId="{72676C79-B62A-4ACF-9CDB-865D977132F7}" srcOrd="31" destOrd="0" presId="urn:microsoft.com/office/officeart/2008/layout/LinedList"/>
    <dgm:cxn modelId="{58851614-71B4-454E-9317-9077941E2CFC}" type="presParOf" srcId="{72676C79-B62A-4ACF-9CDB-865D977132F7}" destId="{C62041B1-D965-4F42-B15F-36C6C9EB1E55}" srcOrd="0" destOrd="0" presId="urn:microsoft.com/office/officeart/2008/layout/LinedList"/>
    <dgm:cxn modelId="{A383920E-4314-4354-B1D7-243605643A25}" type="presParOf" srcId="{72676C79-B62A-4ACF-9CDB-865D977132F7}" destId="{7CCAC5ED-7166-48FF-B06B-EB66B92FF4DF}" srcOrd="1" destOrd="0" presId="urn:microsoft.com/office/officeart/2008/layout/LinedList"/>
    <dgm:cxn modelId="{B5811F14-8896-4637-BF48-590AC127A629}" type="presParOf" srcId="{72676C79-B62A-4ACF-9CDB-865D977132F7}" destId="{32E06ABB-B6F1-422A-B30A-A7D4D32A816E}" srcOrd="2" destOrd="0" presId="urn:microsoft.com/office/officeart/2008/layout/LinedList"/>
    <dgm:cxn modelId="{A09EF756-46BB-4B06-9A66-74D2F471D4A9}" type="presParOf" srcId="{E6B37754-3701-4544-B638-089E34855032}" destId="{8CB639BE-67F2-4DA4-B4D1-437EF386FBA3}" srcOrd="32" destOrd="0" presId="urn:microsoft.com/office/officeart/2008/layout/LinedList"/>
    <dgm:cxn modelId="{751D4723-4AC3-48F4-A5EA-6DC691EB0087}" type="presParOf" srcId="{E6B37754-3701-4544-B638-089E34855032}" destId="{F8A4F8F8-F9A4-4A1B-A784-45D0A3DB9C02}" srcOrd="33" destOrd="0" presId="urn:microsoft.com/office/officeart/2008/layout/LinedList"/>
    <dgm:cxn modelId="{A09EBDAC-C08F-4575-A545-08F3EBB4FC18}" type="presParOf" srcId="{E6B37754-3701-4544-B638-089E34855032}" destId="{38423CAB-2628-4ADE-8292-91020EBE3869}" srcOrd="34" destOrd="0" presId="urn:microsoft.com/office/officeart/2008/layout/LinedList"/>
    <dgm:cxn modelId="{03989E95-E0A2-440F-8862-4ADCEDD158D4}" type="presParOf" srcId="{38423CAB-2628-4ADE-8292-91020EBE3869}" destId="{0FC9016A-60FB-4AB6-937E-C6249F7A97D6}" srcOrd="0" destOrd="0" presId="urn:microsoft.com/office/officeart/2008/layout/LinedList"/>
    <dgm:cxn modelId="{5312274C-1574-485C-A4D1-8649D179B38F}" type="presParOf" srcId="{38423CAB-2628-4ADE-8292-91020EBE3869}" destId="{06FED8D8-3D11-429E-B6F6-4DF7F05CC671}" srcOrd="1" destOrd="0" presId="urn:microsoft.com/office/officeart/2008/layout/LinedList"/>
    <dgm:cxn modelId="{3D4F54EC-CC82-434F-8383-8F9AD6FE2726}" type="presParOf" srcId="{38423CAB-2628-4ADE-8292-91020EBE3869}" destId="{27BF041E-E3DC-434D-9FA2-4B5364A05946}" srcOrd="2" destOrd="0" presId="urn:microsoft.com/office/officeart/2008/layout/LinedList"/>
    <dgm:cxn modelId="{CB5BA696-9F96-4359-8802-089A0AAD7702}" type="presParOf" srcId="{E6B37754-3701-4544-B638-089E34855032}" destId="{80BD74B5-81A3-4B80-89D0-2A767CA5D451}" srcOrd="35" destOrd="0" presId="urn:microsoft.com/office/officeart/2008/layout/LinedList"/>
    <dgm:cxn modelId="{8B7313AB-E995-436A-B003-9CDE2739E195}" type="presParOf" srcId="{E6B37754-3701-4544-B638-089E34855032}" destId="{59A7D9AA-C515-4B25-AFBD-94677B157CC1}" srcOrd="36" destOrd="0" presId="urn:microsoft.com/office/officeart/2008/layout/LinedList"/>
    <dgm:cxn modelId="{8D36F5C0-7A55-4231-A5AC-63A95EDCD69F}" type="presParOf" srcId="{E6B37754-3701-4544-B638-089E34855032}" destId="{AF513BAA-37B8-47E5-B650-032754AA50AA}" srcOrd="37" destOrd="0" presId="urn:microsoft.com/office/officeart/2008/layout/LinedList"/>
    <dgm:cxn modelId="{C89D0678-373C-4AEA-8BDE-676C377DC846}" type="presParOf" srcId="{AF513BAA-37B8-47E5-B650-032754AA50AA}" destId="{3C476BE5-600A-45AB-9AC5-2D919EF8885C}" srcOrd="0" destOrd="0" presId="urn:microsoft.com/office/officeart/2008/layout/LinedList"/>
    <dgm:cxn modelId="{B45C95F3-0069-4D8A-9592-A2710F072513}" type="presParOf" srcId="{AF513BAA-37B8-47E5-B650-032754AA50AA}" destId="{A1B1C249-62CE-491D-9F03-325EAA9CAB26}" srcOrd="1" destOrd="0" presId="urn:microsoft.com/office/officeart/2008/layout/LinedList"/>
    <dgm:cxn modelId="{99B26E0E-A721-4BA8-BD3C-56BEF8AFF264}" type="presParOf" srcId="{AF513BAA-37B8-47E5-B650-032754AA50AA}" destId="{1866ED7A-33CF-457A-9B94-3FB7A57C0303}" srcOrd="2" destOrd="0" presId="urn:microsoft.com/office/officeart/2008/layout/LinedList"/>
    <dgm:cxn modelId="{A253FA03-301A-47A2-8252-67FBF050A63D}" type="presParOf" srcId="{E6B37754-3701-4544-B638-089E34855032}" destId="{A2B5A5B1-3653-4117-AF65-4AAE7CCDE2DB}" srcOrd="38" destOrd="0" presId="urn:microsoft.com/office/officeart/2008/layout/LinedList"/>
    <dgm:cxn modelId="{14F9BD4C-737E-4208-9E0A-32D01D51E7F9}" type="presParOf" srcId="{E6B37754-3701-4544-B638-089E34855032}" destId="{DC17F4C6-6F4A-4C5C-911C-A3C5A9B06487}" srcOrd="39" destOrd="0" presId="urn:microsoft.com/office/officeart/2008/layout/LinedList"/>
    <dgm:cxn modelId="{D95F6630-D863-4802-8825-611B88691AAC}" type="presParOf" srcId="{E6B37754-3701-4544-B638-089E34855032}" destId="{5A6FDD28-8C01-4E5E-BDD0-CE7057F140B6}" srcOrd="40" destOrd="0" presId="urn:microsoft.com/office/officeart/2008/layout/LinedList"/>
    <dgm:cxn modelId="{BE71B1B0-6594-4903-A416-8E575D5778BF}" type="presParOf" srcId="{5A6FDD28-8C01-4E5E-BDD0-CE7057F140B6}" destId="{E67C3D50-1562-4FE6-8CFB-994180EFE441}" srcOrd="0" destOrd="0" presId="urn:microsoft.com/office/officeart/2008/layout/LinedList"/>
    <dgm:cxn modelId="{BB819298-C196-40FC-A5FB-B43ADFC93CC7}" type="presParOf" srcId="{5A6FDD28-8C01-4E5E-BDD0-CE7057F140B6}" destId="{1671B1B2-B4CB-472A-BD29-03F95157B2EE}" srcOrd="1" destOrd="0" presId="urn:microsoft.com/office/officeart/2008/layout/LinedList"/>
    <dgm:cxn modelId="{45048A53-D90B-47A0-BF7E-D4456A4959C9}" type="presParOf" srcId="{5A6FDD28-8C01-4E5E-BDD0-CE7057F140B6}" destId="{047FF6BA-76EB-462C-9B2E-BC494804203D}" srcOrd="2" destOrd="0" presId="urn:microsoft.com/office/officeart/2008/layout/LinedList"/>
    <dgm:cxn modelId="{1D6CE786-CAFB-4E71-AF7E-29CA9DC68C30}" type="presParOf" srcId="{E6B37754-3701-4544-B638-089E34855032}" destId="{91D7D927-5C33-4AF4-89F7-CD23F70596A6}" srcOrd="41" destOrd="0" presId="urn:microsoft.com/office/officeart/2008/layout/LinedList"/>
    <dgm:cxn modelId="{85B010CD-CDF2-4038-AB91-7321C0084C4B}" type="presParOf" srcId="{E6B37754-3701-4544-B638-089E34855032}" destId="{0E3C751C-17FA-43F0-9343-90CC891B6476}" srcOrd="42" destOrd="0" presId="urn:microsoft.com/office/officeart/2008/layout/LinedList"/>
    <dgm:cxn modelId="{AFC1385A-C4A2-4614-A361-05F55BDB09B1}" type="presParOf" srcId="{E6B37754-3701-4544-B638-089E34855032}" destId="{624C5EF6-3D9F-4828-966D-5C4919F1E68C}" srcOrd="43" destOrd="0" presId="urn:microsoft.com/office/officeart/2008/layout/LinedList"/>
    <dgm:cxn modelId="{6FAD9E7A-389A-44EE-8741-74129E7853B4}" type="presParOf" srcId="{624C5EF6-3D9F-4828-966D-5C4919F1E68C}" destId="{9EF21085-BD9C-43FC-93EA-A158A1AD1265}" srcOrd="0" destOrd="0" presId="urn:microsoft.com/office/officeart/2008/layout/LinedList"/>
    <dgm:cxn modelId="{47433514-5459-45EB-BDB3-2DFCE9E9DAA9}" type="presParOf" srcId="{624C5EF6-3D9F-4828-966D-5C4919F1E68C}" destId="{3F8D0421-C396-47CB-BD47-983337A8345A}" srcOrd="1" destOrd="0" presId="urn:microsoft.com/office/officeart/2008/layout/LinedList"/>
    <dgm:cxn modelId="{D83ED43A-BDFE-4A03-AB62-2A6222530A7C}" type="presParOf" srcId="{624C5EF6-3D9F-4828-966D-5C4919F1E68C}" destId="{96683D7B-1004-4336-B244-3738B972EBCF}" srcOrd="2" destOrd="0" presId="urn:microsoft.com/office/officeart/2008/layout/LinedList"/>
    <dgm:cxn modelId="{BB60001A-91FC-40FF-B874-66F1E2B5CFEB}" type="presParOf" srcId="{E6B37754-3701-4544-B638-089E34855032}" destId="{FD5B6963-C10A-4D98-AB49-0F1655215306}" srcOrd="44" destOrd="0" presId="urn:microsoft.com/office/officeart/2008/layout/LinedList"/>
    <dgm:cxn modelId="{98F5AAC2-8821-409D-B180-024B97756D7C}" type="presParOf" srcId="{E6B37754-3701-4544-B638-089E34855032}" destId="{ED6A6D92-F250-42CE-B5D2-26E567855CB2}" srcOrd="45" destOrd="0" presId="urn:microsoft.com/office/officeart/2008/layout/LinedList"/>
    <dgm:cxn modelId="{E6AC8BE8-D8EF-499A-B63F-8CE7EA3B697C}" type="presParOf" srcId="{E6B37754-3701-4544-B638-089E34855032}" destId="{68D716DA-14F3-4DFB-8E09-01E3959C5586}" srcOrd="46" destOrd="0" presId="urn:microsoft.com/office/officeart/2008/layout/LinedList"/>
    <dgm:cxn modelId="{9662455C-4BFB-4C73-8AA9-FD40176AA628}" type="presParOf" srcId="{68D716DA-14F3-4DFB-8E09-01E3959C5586}" destId="{C6E42048-DBC0-4244-93B3-AC3D1FCD1B31}" srcOrd="0" destOrd="0" presId="urn:microsoft.com/office/officeart/2008/layout/LinedList"/>
    <dgm:cxn modelId="{EC825C63-2A0C-4C82-96F2-29ECA2B2CC6A}" type="presParOf" srcId="{68D716DA-14F3-4DFB-8E09-01E3959C5586}" destId="{29290CEE-C227-4640-9092-F9EC225D1540}" srcOrd="1" destOrd="0" presId="urn:microsoft.com/office/officeart/2008/layout/LinedList"/>
    <dgm:cxn modelId="{6590C39F-FD93-490C-8F3D-DC355FE6B5FD}" type="presParOf" srcId="{68D716DA-14F3-4DFB-8E09-01E3959C5586}" destId="{CA20418C-C448-42C6-89E3-4331B623C821}" srcOrd="2" destOrd="0" presId="urn:microsoft.com/office/officeart/2008/layout/LinedList"/>
    <dgm:cxn modelId="{AAB8A09E-DCFE-4075-ABA4-217F864980F2}" type="presParOf" srcId="{E6B37754-3701-4544-B638-089E34855032}" destId="{7CB5ABD5-D52B-4CED-BA61-2E939B0AD292}" srcOrd="47" destOrd="0" presId="urn:microsoft.com/office/officeart/2008/layout/LinedList"/>
    <dgm:cxn modelId="{5EBF8360-BB46-492E-85A8-26FA54B108EF}" type="presParOf" srcId="{E6B37754-3701-4544-B638-089E34855032}" destId="{BA08CD8C-4268-4E9B-B3FF-B174AFB23566}" srcOrd="48" destOrd="0" presId="urn:microsoft.com/office/officeart/2008/layout/LinedList"/>
    <dgm:cxn modelId="{10D1A73F-0F59-45E8-94ED-67D561BFB4F9}" type="presParOf" srcId="{E6B37754-3701-4544-B638-089E34855032}" destId="{9929E413-7489-4710-A72B-CD092513012D}" srcOrd="49" destOrd="0" presId="urn:microsoft.com/office/officeart/2008/layout/LinedList"/>
    <dgm:cxn modelId="{2496B61A-E7B5-40BF-AA0B-4074DDB23CE7}" type="presParOf" srcId="{9929E413-7489-4710-A72B-CD092513012D}" destId="{2720C6CA-AB1E-4E66-B165-707D64C379BB}" srcOrd="0" destOrd="0" presId="urn:microsoft.com/office/officeart/2008/layout/LinedList"/>
    <dgm:cxn modelId="{723B5507-1B43-4C47-9582-D422872407D5}" type="presParOf" srcId="{9929E413-7489-4710-A72B-CD092513012D}" destId="{F27BA4AD-F01D-4109-9186-AFCFE3F1EE18}" srcOrd="1" destOrd="0" presId="urn:microsoft.com/office/officeart/2008/layout/LinedList"/>
    <dgm:cxn modelId="{20787517-C242-4AAD-8A41-C03D48DB9750}" type="presParOf" srcId="{9929E413-7489-4710-A72B-CD092513012D}" destId="{F99C45BF-F478-483D-B25D-F8750DCAC541}" srcOrd="2" destOrd="0" presId="urn:microsoft.com/office/officeart/2008/layout/LinedList"/>
    <dgm:cxn modelId="{169C2AA6-430A-4E33-AC3C-9FAEC4E8BF9C}" type="presParOf" srcId="{E6B37754-3701-4544-B638-089E34855032}" destId="{F881ABA9-299E-4A92-834D-D4C1B9514AB8}" srcOrd="50" destOrd="0" presId="urn:microsoft.com/office/officeart/2008/layout/LinedList"/>
    <dgm:cxn modelId="{F343B117-A8E3-4B2A-B755-FF11533EC984}" type="presParOf" srcId="{E6B37754-3701-4544-B638-089E34855032}" destId="{B901BEF9-8864-43CE-A42F-7B9592942B3E}" srcOrd="51" destOrd="0" presId="urn:microsoft.com/office/officeart/2008/layout/LinedList"/>
    <dgm:cxn modelId="{5A5F8F9E-C64D-4548-B558-D565015E5011}" type="presParOf" srcId="{E6B37754-3701-4544-B638-089E34855032}" destId="{15511DA3-3507-4863-B84A-C5115D20F3E6}" srcOrd="52" destOrd="0" presId="urn:microsoft.com/office/officeart/2008/layout/LinedList"/>
    <dgm:cxn modelId="{B4363C70-94FE-4834-BFD1-61745B6EED2B}" type="presParOf" srcId="{15511DA3-3507-4863-B84A-C5115D20F3E6}" destId="{E6F6415B-168E-46A6-8F38-E1B970F25521}" srcOrd="0" destOrd="0" presId="urn:microsoft.com/office/officeart/2008/layout/LinedList"/>
    <dgm:cxn modelId="{88388030-4334-45AF-B491-165743A6167D}" type="presParOf" srcId="{15511DA3-3507-4863-B84A-C5115D20F3E6}" destId="{0A2EF529-C9A7-4DCB-A548-FD92F4139BC4}" srcOrd="1" destOrd="0" presId="urn:microsoft.com/office/officeart/2008/layout/LinedList"/>
    <dgm:cxn modelId="{6F0B6CCE-2112-444A-A97B-5AABCB495B34}" type="presParOf" srcId="{15511DA3-3507-4863-B84A-C5115D20F3E6}" destId="{5E189CFD-57A4-446A-81B4-9A383C860649}" srcOrd="2" destOrd="0" presId="urn:microsoft.com/office/officeart/2008/layout/LinedList"/>
    <dgm:cxn modelId="{91832E5E-701F-42C8-879D-75F7DF112C64}" type="presParOf" srcId="{E6B37754-3701-4544-B638-089E34855032}" destId="{868524E4-C1D3-4D4A-A633-570EFB85CF53}" srcOrd="53" destOrd="0" presId="urn:microsoft.com/office/officeart/2008/layout/LinedList"/>
    <dgm:cxn modelId="{AB5812CE-86DF-4338-B2B4-1F41F7583DCC}" type="presParOf" srcId="{E6B37754-3701-4544-B638-089E34855032}" destId="{4FBAA433-AA98-42E2-8068-AEBF98182199}" srcOrd="54" destOrd="0" presId="urn:microsoft.com/office/officeart/2008/layout/LinedList"/>
    <dgm:cxn modelId="{55745AF7-20F4-4516-BB9A-EA29B0E89F27}" type="presParOf" srcId="{E6B37754-3701-4544-B638-089E34855032}" destId="{7067DD0E-898A-4214-BC49-190AA93237B7}" srcOrd="55" destOrd="0" presId="urn:microsoft.com/office/officeart/2008/layout/LinedList"/>
    <dgm:cxn modelId="{4E31CD82-79C8-4042-ACDA-3036897A7A62}" type="presParOf" srcId="{7067DD0E-898A-4214-BC49-190AA93237B7}" destId="{6160EABF-E8AE-4DEA-8084-E04BDE40F394}" srcOrd="0" destOrd="0" presId="urn:microsoft.com/office/officeart/2008/layout/LinedList"/>
    <dgm:cxn modelId="{557F42E3-293F-43D7-8A24-7AE7BB15832B}" type="presParOf" srcId="{7067DD0E-898A-4214-BC49-190AA93237B7}" destId="{0759C0AB-3773-4BB2-B4FC-22392694931D}" srcOrd="1" destOrd="0" presId="urn:microsoft.com/office/officeart/2008/layout/LinedList"/>
    <dgm:cxn modelId="{259FDAC0-CB6C-4DD5-88DC-143533AEAD08}" type="presParOf" srcId="{7067DD0E-898A-4214-BC49-190AA93237B7}" destId="{4CC28738-9254-4AD6-BE23-E625DC6B6A2F}" srcOrd="2" destOrd="0" presId="urn:microsoft.com/office/officeart/2008/layout/LinedList"/>
    <dgm:cxn modelId="{E7625103-D39F-44E3-9150-840FB4BA063D}" type="presParOf" srcId="{E6B37754-3701-4544-B638-089E34855032}" destId="{7A02B3FA-0870-4A71-A7B3-F914ED8997BE}" srcOrd="56" destOrd="0" presId="urn:microsoft.com/office/officeart/2008/layout/LinedList"/>
    <dgm:cxn modelId="{4D57F543-6F95-4404-953E-B917A1B38894}" type="presParOf" srcId="{E6B37754-3701-4544-B638-089E34855032}" destId="{A88B83B0-F143-45BD-92B2-9EF32C494FE2}" srcOrd="57" destOrd="0" presId="urn:microsoft.com/office/officeart/2008/layout/LinedList"/>
    <dgm:cxn modelId="{A8A17472-7163-4C17-BED4-14292089A710}" type="presParOf" srcId="{E6B37754-3701-4544-B638-089E34855032}" destId="{27034D67-E52F-4AF2-BA5A-A17873B66697}" srcOrd="58" destOrd="0" presId="urn:microsoft.com/office/officeart/2008/layout/LinedList"/>
    <dgm:cxn modelId="{430FF11F-57C9-418B-A7AD-E067E38228DA}" type="presParOf" srcId="{27034D67-E52F-4AF2-BA5A-A17873B66697}" destId="{B8A755A1-84EF-4BE0-89CF-25CD5D7F4C5D}" srcOrd="0" destOrd="0" presId="urn:microsoft.com/office/officeart/2008/layout/LinedList"/>
    <dgm:cxn modelId="{8DC9A86C-B5CD-43F2-9C6D-9A7288B17F0A}" type="presParOf" srcId="{27034D67-E52F-4AF2-BA5A-A17873B66697}" destId="{E8405926-F82D-48F4-97FD-3784E8522A14}" srcOrd="1" destOrd="0" presId="urn:microsoft.com/office/officeart/2008/layout/LinedList"/>
    <dgm:cxn modelId="{9A60F84A-D2D8-4237-9ED9-2EEC05C3FD9E}" type="presParOf" srcId="{27034D67-E52F-4AF2-BA5A-A17873B66697}" destId="{ACBCB3DC-9081-47BF-B19D-D710A81762B1}" srcOrd="2" destOrd="0" presId="urn:microsoft.com/office/officeart/2008/layout/LinedList"/>
    <dgm:cxn modelId="{F4D5B990-AA64-4EA2-A85E-07DA907DAB9B}" type="presParOf" srcId="{E6B37754-3701-4544-B638-089E34855032}" destId="{3B475ACF-02B6-4B5A-92D1-87F56C9209FC}" srcOrd="59" destOrd="0" presId="urn:microsoft.com/office/officeart/2008/layout/LinedList"/>
    <dgm:cxn modelId="{9FD3046E-9DDD-4CF0-A0F3-62D9FF3E1F6F}" type="presParOf" srcId="{E6B37754-3701-4544-B638-089E34855032}" destId="{1AC3C1BA-5351-4274-B915-3FCCFCDAFA22}" srcOrd="60" destOrd="0" presId="urn:microsoft.com/office/officeart/2008/layout/LinedList"/>
    <dgm:cxn modelId="{D8105A92-CFF2-4639-8547-F242D0DC2834}" type="presParOf" srcId="{11804835-7BE1-4274-AB61-FE8E45DCA0E2}" destId="{FE4AC177-4E11-4D01-8CC7-2570BD6F4305}" srcOrd="2" destOrd="0" presId="urn:microsoft.com/office/officeart/2008/layout/LinedList"/>
    <dgm:cxn modelId="{E7CB24E0-14D3-407B-BE0D-D4E53232D16D}" type="presParOf" srcId="{11804835-7BE1-4274-AB61-FE8E45DCA0E2}" destId="{037C9B32-2112-4ACC-93C8-A4EAEA7CE573}" srcOrd="3" destOrd="0" presId="urn:microsoft.com/office/officeart/2008/layout/LinedList"/>
    <dgm:cxn modelId="{6AF2CFBF-652A-4617-863F-7D0434CA73C5}" type="presParOf" srcId="{037C9B32-2112-4ACC-93C8-A4EAEA7CE573}" destId="{CBA87656-0AF3-4A74-A278-33C730A35D2B}" srcOrd="0" destOrd="0" presId="urn:microsoft.com/office/officeart/2008/layout/LinedList"/>
    <dgm:cxn modelId="{49A0A7B4-F4CE-48EE-9219-285CD8A6F955}" type="presParOf" srcId="{037C9B32-2112-4ACC-93C8-A4EAEA7CE573}" destId="{1680A54E-76BE-48AF-9538-235ACCE96B81}" srcOrd="1" destOrd="0" presId="urn:microsoft.com/office/officeart/2008/layout/LinedList"/>
    <dgm:cxn modelId="{6AAE1670-6653-42C1-9A1C-4C897096EA05}" type="presParOf" srcId="{1680A54E-76BE-48AF-9538-235ACCE96B81}" destId="{FA238300-A28D-46B0-8ABA-BD0AA3CE51DC}" srcOrd="0" destOrd="0" presId="urn:microsoft.com/office/officeart/2008/layout/LinedList"/>
    <dgm:cxn modelId="{2D4C1AA0-0D00-40BA-9134-71AF05A4C5D7}" type="presParOf" srcId="{1680A54E-76BE-48AF-9538-235ACCE96B81}" destId="{3A20E8A5-C1A6-4D3B-A870-2419C0314368}" srcOrd="1" destOrd="0" presId="urn:microsoft.com/office/officeart/2008/layout/LinedList"/>
    <dgm:cxn modelId="{617BD8F9-815D-4927-829D-73BE9669C639}" type="presParOf" srcId="{3A20E8A5-C1A6-4D3B-A870-2419C0314368}" destId="{CF2C623A-A457-4B3A-BED1-B1D417625D8B}" srcOrd="0" destOrd="0" presId="urn:microsoft.com/office/officeart/2008/layout/LinedList"/>
    <dgm:cxn modelId="{85E7DE25-D005-4F3F-928F-2D0D51F2F06A}" type="presParOf" srcId="{3A20E8A5-C1A6-4D3B-A870-2419C0314368}" destId="{F52E3CC1-64ED-4BFB-A687-52213B3CCA3D}" srcOrd="1" destOrd="0" presId="urn:microsoft.com/office/officeart/2008/layout/LinedList"/>
    <dgm:cxn modelId="{B64CE358-09FF-4BE9-BE66-8938D2415479}" type="presParOf" srcId="{3A20E8A5-C1A6-4D3B-A870-2419C0314368}" destId="{9A31B73C-3542-4197-ACC8-3B0B93B18BFE}" srcOrd="2" destOrd="0" presId="urn:microsoft.com/office/officeart/2008/layout/LinedList"/>
    <dgm:cxn modelId="{B7057341-4C89-45D2-B306-BD4902FDC749}" type="presParOf" srcId="{1680A54E-76BE-48AF-9538-235ACCE96B81}" destId="{136041DD-709F-498E-81AA-62B3D030C245}" srcOrd="2" destOrd="0" presId="urn:microsoft.com/office/officeart/2008/layout/LinedList"/>
    <dgm:cxn modelId="{837A72C9-8365-4B30-ADC1-2D87593C9D78}" type="presParOf" srcId="{1680A54E-76BE-48AF-9538-235ACCE96B81}" destId="{4138490A-98D6-445F-848A-9A1EFB22B06A}" srcOrd="3" destOrd="0" presId="urn:microsoft.com/office/officeart/2008/layout/LinedList"/>
    <dgm:cxn modelId="{C8DBDF40-7B44-493B-ABA8-D467DB2301BB}" type="presParOf" srcId="{1680A54E-76BE-48AF-9538-235ACCE96B81}" destId="{93B4EEA8-8E5B-41B1-8386-916D4F953EF2}" srcOrd="4" destOrd="0" presId="urn:microsoft.com/office/officeart/2008/layout/LinedList"/>
    <dgm:cxn modelId="{B61616FA-CA17-448B-83ED-EFEA32075E54}" type="presParOf" srcId="{93B4EEA8-8E5B-41B1-8386-916D4F953EF2}" destId="{42667C46-134A-4F13-8938-A6CC8CF22386}" srcOrd="0" destOrd="0" presId="urn:microsoft.com/office/officeart/2008/layout/LinedList"/>
    <dgm:cxn modelId="{53CBC894-5304-48F6-B1F1-6F5D6ACF5824}" type="presParOf" srcId="{93B4EEA8-8E5B-41B1-8386-916D4F953EF2}" destId="{6E73641E-9B80-4D9E-BE6A-64C1840B29D1}" srcOrd="1" destOrd="0" presId="urn:microsoft.com/office/officeart/2008/layout/LinedList"/>
    <dgm:cxn modelId="{6520C50B-EE71-42FD-9112-15A9F968B5ED}" type="presParOf" srcId="{93B4EEA8-8E5B-41B1-8386-916D4F953EF2}" destId="{A3A3E699-A252-4553-BE8E-BF2F48B47033}" srcOrd="2" destOrd="0" presId="urn:microsoft.com/office/officeart/2008/layout/LinedList"/>
    <dgm:cxn modelId="{9748F9C0-80C3-42B4-8820-39CD436D1DF7}" type="presParOf" srcId="{1680A54E-76BE-48AF-9538-235ACCE96B81}" destId="{06561AF1-C549-4F4A-9BB2-F0C9476BB812}" srcOrd="5" destOrd="0" presId="urn:microsoft.com/office/officeart/2008/layout/LinedList"/>
    <dgm:cxn modelId="{F87430A9-C4F6-4422-87B0-8B6ACB07ABE6}" type="presParOf" srcId="{1680A54E-76BE-48AF-9538-235ACCE96B81}" destId="{2AC9FC74-B1B9-4A03-A1F7-0458AC5AF437}" srcOrd="6" destOrd="0" presId="urn:microsoft.com/office/officeart/2008/layout/LinedList"/>
    <dgm:cxn modelId="{2FA86A4D-B1AD-45A0-8D91-C8F0AEE76FCD}" type="presParOf" srcId="{1680A54E-76BE-48AF-9538-235ACCE96B81}" destId="{79E69976-B95C-4293-B816-66AC58211153}" srcOrd="7" destOrd="0" presId="urn:microsoft.com/office/officeart/2008/layout/LinedList"/>
    <dgm:cxn modelId="{44CAF63D-8C6D-4D9B-AA6C-FAA2851F7DEB}" type="presParOf" srcId="{79E69976-B95C-4293-B816-66AC58211153}" destId="{B5B020C7-8FF7-402C-B870-54C9A723C430}" srcOrd="0" destOrd="0" presId="urn:microsoft.com/office/officeart/2008/layout/LinedList"/>
    <dgm:cxn modelId="{E283F154-F6A0-4F12-8E34-C3BB5F5D9A5F}" type="presParOf" srcId="{79E69976-B95C-4293-B816-66AC58211153}" destId="{6AEBD72B-A7F8-46EF-BC44-302C1DB950B0}" srcOrd="1" destOrd="0" presId="urn:microsoft.com/office/officeart/2008/layout/LinedList"/>
    <dgm:cxn modelId="{E10E369C-86BE-4B27-AC47-D5EEA52371BD}" type="presParOf" srcId="{79E69976-B95C-4293-B816-66AC58211153}" destId="{D9B91BBD-AC52-42B3-9D52-A1ECB82B0194}" srcOrd="2" destOrd="0" presId="urn:microsoft.com/office/officeart/2008/layout/LinedList"/>
    <dgm:cxn modelId="{7E9F7E8A-0FC8-410E-BD46-B803BF6271CC}" type="presParOf" srcId="{1680A54E-76BE-48AF-9538-235ACCE96B81}" destId="{5C5FD5BC-A894-47FA-AD19-99BA77A62052}" srcOrd="8" destOrd="0" presId="urn:microsoft.com/office/officeart/2008/layout/LinedList"/>
    <dgm:cxn modelId="{387776DE-C911-4375-B4A5-A26ABA572FE4}" type="presParOf" srcId="{1680A54E-76BE-48AF-9538-235ACCE96B81}" destId="{FEBAB913-DECF-4B45-920D-727150CED4C7}" srcOrd="9" destOrd="0" presId="urn:microsoft.com/office/officeart/2008/layout/LinedList"/>
    <dgm:cxn modelId="{200E0BCE-D1A9-457B-A18B-D8EB489B2F1D}" type="presParOf" srcId="{1680A54E-76BE-48AF-9538-235ACCE96B81}" destId="{45A38573-97C0-4D12-B982-D21CE2D01942}" srcOrd="10" destOrd="0" presId="urn:microsoft.com/office/officeart/2008/layout/LinedList"/>
    <dgm:cxn modelId="{0A28543B-6807-4626-B328-F7273EC79932}" type="presParOf" srcId="{45A38573-97C0-4D12-B982-D21CE2D01942}" destId="{205AAD9C-99DE-46B6-8BCA-8C5CF9C6B3CE}" srcOrd="0" destOrd="0" presId="urn:microsoft.com/office/officeart/2008/layout/LinedList"/>
    <dgm:cxn modelId="{C0D584D6-59F9-4504-AC64-A660D2BC724D}" type="presParOf" srcId="{45A38573-97C0-4D12-B982-D21CE2D01942}" destId="{5FECDF62-2F3D-49B5-8BE4-E6D3390A64EC}" srcOrd="1" destOrd="0" presId="urn:microsoft.com/office/officeart/2008/layout/LinedList"/>
    <dgm:cxn modelId="{A1548D3A-BC07-4C46-AA46-C3EB15BEA061}" type="presParOf" srcId="{45A38573-97C0-4D12-B982-D21CE2D01942}" destId="{21E46C13-DC48-448F-99AE-BB878394927B}" srcOrd="2" destOrd="0" presId="urn:microsoft.com/office/officeart/2008/layout/LinedList"/>
    <dgm:cxn modelId="{F572041D-5284-4836-9BE3-4C013AE839AF}" type="presParOf" srcId="{1680A54E-76BE-48AF-9538-235ACCE96B81}" destId="{80B11AEC-487C-4D0D-963C-1EF928A53BE8}" srcOrd="11" destOrd="0" presId="urn:microsoft.com/office/officeart/2008/layout/LinedList"/>
    <dgm:cxn modelId="{E5279366-10F9-4EF7-9B4E-6A0AE151BAA4}" type="presParOf" srcId="{1680A54E-76BE-48AF-9538-235ACCE96B81}" destId="{FC9C3701-D7BC-45EA-931A-F402AEC4BCCD}" srcOrd="12" destOrd="0" presId="urn:microsoft.com/office/officeart/2008/layout/LinedList"/>
    <dgm:cxn modelId="{AAA3C464-7A5E-4F63-BEB3-2758B479BA56}" type="presParOf" srcId="{1680A54E-76BE-48AF-9538-235ACCE96B81}" destId="{AE8EFBF5-705F-4820-8F8C-71C99F1BE225}" srcOrd="13" destOrd="0" presId="urn:microsoft.com/office/officeart/2008/layout/LinedList"/>
    <dgm:cxn modelId="{6B6C6C7B-0A07-4C81-9841-ED1B7AC8C7CB}" type="presParOf" srcId="{AE8EFBF5-705F-4820-8F8C-71C99F1BE225}" destId="{3C99C311-D076-4871-A92F-5F6E1CA6098B}" srcOrd="0" destOrd="0" presId="urn:microsoft.com/office/officeart/2008/layout/LinedList"/>
    <dgm:cxn modelId="{CC20015A-42E8-41E1-89E1-BF0D6287044B}" type="presParOf" srcId="{AE8EFBF5-705F-4820-8F8C-71C99F1BE225}" destId="{CEF2E516-0647-40F8-8AC2-F66A1EEE2573}" srcOrd="1" destOrd="0" presId="urn:microsoft.com/office/officeart/2008/layout/LinedList"/>
    <dgm:cxn modelId="{E0C877F6-4D6D-4855-9673-518B044C7C03}" type="presParOf" srcId="{AE8EFBF5-705F-4820-8F8C-71C99F1BE225}" destId="{8527C400-9BAE-4F90-B7BE-6C6EFB90E076}" srcOrd="2" destOrd="0" presId="urn:microsoft.com/office/officeart/2008/layout/LinedList"/>
    <dgm:cxn modelId="{829EA9A9-2A27-4BD8-940F-6D663E4C2E4E}" type="presParOf" srcId="{1680A54E-76BE-48AF-9538-235ACCE96B81}" destId="{9B96D0D5-6832-458B-B934-40A034409C2A}" srcOrd="14" destOrd="0" presId="urn:microsoft.com/office/officeart/2008/layout/LinedList"/>
    <dgm:cxn modelId="{8D1AA0BB-BED8-4831-AC9B-246628C75AFC}" type="presParOf" srcId="{1680A54E-76BE-48AF-9538-235ACCE96B81}" destId="{D9D3A52F-2AB2-4BBA-8987-FF08776E486F}" srcOrd="15" destOrd="0" presId="urn:microsoft.com/office/officeart/2008/layout/LinedList"/>
    <dgm:cxn modelId="{3E53456C-028B-4E62-B439-EE79DCA6AD74}" type="presParOf" srcId="{1680A54E-76BE-48AF-9538-235ACCE96B81}" destId="{8D4BB313-C6CD-497F-8C68-F89E20EC766B}" srcOrd="16" destOrd="0" presId="urn:microsoft.com/office/officeart/2008/layout/LinedList"/>
    <dgm:cxn modelId="{1701A566-959D-4556-B770-D32A37DCDE19}" type="presParOf" srcId="{8D4BB313-C6CD-497F-8C68-F89E20EC766B}" destId="{55FA645B-A0AB-4914-89D4-FC449C63B9B2}" srcOrd="0" destOrd="0" presId="urn:microsoft.com/office/officeart/2008/layout/LinedList"/>
    <dgm:cxn modelId="{A8D671B7-340E-4AA2-A924-A2CD549A7AAA}" type="presParOf" srcId="{8D4BB313-C6CD-497F-8C68-F89E20EC766B}" destId="{3A0C38F1-0D0B-41E6-915D-0D4A81236532}" srcOrd="1" destOrd="0" presId="urn:microsoft.com/office/officeart/2008/layout/LinedList"/>
    <dgm:cxn modelId="{AAC9EE47-A39D-47DB-9D13-9B7EB2DD3E4F}" type="presParOf" srcId="{8D4BB313-C6CD-497F-8C68-F89E20EC766B}" destId="{16E80EE3-4054-40B8-B99B-CC32A8F2803F}" srcOrd="2" destOrd="0" presId="urn:microsoft.com/office/officeart/2008/layout/LinedList"/>
    <dgm:cxn modelId="{80CC8ABF-DD49-42FF-B352-0313F0D3C0BC}" type="presParOf" srcId="{1680A54E-76BE-48AF-9538-235ACCE96B81}" destId="{E33B2F7A-C385-4AE8-94E4-FE0B5E0D1EFB}" srcOrd="17" destOrd="0" presId="urn:microsoft.com/office/officeart/2008/layout/LinedList"/>
    <dgm:cxn modelId="{EA880ACF-785F-46FB-9718-A43BE974EB89}" type="presParOf" srcId="{1680A54E-76BE-48AF-9538-235ACCE96B81}" destId="{66B0634E-42C3-495D-B755-D0DBC4125712}" srcOrd="18" destOrd="0" presId="urn:microsoft.com/office/officeart/2008/layout/LinedList"/>
    <dgm:cxn modelId="{90BA2A2E-757C-49F9-AB15-55DF8C91E3A8}" type="presParOf" srcId="{1680A54E-76BE-48AF-9538-235ACCE96B81}" destId="{CCE60FBF-3002-4553-92EA-45D96BFAF9BF}" srcOrd="19" destOrd="0" presId="urn:microsoft.com/office/officeart/2008/layout/LinedList"/>
    <dgm:cxn modelId="{EB4A396D-A67A-4100-8684-033BC31B4B9C}" type="presParOf" srcId="{CCE60FBF-3002-4553-92EA-45D96BFAF9BF}" destId="{7FABF47A-BC06-4AC5-B04A-42AF9FE34803}" srcOrd="0" destOrd="0" presId="urn:microsoft.com/office/officeart/2008/layout/LinedList"/>
    <dgm:cxn modelId="{3F437A7A-8A18-42F4-86F5-E1E1D37EE34B}" type="presParOf" srcId="{CCE60FBF-3002-4553-92EA-45D96BFAF9BF}" destId="{8290FEDA-F7D5-4E48-A737-3F12D66BED74}" srcOrd="1" destOrd="0" presId="urn:microsoft.com/office/officeart/2008/layout/LinedList"/>
    <dgm:cxn modelId="{F8A24DB4-1DE3-4460-91F4-F87E744A5600}" type="presParOf" srcId="{CCE60FBF-3002-4553-92EA-45D96BFAF9BF}" destId="{FA9159AB-547E-4619-9627-34483C210594}" srcOrd="2" destOrd="0" presId="urn:microsoft.com/office/officeart/2008/layout/LinedList"/>
    <dgm:cxn modelId="{84321DC6-C5BB-4428-ABCE-3AFFE0D10D44}" type="presParOf" srcId="{1680A54E-76BE-48AF-9538-235ACCE96B81}" destId="{448D6320-2BAE-40E6-B2C1-B402D447B8CA}" srcOrd="20" destOrd="0" presId="urn:microsoft.com/office/officeart/2008/layout/LinedList"/>
    <dgm:cxn modelId="{26DB4925-A4D3-4320-8E8D-BA678F83AFFA}" type="presParOf" srcId="{1680A54E-76BE-48AF-9538-235ACCE96B81}" destId="{67E37FB8-08F5-4214-AE37-ED9C1DB35FF9}" srcOrd="21" destOrd="0" presId="urn:microsoft.com/office/officeart/2008/layout/LinedList"/>
    <dgm:cxn modelId="{9ECC925B-1B69-450D-A684-519FEDBD5F2B}" type="presParOf" srcId="{1680A54E-76BE-48AF-9538-235ACCE96B81}" destId="{72F506C4-6B45-4920-B0F5-E5B89D1A152A}" srcOrd="22" destOrd="0" presId="urn:microsoft.com/office/officeart/2008/layout/LinedList"/>
    <dgm:cxn modelId="{F93D6965-B270-468F-B9FA-8C32BB1B2624}" type="presParOf" srcId="{72F506C4-6B45-4920-B0F5-E5B89D1A152A}" destId="{80274871-4936-4B24-BE24-C358B8A4739B}" srcOrd="0" destOrd="0" presId="urn:microsoft.com/office/officeart/2008/layout/LinedList"/>
    <dgm:cxn modelId="{743EBA3A-2AFA-4DB6-8D21-23222ED6E49E}" type="presParOf" srcId="{72F506C4-6B45-4920-B0F5-E5B89D1A152A}" destId="{D75DB270-B963-4CAB-8DA4-904E610B5202}" srcOrd="1" destOrd="0" presId="urn:microsoft.com/office/officeart/2008/layout/LinedList"/>
    <dgm:cxn modelId="{F7069B45-0728-4B51-8DC8-A09E1D2E93F4}" type="presParOf" srcId="{72F506C4-6B45-4920-B0F5-E5B89D1A152A}" destId="{4B261026-D0F9-49A8-9ECF-F22FF6AF2F4D}" srcOrd="2" destOrd="0" presId="urn:microsoft.com/office/officeart/2008/layout/LinedList"/>
    <dgm:cxn modelId="{CB5EC6B3-31B5-47D9-A238-CB307873326A}" type="presParOf" srcId="{1680A54E-76BE-48AF-9538-235ACCE96B81}" destId="{64FA4E3C-CFCC-4F6D-AA5D-5D568A73C051}" srcOrd="23" destOrd="0" presId="urn:microsoft.com/office/officeart/2008/layout/LinedList"/>
    <dgm:cxn modelId="{32A3796B-C256-45C7-8067-02F574B2D5E4}" type="presParOf" srcId="{1680A54E-76BE-48AF-9538-235ACCE96B81}" destId="{9769FFE9-41D1-4A15-9D82-B93246D04FA1}" srcOrd="24" destOrd="0" presId="urn:microsoft.com/office/officeart/2008/layout/LinedList"/>
    <dgm:cxn modelId="{12AC800C-DC95-462B-9130-5948E1CB5CCB}" type="presParOf" srcId="{1680A54E-76BE-48AF-9538-235ACCE96B81}" destId="{53529824-E349-4037-8F99-25EDD803A3E8}" srcOrd="25" destOrd="0" presId="urn:microsoft.com/office/officeart/2008/layout/LinedList"/>
    <dgm:cxn modelId="{1D789A3C-6FA3-4404-9CFF-8EEC16A28152}" type="presParOf" srcId="{53529824-E349-4037-8F99-25EDD803A3E8}" destId="{CC0E7BB1-FEED-420C-B415-3F56DABDC1AE}" srcOrd="0" destOrd="0" presId="urn:microsoft.com/office/officeart/2008/layout/LinedList"/>
    <dgm:cxn modelId="{5E0A0376-B6F3-4037-AA0F-7EDB73670213}" type="presParOf" srcId="{53529824-E349-4037-8F99-25EDD803A3E8}" destId="{11E5E2A8-FCCE-4ADB-A2AE-CFA1393BF965}" srcOrd="1" destOrd="0" presId="urn:microsoft.com/office/officeart/2008/layout/LinedList"/>
    <dgm:cxn modelId="{B567C6E7-E8B7-498B-B9E6-D5DF038431B7}" type="presParOf" srcId="{53529824-E349-4037-8F99-25EDD803A3E8}" destId="{647FD648-5557-40C3-B1B2-EE1FC9A4FC49}" srcOrd="2" destOrd="0" presId="urn:microsoft.com/office/officeart/2008/layout/LinedList"/>
    <dgm:cxn modelId="{C556B809-1A63-44CB-8F03-6516DD3FAA7C}" type="presParOf" srcId="{1680A54E-76BE-48AF-9538-235ACCE96B81}" destId="{4B6862ED-7A9F-4F2F-B6E7-B5488C5360BC}" srcOrd="26" destOrd="0" presId="urn:microsoft.com/office/officeart/2008/layout/LinedList"/>
    <dgm:cxn modelId="{A2D6A420-153B-452A-B963-CFE2ED2C5B7F}" type="presParOf" srcId="{1680A54E-76BE-48AF-9538-235ACCE96B81}" destId="{614A93B9-BEC9-42EC-95C6-BCBE39CD0767}" srcOrd="27" destOrd="0" presId="urn:microsoft.com/office/officeart/2008/layout/LinedList"/>
    <dgm:cxn modelId="{674A7342-C5C5-48BA-83AF-DFB296326B8C}" type="presParOf" srcId="{1680A54E-76BE-48AF-9538-235ACCE96B81}" destId="{87716CC1-5046-4DE6-A207-8C039D99BF02}" srcOrd="28" destOrd="0" presId="urn:microsoft.com/office/officeart/2008/layout/LinedList"/>
    <dgm:cxn modelId="{A4C38C7A-F1E5-4CC8-AD31-3F014831A044}" type="presParOf" srcId="{87716CC1-5046-4DE6-A207-8C039D99BF02}" destId="{6602B134-71F0-4492-840B-73F7CF2DF1FD}" srcOrd="0" destOrd="0" presId="urn:microsoft.com/office/officeart/2008/layout/LinedList"/>
    <dgm:cxn modelId="{90DDAAEE-4C78-4144-8833-52C18E261C3D}" type="presParOf" srcId="{87716CC1-5046-4DE6-A207-8C039D99BF02}" destId="{80BC746C-E197-4502-8663-F2A6995E321A}" srcOrd="1" destOrd="0" presId="urn:microsoft.com/office/officeart/2008/layout/LinedList"/>
    <dgm:cxn modelId="{B9A22577-6A76-4E61-9B2E-B5A05F7DA96F}" type="presParOf" srcId="{87716CC1-5046-4DE6-A207-8C039D99BF02}" destId="{8533C378-71D0-46A0-800C-924DCC28BB7F}" srcOrd="2" destOrd="0" presId="urn:microsoft.com/office/officeart/2008/layout/LinedList"/>
    <dgm:cxn modelId="{AEFE54C4-1040-4B1B-AF58-1C9C24AEEBBD}" type="presParOf" srcId="{1680A54E-76BE-48AF-9538-235ACCE96B81}" destId="{95574EE0-6548-4A10-A036-0B31A3B129CB}" srcOrd="29" destOrd="0" presId="urn:microsoft.com/office/officeart/2008/layout/LinedList"/>
    <dgm:cxn modelId="{F0F27B08-A88B-4435-BA86-A71FDC68F7F0}" type="presParOf" srcId="{1680A54E-76BE-48AF-9538-235ACCE96B81}" destId="{CA004C89-2F4D-4744-8AA1-5A080F22CA79}" srcOrd="30" destOrd="0" presId="urn:microsoft.com/office/officeart/2008/layout/LinedList"/>
    <dgm:cxn modelId="{B7412625-1AA7-4F5A-B490-68FE3DDF09FD}" type="presParOf" srcId="{1680A54E-76BE-48AF-9538-235ACCE96B81}" destId="{9D776515-092C-406E-8FAC-9C561A86F7F8}" srcOrd="31" destOrd="0" presId="urn:microsoft.com/office/officeart/2008/layout/LinedList"/>
    <dgm:cxn modelId="{E15E0BD5-81D9-4366-8359-369D53B368A4}" type="presParOf" srcId="{9D776515-092C-406E-8FAC-9C561A86F7F8}" destId="{33C3AEEB-AD43-4FB6-8781-60208AF4EAFB}" srcOrd="0" destOrd="0" presId="urn:microsoft.com/office/officeart/2008/layout/LinedList"/>
    <dgm:cxn modelId="{67D465D8-5997-4AB7-8F32-9404CEAF9C57}" type="presParOf" srcId="{9D776515-092C-406E-8FAC-9C561A86F7F8}" destId="{A07F27BC-9FE6-46DA-AE51-8F9372718D72}" srcOrd="1" destOrd="0" presId="urn:microsoft.com/office/officeart/2008/layout/LinedList"/>
    <dgm:cxn modelId="{D79AFB83-4C4E-4464-AB92-A0D69496098E}" type="presParOf" srcId="{9D776515-092C-406E-8FAC-9C561A86F7F8}" destId="{AD16BF2B-3F8B-4036-B852-FBCE0727E943}" srcOrd="2" destOrd="0" presId="urn:microsoft.com/office/officeart/2008/layout/LinedList"/>
    <dgm:cxn modelId="{6100028C-49B7-4C9B-9CFD-E0CEE9FD267D}" type="presParOf" srcId="{1680A54E-76BE-48AF-9538-235ACCE96B81}" destId="{CB311EE6-C37D-4665-8F3B-6E417C0B0C2F}" srcOrd="32" destOrd="0" presId="urn:microsoft.com/office/officeart/2008/layout/LinedList"/>
    <dgm:cxn modelId="{366ABEDF-F93B-4E9C-9D99-42BD4B3CECFF}" type="presParOf" srcId="{1680A54E-76BE-48AF-9538-235ACCE96B81}" destId="{0BE346FC-4849-4A08-924D-E0754A322203}" srcOrd="33" destOrd="0" presId="urn:microsoft.com/office/officeart/2008/layout/LinedList"/>
    <dgm:cxn modelId="{040E442C-F07D-4BF3-8EBD-F721D609F8FF}" type="presParOf" srcId="{1680A54E-76BE-48AF-9538-235ACCE96B81}" destId="{A46DD39E-E38F-4AD4-B94A-99D8270B6A8A}" srcOrd="34" destOrd="0" presId="urn:microsoft.com/office/officeart/2008/layout/LinedList"/>
    <dgm:cxn modelId="{BB55A430-8880-40C4-A9AE-A35C0E3CB690}" type="presParOf" srcId="{A46DD39E-E38F-4AD4-B94A-99D8270B6A8A}" destId="{79CBE96F-599D-4D8E-88F4-951E5C9EA63B}" srcOrd="0" destOrd="0" presId="urn:microsoft.com/office/officeart/2008/layout/LinedList"/>
    <dgm:cxn modelId="{AE7DBC9D-D675-4FDE-BDE4-E006423043C2}" type="presParOf" srcId="{A46DD39E-E38F-4AD4-B94A-99D8270B6A8A}" destId="{6248C460-69FE-445B-A543-F210F476F5EB}" srcOrd="1" destOrd="0" presId="urn:microsoft.com/office/officeart/2008/layout/LinedList"/>
    <dgm:cxn modelId="{DA38B4AA-57E9-4885-90B7-085784DB5277}" type="presParOf" srcId="{A46DD39E-E38F-4AD4-B94A-99D8270B6A8A}" destId="{23C22A29-B86A-40B4-9289-036D533ACF90}" srcOrd="2" destOrd="0" presId="urn:microsoft.com/office/officeart/2008/layout/LinedList"/>
    <dgm:cxn modelId="{F48EC369-3180-41AA-84A1-D5B321631B4A}" type="presParOf" srcId="{1680A54E-76BE-48AF-9538-235ACCE96B81}" destId="{3900A37F-2A48-4AAC-94B3-969F88AC1C54}" srcOrd="35" destOrd="0" presId="urn:microsoft.com/office/officeart/2008/layout/LinedList"/>
    <dgm:cxn modelId="{3F3A6AE0-4744-4368-9CBD-1A0D7F35FDCE}" type="presParOf" srcId="{1680A54E-76BE-48AF-9538-235ACCE96B81}" destId="{8586D37F-FF68-480C-8E4A-5AC3D6F29DCB}" srcOrd="3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329E9D-7CD5-472A-9DEE-E8671D38D1BD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5FF107-981C-416D-B97F-357E511166CB}">
      <dgm:prSet/>
      <dgm:spPr/>
      <dgm:t>
        <a:bodyPr/>
        <a:lstStyle/>
        <a:p>
          <a:pPr rtl="0"/>
          <a:r>
            <a:rPr lang="ru-RU" dirty="0" smtClean="0"/>
            <a:t>От применения ККТ </a:t>
          </a:r>
          <a:r>
            <a:rPr lang="ru-RU" b="1" dirty="0" smtClean="0">
              <a:solidFill>
                <a:schemeClr val="accent2"/>
              </a:solidFill>
            </a:rPr>
            <a:t>освобождены организации и индивидуальные предприниматели</a:t>
          </a:r>
          <a:r>
            <a:rPr lang="ru-RU" dirty="0" smtClean="0"/>
            <a:t>, которые применяют систему налогообложения в виде </a:t>
          </a:r>
          <a:r>
            <a:rPr lang="ru-RU" b="1" dirty="0" smtClean="0"/>
            <a:t>ЕНВД, а также коммерсанты, находящиеся на патенте</a:t>
          </a:r>
          <a:r>
            <a:rPr lang="ru-RU" dirty="0" smtClean="0"/>
            <a:t>. Льгота прописана в п. 2.1 ст. 2 Закона N 54-ФЗ и предполагает соблюдение одного условия: выдачу по требованию покупателя (клиента) документа (товарного чека, квитанции или другого документа, подтверждающего прием денежных средств за соответствующий товар (работу, услугу)):</a:t>
          </a:r>
          <a:endParaRPr lang="ru-RU" dirty="0"/>
        </a:p>
      </dgm:t>
    </dgm:pt>
    <dgm:pt modelId="{09C1E2B3-D896-40A5-99C3-A9CD62CBD0B8}" type="parTrans" cxnId="{3D5AF98D-7753-4705-8544-07CB0A70AB7D}">
      <dgm:prSet/>
      <dgm:spPr/>
      <dgm:t>
        <a:bodyPr/>
        <a:lstStyle/>
        <a:p>
          <a:endParaRPr lang="ru-RU"/>
        </a:p>
      </dgm:t>
    </dgm:pt>
    <dgm:pt modelId="{0AA0A665-F22A-458C-ABDA-AF7B9E0EB17B}" type="sibTrans" cxnId="{3D5AF98D-7753-4705-8544-07CB0A70AB7D}">
      <dgm:prSet/>
      <dgm:spPr/>
      <dgm:t>
        <a:bodyPr/>
        <a:lstStyle/>
        <a:p>
          <a:endParaRPr lang="ru-RU"/>
        </a:p>
      </dgm:t>
    </dgm:pt>
    <dgm:pt modelId="{B07B3166-19E1-4694-8919-BDEC54D88CAB}">
      <dgm:prSet/>
      <dgm:spPr/>
      <dgm:t>
        <a:bodyPr/>
        <a:lstStyle/>
        <a:p>
          <a:pPr rtl="0"/>
          <a:r>
            <a:rPr lang="ru-RU" dirty="0" smtClean="0"/>
            <a:t>Индивидуальные предприниматели, применяющие ПСН, а также плательщики ЕНВД, при осуществлении видов предпринимательской деятельности, установленных пунктом 2 статьи 346.26 НК РФ, могут осуществлять наличные денежные расчеты и (или) расчеты с использованием платежных </a:t>
          </a:r>
          <a:r>
            <a:rPr lang="ru-RU" b="1" i="1" dirty="0" smtClean="0"/>
            <a:t>карт без применения ККТ при условии выдачи по требованию покупателя (клиента) документа, подтверждающего прием денежных средств за соответствующие товар (работу, услугу</a:t>
          </a:r>
          <a:r>
            <a:rPr lang="ru-RU" dirty="0" smtClean="0"/>
            <a:t>) в порядке, установленном данным документом (в ред. от 08.03.2015), </a:t>
          </a:r>
          <a:r>
            <a:rPr lang="ru-RU" b="1" dirty="0" smtClean="0">
              <a:solidFill>
                <a:schemeClr val="accent2"/>
              </a:solidFill>
            </a:rPr>
            <a:t>до 1 июля 2018 года</a:t>
          </a:r>
          <a:r>
            <a:rPr lang="ru-RU" b="1" dirty="0" smtClean="0"/>
            <a:t>.</a:t>
          </a:r>
          <a:endParaRPr lang="ru-RU" dirty="0"/>
        </a:p>
      </dgm:t>
    </dgm:pt>
    <dgm:pt modelId="{63D289DF-7523-475E-A987-508EC9BD3EBE}" type="parTrans" cxnId="{F35885A8-CDD0-49CB-B0CB-6982E9547230}">
      <dgm:prSet/>
      <dgm:spPr/>
      <dgm:t>
        <a:bodyPr/>
        <a:lstStyle/>
        <a:p>
          <a:endParaRPr lang="ru-RU"/>
        </a:p>
      </dgm:t>
    </dgm:pt>
    <dgm:pt modelId="{E6954E3B-B597-46B0-A63A-556F55748A20}" type="sibTrans" cxnId="{F35885A8-CDD0-49CB-B0CB-6982E9547230}">
      <dgm:prSet/>
      <dgm:spPr/>
      <dgm:t>
        <a:bodyPr/>
        <a:lstStyle/>
        <a:p>
          <a:endParaRPr lang="ru-RU"/>
        </a:p>
      </dgm:t>
    </dgm:pt>
    <dgm:pt modelId="{6C7A5B88-FD00-49AE-A303-433AEBB0627A}">
      <dgm:prSet/>
      <dgm:spPr/>
      <dgm:t>
        <a:bodyPr/>
        <a:lstStyle/>
        <a:p>
          <a:pPr rtl="0"/>
          <a:r>
            <a:rPr lang="ru-RU" dirty="0" smtClean="0"/>
            <a:t>Организации и индивидуальные предприниматели, выполняющие работы, оказывающие услуги населению, вправе не применять ККТ при условии выдачи ими соответствующих бланков строгой отчетности в порядке, установленном данным документом (в ред. от 08.03.2015), до 1 июля 2018 года. В случае, если вышеуказанные лица в соответствии с данным документом (в ред. от 08.03.2015) вправе не применять ККТ, такое право сохраняется за ними </a:t>
          </a:r>
          <a:r>
            <a:rPr lang="ru-RU" b="1" dirty="0" smtClean="0">
              <a:solidFill>
                <a:schemeClr val="accent2"/>
              </a:solidFill>
            </a:rPr>
            <a:t>до 1 июля 2018 года.</a:t>
          </a:r>
          <a:endParaRPr lang="ru-RU" dirty="0">
            <a:solidFill>
              <a:schemeClr val="accent2"/>
            </a:solidFill>
          </a:endParaRPr>
        </a:p>
      </dgm:t>
    </dgm:pt>
    <dgm:pt modelId="{63010D19-7862-410F-B5B0-78EDCCF518A7}" type="parTrans" cxnId="{39B886E4-3561-4F08-B4B4-19BCCB7558DF}">
      <dgm:prSet/>
      <dgm:spPr/>
      <dgm:t>
        <a:bodyPr/>
        <a:lstStyle/>
        <a:p>
          <a:endParaRPr lang="ru-RU"/>
        </a:p>
      </dgm:t>
    </dgm:pt>
    <dgm:pt modelId="{789BEB1A-C246-42A9-A0F7-5AA7FB2463C2}" type="sibTrans" cxnId="{39B886E4-3561-4F08-B4B4-19BCCB7558DF}">
      <dgm:prSet/>
      <dgm:spPr/>
      <dgm:t>
        <a:bodyPr/>
        <a:lstStyle/>
        <a:p>
          <a:endParaRPr lang="ru-RU"/>
        </a:p>
      </dgm:t>
    </dgm:pt>
    <dgm:pt modelId="{1E7D1A51-825C-4FFD-B7C9-38E72D20DA3F}">
      <dgm:prSet/>
      <dgm:spPr/>
      <dgm:t>
        <a:bodyPr/>
        <a:lstStyle/>
        <a:p>
          <a:pPr rtl="0"/>
          <a:r>
            <a:rPr lang="ru-RU" smtClean="0"/>
            <a:t>На территориях, где не может быть обеспечена передача информации о расчетах в адрес налоговых органов в электронном виде ввиду отсутствия связи (Перечень удаленных местностей) , будет сохранен действующий порядок применения ККТ. </a:t>
          </a:r>
          <a:r>
            <a:rPr lang="ru-RU" i="1" smtClean="0"/>
            <a:t>В п. 7 ст. 2 Закона N 54-ФЗ (в ред. Закона N 290-ФЗ)</a:t>
          </a:r>
          <a:endParaRPr lang="ru-RU"/>
        </a:p>
      </dgm:t>
    </dgm:pt>
    <dgm:pt modelId="{9ACC533A-E702-419F-A705-54FF8E13BAFD}" type="parTrans" cxnId="{C4D67508-97A4-4C01-974B-CA5C3CF85E66}">
      <dgm:prSet/>
      <dgm:spPr/>
      <dgm:t>
        <a:bodyPr/>
        <a:lstStyle/>
        <a:p>
          <a:endParaRPr lang="ru-RU"/>
        </a:p>
      </dgm:t>
    </dgm:pt>
    <dgm:pt modelId="{45B28059-592E-4DD1-A569-B45DBEA3BAE1}" type="sibTrans" cxnId="{C4D67508-97A4-4C01-974B-CA5C3CF85E66}">
      <dgm:prSet/>
      <dgm:spPr/>
      <dgm:t>
        <a:bodyPr/>
        <a:lstStyle/>
        <a:p>
          <a:endParaRPr lang="ru-RU"/>
        </a:p>
      </dgm:t>
    </dgm:pt>
    <dgm:pt modelId="{0554E4D2-98C1-4BA0-BC94-AC5D54D151EA}" type="pres">
      <dgm:prSet presAssocID="{78329E9D-7CD5-472A-9DEE-E8671D38D1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4803D1-9AE3-4389-895F-FB2E9A740CEB}" type="pres">
      <dgm:prSet presAssocID="{695FF107-981C-416D-B97F-357E511166CB}" presName="linNode" presStyleCnt="0"/>
      <dgm:spPr/>
    </dgm:pt>
    <dgm:pt modelId="{AD64511B-CE40-4420-8EDA-AEB121A38414}" type="pres">
      <dgm:prSet presAssocID="{695FF107-981C-416D-B97F-357E511166C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0C6E6-5E15-46A8-8C52-06CB538623F4}" type="pres">
      <dgm:prSet presAssocID="{695FF107-981C-416D-B97F-357E511166C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E530F-37D0-4929-A463-F1FA5869C35D}" type="pres">
      <dgm:prSet presAssocID="{0AA0A665-F22A-458C-ABDA-AF7B9E0EB17B}" presName="sp" presStyleCnt="0"/>
      <dgm:spPr/>
    </dgm:pt>
    <dgm:pt modelId="{0A361EA8-7434-49FE-A99D-FBFE49717AF5}" type="pres">
      <dgm:prSet presAssocID="{1E7D1A51-825C-4FFD-B7C9-38E72D20DA3F}" presName="linNode" presStyleCnt="0"/>
      <dgm:spPr/>
    </dgm:pt>
    <dgm:pt modelId="{2BA2196F-B5C0-4BAC-9789-B139025817D5}" type="pres">
      <dgm:prSet presAssocID="{1E7D1A51-825C-4FFD-B7C9-38E72D20DA3F}" presName="parentText" presStyleLbl="node1" presStyleIdx="1" presStyleCnt="2" custScaleX="277778" custScaleY="228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AC1BD9-D927-4281-8DAA-93FAAB980EA8}" type="presOf" srcId="{6C7A5B88-FD00-49AE-A303-433AEBB0627A}" destId="{7720C6E6-5E15-46A8-8C52-06CB538623F4}" srcOrd="0" destOrd="1" presId="urn:microsoft.com/office/officeart/2005/8/layout/vList5"/>
    <dgm:cxn modelId="{F35885A8-CDD0-49CB-B0CB-6982E9547230}" srcId="{695FF107-981C-416D-B97F-357E511166CB}" destId="{B07B3166-19E1-4694-8919-BDEC54D88CAB}" srcOrd="0" destOrd="0" parTransId="{63D289DF-7523-475E-A987-508EC9BD3EBE}" sibTransId="{E6954E3B-B597-46B0-A63A-556F55748A20}"/>
    <dgm:cxn modelId="{B1B5268B-BAD3-4410-8630-7063F3080C56}" type="presOf" srcId="{78329E9D-7CD5-472A-9DEE-E8671D38D1BD}" destId="{0554E4D2-98C1-4BA0-BC94-AC5D54D151EA}" srcOrd="0" destOrd="0" presId="urn:microsoft.com/office/officeart/2005/8/layout/vList5"/>
    <dgm:cxn modelId="{7C20B0C2-0ECA-4F99-8564-6B9FE66E83B6}" type="presOf" srcId="{1E7D1A51-825C-4FFD-B7C9-38E72D20DA3F}" destId="{2BA2196F-B5C0-4BAC-9789-B139025817D5}" srcOrd="0" destOrd="0" presId="urn:microsoft.com/office/officeart/2005/8/layout/vList5"/>
    <dgm:cxn modelId="{3D5AF98D-7753-4705-8544-07CB0A70AB7D}" srcId="{78329E9D-7CD5-472A-9DEE-E8671D38D1BD}" destId="{695FF107-981C-416D-B97F-357E511166CB}" srcOrd="0" destOrd="0" parTransId="{09C1E2B3-D896-40A5-99C3-A9CD62CBD0B8}" sibTransId="{0AA0A665-F22A-458C-ABDA-AF7B9E0EB17B}"/>
    <dgm:cxn modelId="{1DD39977-5DA7-44D0-826E-6CB0ACC38FD7}" type="presOf" srcId="{695FF107-981C-416D-B97F-357E511166CB}" destId="{AD64511B-CE40-4420-8EDA-AEB121A38414}" srcOrd="0" destOrd="0" presId="urn:microsoft.com/office/officeart/2005/8/layout/vList5"/>
    <dgm:cxn modelId="{39B886E4-3561-4F08-B4B4-19BCCB7558DF}" srcId="{695FF107-981C-416D-B97F-357E511166CB}" destId="{6C7A5B88-FD00-49AE-A303-433AEBB0627A}" srcOrd="1" destOrd="0" parTransId="{63010D19-7862-410F-B5B0-78EDCCF518A7}" sibTransId="{789BEB1A-C246-42A9-A0F7-5AA7FB2463C2}"/>
    <dgm:cxn modelId="{C4D67508-97A4-4C01-974B-CA5C3CF85E66}" srcId="{78329E9D-7CD5-472A-9DEE-E8671D38D1BD}" destId="{1E7D1A51-825C-4FFD-B7C9-38E72D20DA3F}" srcOrd="1" destOrd="0" parTransId="{9ACC533A-E702-419F-A705-54FF8E13BAFD}" sibTransId="{45B28059-592E-4DD1-A569-B45DBEA3BAE1}"/>
    <dgm:cxn modelId="{260027F1-C867-4061-A123-F5C689D1BC7A}" type="presOf" srcId="{B07B3166-19E1-4694-8919-BDEC54D88CAB}" destId="{7720C6E6-5E15-46A8-8C52-06CB538623F4}" srcOrd="0" destOrd="0" presId="urn:microsoft.com/office/officeart/2005/8/layout/vList5"/>
    <dgm:cxn modelId="{9AD4BE0D-DC4F-4EE1-8491-40F1A4364ADF}" type="presParOf" srcId="{0554E4D2-98C1-4BA0-BC94-AC5D54D151EA}" destId="{5A4803D1-9AE3-4389-895F-FB2E9A740CEB}" srcOrd="0" destOrd="0" presId="urn:microsoft.com/office/officeart/2005/8/layout/vList5"/>
    <dgm:cxn modelId="{8A2F225D-05A2-4EEA-B612-4939AB32594D}" type="presParOf" srcId="{5A4803D1-9AE3-4389-895F-FB2E9A740CEB}" destId="{AD64511B-CE40-4420-8EDA-AEB121A38414}" srcOrd="0" destOrd="0" presId="urn:microsoft.com/office/officeart/2005/8/layout/vList5"/>
    <dgm:cxn modelId="{E929F767-DCE9-4CF7-9209-F5873612CF9A}" type="presParOf" srcId="{5A4803D1-9AE3-4389-895F-FB2E9A740CEB}" destId="{7720C6E6-5E15-46A8-8C52-06CB538623F4}" srcOrd="1" destOrd="0" presId="urn:microsoft.com/office/officeart/2005/8/layout/vList5"/>
    <dgm:cxn modelId="{E45408AD-6F41-4BD2-8183-6CCD1D2B200D}" type="presParOf" srcId="{0554E4D2-98C1-4BA0-BC94-AC5D54D151EA}" destId="{9D6E530F-37D0-4929-A463-F1FA5869C35D}" srcOrd="1" destOrd="0" presId="urn:microsoft.com/office/officeart/2005/8/layout/vList5"/>
    <dgm:cxn modelId="{E02AA400-9977-405F-AF16-1F771FD3368E}" type="presParOf" srcId="{0554E4D2-98C1-4BA0-BC94-AC5D54D151EA}" destId="{0A361EA8-7434-49FE-A99D-FBFE49717AF5}" srcOrd="2" destOrd="0" presId="urn:microsoft.com/office/officeart/2005/8/layout/vList5"/>
    <dgm:cxn modelId="{4328C9C7-38B9-4D94-9109-FC1AC34D4F7A}" type="presParOf" srcId="{0A361EA8-7434-49FE-A99D-FBFE49717AF5}" destId="{2BA2196F-B5C0-4BAC-9789-B139025817D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DF49522-0137-484A-AC17-0A645BD5F588}" type="doc">
      <dgm:prSet loTypeId="urn:microsoft.com/office/officeart/2005/8/layout/target2" loCatId="relationship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D35D64D-5C5E-4A22-8069-A972FAEFA9BD}">
      <dgm:prSet custT="1"/>
      <dgm:spPr/>
      <dgm:t>
        <a:bodyPr/>
        <a:lstStyle/>
        <a:p>
          <a:pPr algn="ctr" rtl="0"/>
          <a:r>
            <a:rPr lang="ru-RU" sz="1600" b="1" dirty="0" smtClean="0"/>
            <a:t>СПАСИБО</a:t>
          </a:r>
          <a:r>
            <a:rPr lang="ru-RU" sz="1600" b="1" baseline="0" dirty="0" smtClean="0"/>
            <a:t> ЗА ВНИМАНИЕ!</a:t>
          </a:r>
          <a:endParaRPr lang="ru-RU" sz="1600" b="1" dirty="0"/>
        </a:p>
      </dgm:t>
    </dgm:pt>
    <dgm:pt modelId="{565E0C7A-52C0-47D4-A566-C96E9164AFEA}" type="parTrans" cxnId="{6E11A52D-F049-4B9A-BFC6-F15FEC5A07EE}">
      <dgm:prSet/>
      <dgm:spPr/>
      <dgm:t>
        <a:bodyPr/>
        <a:lstStyle/>
        <a:p>
          <a:endParaRPr lang="ru-RU"/>
        </a:p>
      </dgm:t>
    </dgm:pt>
    <dgm:pt modelId="{3A8C17A5-230A-47FF-8D09-E756BBEA7994}" type="sibTrans" cxnId="{6E11A52D-F049-4B9A-BFC6-F15FEC5A07EE}">
      <dgm:prSet/>
      <dgm:spPr/>
      <dgm:t>
        <a:bodyPr/>
        <a:lstStyle/>
        <a:p>
          <a:endParaRPr lang="ru-RU"/>
        </a:p>
      </dgm:t>
    </dgm:pt>
    <dgm:pt modelId="{B1F19360-5624-4E3B-8BF0-3A9041DA5269}">
      <dgm:prSet custT="1"/>
      <dgm:spPr/>
      <dgm:t>
        <a:bodyPr/>
        <a:lstStyle/>
        <a:p>
          <a:pPr algn="r" rtl="0"/>
          <a:endParaRPr lang="ru-RU" sz="1600" b="1" dirty="0" smtClean="0"/>
        </a:p>
        <a:p>
          <a:pPr algn="r" rtl="0"/>
          <a:endParaRPr lang="ru-RU" sz="1600" b="1" dirty="0" smtClean="0"/>
        </a:p>
        <a:p>
          <a:pPr algn="r" rtl="0"/>
          <a:endParaRPr lang="ru-RU" sz="1600" b="1" dirty="0" smtClean="0"/>
        </a:p>
        <a:p>
          <a:pPr algn="r" rtl="0"/>
          <a:endParaRPr lang="ru-RU" sz="1600" b="1" dirty="0" smtClean="0"/>
        </a:p>
        <a:p>
          <a:pPr algn="l"/>
          <a:endParaRPr lang="ru-RU" sz="1200" dirty="0" smtClean="0"/>
        </a:p>
        <a:p>
          <a:pPr algn="l" rtl="0"/>
          <a:endParaRPr lang="ru-RU" sz="1200" dirty="0" smtClean="0"/>
        </a:p>
        <a:p>
          <a:pPr algn="l" rtl="0"/>
          <a:endParaRPr lang="ru-RU" sz="1200" dirty="0" smtClean="0"/>
        </a:p>
        <a:p>
          <a:pPr algn="l" rtl="0"/>
          <a:endParaRPr lang="en-US" sz="1200" dirty="0" smtClean="0"/>
        </a:p>
        <a:p>
          <a:pPr algn="l" rtl="0"/>
          <a:endParaRPr lang="ru-RU" sz="900" dirty="0" smtClean="0"/>
        </a:p>
        <a:p>
          <a:pPr algn="l" rtl="0"/>
          <a:endParaRPr lang="en-US" sz="900" dirty="0" smtClean="0"/>
        </a:p>
        <a:p>
          <a:pPr algn="l" rtl="0"/>
          <a:endParaRPr lang="ru-RU" sz="900" dirty="0"/>
        </a:p>
      </dgm:t>
    </dgm:pt>
    <dgm:pt modelId="{30444999-6408-4C36-BAE9-4B4E98C15F8F}" type="parTrans" cxnId="{DB699D53-5A0E-48A8-8E1D-FDE27099965C}">
      <dgm:prSet/>
      <dgm:spPr/>
      <dgm:t>
        <a:bodyPr/>
        <a:lstStyle/>
        <a:p>
          <a:endParaRPr lang="ru-RU"/>
        </a:p>
      </dgm:t>
    </dgm:pt>
    <dgm:pt modelId="{D311C61B-9200-4AD4-B23A-1D3FE841567A}" type="sibTrans" cxnId="{DB699D53-5A0E-48A8-8E1D-FDE27099965C}">
      <dgm:prSet/>
      <dgm:spPr/>
      <dgm:t>
        <a:bodyPr/>
        <a:lstStyle/>
        <a:p>
          <a:endParaRPr lang="ru-RU"/>
        </a:p>
      </dgm:t>
    </dgm:pt>
    <dgm:pt modelId="{05AE6B60-9320-4544-9C31-1F48F7781B16}">
      <dgm:prSet custT="1"/>
      <dgm:spPr/>
      <dgm:t>
        <a:bodyPr/>
        <a:lstStyle/>
        <a:p>
          <a:pPr algn="ctr" rtl="0"/>
          <a:endParaRPr lang="ru-RU" sz="2000" b="1" dirty="0"/>
        </a:p>
      </dgm:t>
    </dgm:pt>
    <dgm:pt modelId="{1903B6AE-7C72-4553-BBF3-287BAF946CBF}" type="parTrans" cxnId="{0F5DAF94-2EA0-4BA8-B84B-440DE63B6060}">
      <dgm:prSet/>
      <dgm:spPr/>
      <dgm:t>
        <a:bodyPr/>
        <a:lstStyle/>
        <a:p>
          <a:endParaRPr lang="ru-RU"/>
        </a:p>
      </dgm:t>
    </dgm:pt>
    <dgm:pt modelId="{0F892083-32A3-4171-ADDB-1A0375B27289}" type="sibTrans" cxnId="{0F5DAF94-2EA0-4BA8-B84B-440DE63B6060}">
      <dgm:prSet/>
      <dgm:spPr/>
      <dgm:t>
        <a:bodyPr/>
        <a:lstStyle/>
        <a:p>
          <a:endParaRPr lang="ru-RU"/>
        </a:p>
      </dgm:t>
    </dgm:pt>
    <dgm:pt modelId="{6B04AD37-7C2D-4D61-A6B4-705B130619BE}" type="pres">
      <dgm:prSet presAssocID="{0DF49522-0137-484A-AC17-0A645BD5F588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FE8401-486F-425A-9DAA-33A7637F0730}" type="pres">
      <dgm:prSet presAssocID="{0DF49522-0137-484A-AC17-0A645BD5F588}" presName="outerBox" presStyleCnt="0"/>
      <dgm:spPr/>
      <dgm:t>
        <a:bodyPr/>
        <a:lstStyle/>
        <a:p>
          <a:endParaRPr lang="ru-RU"/>
        </a:p>
      </dgm:t>
    </dgm:pt>
    <dgm:pt modelId="{11689C33-F5F4-4430-9FF3-2B3433A7DC4E}" type="pres">
      <dgm:prSet presAssocID="{0DF49522-0137-484A-AC17-0A645BD5F588}" presName="outerBoxParent" presStyleLbl="node1" presStyleIdx="0" presStyleCnt="3" custLinFactNeighborX="-3226" custLinFactNeighborY="1688"/>
      <dgm:spPr/>
      <dgm:t>
        <a:bodyPr/>
        <a:lstStyle/>
        <a:p>
          <a:endParaRPr lang="ru-RU"/>
        </a:p>
      </dgm:t>
    </dgm:pt>
    <dgm:pt modelId="{ADA8AC38-829B-4820-8E7F-034459FA9EAB}" type="pres">
      <dgm:prSet presAssocID="{0DF49522-0137-484A-AC17-0A645BD5F588}" presName="outerBoxChildren" presStyleCnt="0"/>
      <dgm:spPr/>
      <dgm:t>
        <a:bodyPr/>
        <a:lstStyle/>
        <a:p>
          <a:endParaRPr lang="ru-RU"/>
        </a:p>
      </dgm:t>
    </dgm:pt>
    <dgm:pt modelId="{47117EDD-1AED-42CE-B139-0491475B73EC}" type="pres">
      <dgm:prSet presAssocID="{0DF49522-0137-484A-AC17-0A645BD5F588}" presName="middleBox" presStyleCnt="0"/>
      <dgm:spPr/>
      <dgm:t>
        <a:bodyPr/>
        <a:lstStyle/>
        <a:p>
          <a:endParaRPr lang="ru-RU"/>
        </a:p>
      </dgm:t>
    </dgm:pt>
    <dgm:pt modelId="{1B8C5826-3E2A-4EAE-A74B-541F0F804E8D}" type="pres">
      <dgm:prSet presAssocID="{0DF49522-0137-484A-AC17-0A645BD5F588}" presName="middleBoxParent" presStyleLbl="node1" presStyleIdx="1" presStyleCnt="3" custScaleY="118734" custLinFactNeighborX="4079" custLinFactNeighborY="6500"/>
      <dgm:spPr/>
      <dgm:t>
        <a:bodyPr/>
        <a:lstStyle/>
        <a:p>
          <a:endParaRPr lang="ru-RU"/>
        </a:p>
      </dgm:t>
    </dgm:pt>
    <dgm:pt modelId="{840EDB77-67F8-4813-A6BD-ADE259A4F825}" type="pres">
      <dgm:prSet presAssocID="{0DF49522-0137-484A-AC17-0A645BD5F588}" presName="middleBoxChildren" presStyleCnt="0"/>
      <dgm:spPr/>
      <dgm:t>
        <a:bodyPr/>
        <a:lstStyle/>
        <a:p>
          <a:endParaRPr lang="ru-RU"/>
        </a:p>
      </dgm:t>
    </dgm:pt>
    <dgm:pt modelId="{3F18F8CA-653A-4FD7-BDF7-2D2162BDCE7B}" type="pres">
      <dgm:prSet presAssocID="{0DF49522-0137-484A-AC17-0A645BD5F588}" presName="centerBox" presStyleCnt="0"/>
      <dgm:spPr/>
      <dgm:t>
        <a:bodyPr/>
        <a:lstStyle/>
        <a:p>
          <a:endParaRPr lang="ru-RU"/>
        </a:p>
      </dgm:t>
    </dgm:pt>
    <dgm:pt modelId="{280A4706-0E2A-448F-8C9C-FCC4AD745D77}" type="pres">
      <dgm:prSet presAssocID="{0DF49522-0137-484A-AC17-0A645BD5F588}" presName="centerBoxParent" presStyleLbl="node1" presStyleIdx="2" presStyleCnt="3" custScaleX="91948" custScaleY="132118" custLinFactNeighborX="2413" custLinFactNeighborY="2928"/>
      <dgm:spPr/>
      <dgm:t>
        <a:bodyPr/>
        <a:lstStyle/>
        <a:p>
          <a:endParaRPr lang="ru-RU"/>
        </a:p>
      </dgm:t>
    </dgm:pt>
  </dgm:ptLst>
  <dgm:cxnLst>
    <dgm:cxn modelId="{A6CAEE2E-27CF-4B01-9AF7-74F7FD39D3B8}" type="presOf" srcId="{0DF49522-0137-484A-AC17-0A645BD5F588}" destId="{6B04AD37-7C2D-4D61-A6B4-705B130619BE}" srcOrd="0" destOrd="0" presId="urn:microsoft.com/office/officeart/2005/8/layout/target2"/>
    <dgm:cxn modelId="{28376A0D-1D3C-4541-9008-AED1F9EA622C}" type="presOf" srcId="{05AE6B60-9320-4544-9C31-1F48F7781B16}" destId="{1B8C5826-3E2A-4EAE-A74B-541F0F804E8D}" srcOrd="0" destOrd="0" presId="urn:microsoft.com/office/officeart/2005/8/layout/target2"/>
    <dgm:cxn modelId="{D4BA1561-90AA-43AB-9E61-1F5456CA4B2A}" type="presOf" srcId="{B1F19360-5624-4E3B-8BF0-3A9041DA5269}" destId="{280A4706-0E2A-448F-8C9C-FCC4AD745D77}" srcOrd="0" destOrd="0" presId="urn:microsoft.com/office/officeart/2005/8/layout/target2"/>
    <dgm:cxn modelId="{DB699D53-5A0E-48A8-8E1D-FDE27099965C}" srcId="{0DF49522-0137-484A-AC17-0A645BD5F588}" destId="{B1F19360-5624-4E3B-8BF0-3A9041DA5269}" srcOrd="2" destOrd="0" parTransId="{30444999-6408-4C36-BAE9-4B4E98C15F8F}" sibTransId="{D311C61B-9200-4AD4-B23A-1D3FE841567A}"/>
    <dgm:cxn modelId="{0F5DAF94-2EA0-4BA8-B84B-440DE63B6060}" srcId="{0DF49522-0137-484A-AC17-0A645BD5F588}" destId="{05AE6B60-9320-4544-9C31-1F48F7781B16}" srcOrd="1" destOrd="0" parTransId="{1903B6AE-7C72-4553-BBF3-287BAF946CBF}" sibTransId="{0F892083-32A3-4171-ADDB-1A0375B27289}"/>
    <dgm:cxn modelId="{6E11A52D-F049-4B9A-BFC6-F15FEC5A07EE}" srcId="{0DF49522-0137-484A-AC17-0A645BD5F588}" destId="{4D35D64D-5C5E-4A22-8069-A972FAEFA9BD}" srcOrd="0" destOrd="0" parTransId="{565E0C7A-52C0-47D4-A566-C96E9164AFEA}" sibTransId="{3A8C17A5-230A-47FF-8D09-E756BBEA7994}"/>
    <dgm:cxn modelId="{FEE035A4-90FA-4B1A-96F1-DCCF0C83FBDE}" type="presOf" srcId="{4D35D64D-5C5E-4A22-8069-A972FAEFA9BD}" destId="{11689C33-F5F4-4430-9FF3-2B3433A7DC4E}" srcOrd="0" destOrd="0" presId="urn:microsoft.com/office/officeart/2005/8/layout/target2"/>
    <dgm:cxn modelId="{E5A5E959-7FBA-4040-8F0E-A3C126E8DEA0}" type="presParOf" srcId="{6B04AD37-7C2D-4D61-A6B4-705B130619BE}" destId="{00FE8401-486F-425A-9DAA-33A7637F0730}" srcOrd="0" destOrd="0" presId="urn:microsoft.com/office/officeart/2005/8/layout/target2"/>
    <dgm:cxn modelId="{41AC4634-D592-4642-9A29-FAABCE89F31D}" type="presParOf" srcId="{00FE8401-486F-425A-9DAA-33A7637F0730}" destId="{11689C33-F5F4-4430-9FF3-2B3433A7DC4E}" srcOrd="0" destOrd="0" presId="urn:microsoft.com/office/officeart/2005/8/layout/target2"/>
    <dgm:cxn modelId="{588AD9C8-367B-482B-BF7F-A4FB7342A41B}" type="presParOf" srcId="{00FE8401-486F-425A-9DAA-33A7637F0730}" destId="{ADA8AC38-829B-4820-8E7F-034459FA9EAB}" srcOrd="1" destOrd="0" presId="urn:microsoft.com/office/officeart/2005/8/layout/target2"/>
    <dgm:cxn modelId="{787762F6-7584-4B7A-9D68-FEDEDC755B7A}" type="presParOf" srcId="{6B04AD37-7C2D-4D61-A6B4-705B130619BE}" destId="{47117EDD-1AED-42CE-B139-0491475B73EC}" srcOrd="1" destOrd="0" presId="urn:microsoft.com/office/officeart/2005/8/layout/target2"/>
    <dgm:cxn modelId="{F8E543B1-E9E1-4CDD-A5F8-C328D5134B6D}" type="presParOf" srcId="{47117EDD-1AED-42CE-B139-0491475B73EC}" destId="{1B8C5826-3E2A-4EAE-A74B-541F0F804E8D}" srcOrd="0" destOrd="0" presId="urn:microsoft.com/office/officeart/2005/8/layout/target2"/>
    <dgm:cxn modelId="{8065D36B-1CE8-4F80-BC38-09530589E664}" type="presParOf" srcId="{47117EDD-1AED-42CE-B139-0491475B73EC}" destId="{840EDB77-67F8-4813-A6BD-ADE259A4F825}" srcOrd="1" destOrd="0" presId="urn:microsoft.com/office/officeart/2005/8/layout/target2"/>
    <dgm:cxn modelId="{445648D9-11E5-4624-B161-0734C237BE21}" type="presParOf" srcId="{6B04AD37-7C2D-4D61-A6B4-705B130619BE}" destId="{3F18F8CA-653A-4FD7-BDF7-2D2162BDCE7B}" srcOrd="2" destOrd="0" presId="urn:microsoft.com/office/officeart/2005/8/layout/target2"/>
    <dgm:cxn modelId="{A4E7B9BF-5F14-4DC0-8646-7F5CA364B727}" type="presParOf" srcId="{3F18F8CA-653A-4FD7-BDF7-2D2162BDCE7B}" destId="{280A4706-0E2A-448F-8C9C-FCC4AD745D7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9B1A7B-00E9-4AB9-9FAB-EB158FDB7453}" type="doc">
      <dgm:prSet loTypeId="urn:microsoft.com/office/officeart/2008/layout/PictureStrips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801D0B4-B7B4-4C27-AEAD-286BE61231EF}">
      <dgm:prSet custT="1"/>
      <dgm:spPr/>
      <dgm:t>
        <a:bodyPr/>
        <a:lstStyle/>
        <a:p>
          <a:pPr rtl="0"/>
          <a:endParaRPr lang="ru-RU" sz="1400" b="1" dirty="0" smtClean="0"/>
        </a:p>
        <a:p>
          <a:pPr rtl="0"/>
          <a:endParaRPr lang="ru-RU" sz="1400" b="1" dirty="0" smtClean="0"/>
        </a:p>
        <a:p>
          <a:pPr rtl="0"/>
          <a:endParaRPr lang="ru-RU" sz="1400" b="1" dirty="0" smtClean="0"/>
        </a:p>
        <a:p>
          <a:pPr rtl="0"/>
          <a:endParaRPr lang="ru-RU" sz="1400" b="1" dirty="0" smtClean="0"/>
        </a:p>
        <a:p>
          <a:pPr rtl="0"/>
          <a:endParaRPr lang="ru-RU" sz="1400" b="1" dirty="0" smtClean="0"/>
        </a:p>
        <a:p>
          <a:pPr rtl="0"/>
          <a:endParaRPr lang="ru-RU" sz="1400" b="1" dirty="0" smtClean="0"/>
        </a:p>
        <a:p>
          <a:pPr rtl="0"/>
          <a:r>
            <a:rPr lang="ru-RU" sz="1400" b="1" dirty="0" smtClean="0"/>
            <a:t>Основные сведения об изменениях  налогового законодательства в 2017 году. Информация  по  применению специальных налоговых режимов</a:t>
          </a:r>
          <a:endParaRPr lang="ru-RU" sz="1400" b="1" dirty="0"/>
        </a:p>
      </dgm:t>
    </dgm:pt>
    <dgm:pt modelId="{CD144F2C-665C-48B9-9A9D-8DF4C445A814}" type="parTrans" cxnId="{9746BA10-F08A-4A35-B447-BFCACE5529D5}">
      <dgm:prSet/>
      <dgm:spPr/>
      <dgm:t>
        <a:bodyPr/>
        <a:lstStyle/>
        <a:p>
          <a:endParaRPr lang="ru-RU"/>
        </a:p>
      </dgm:t>
    </dgm:pt>
    <dgm:pt modelId="{B410F905-957E-4C02-A8C0-4C4C0341631D}" type="sibTrans" cxnId="{9746BA10-F08A-4A35-B447-BFCACE5529D5}">
      <dgm:prSet/>
      <dgm:spPr/>
      <dgm:t>
        <a:bodyPr/>
        <a:lstStyle/>
        <a:p>
          <a:endParaRPr lang="ru-RU"/>
        </a:p>
      </dgm:t>
    </dgm:pt>
    <dgm:pt modelId="{A18385CA-BE59-4DEB-8BB8-A7F0D9088132}" type="pres">
      <dgm:prSet presAssocID="{D09B1A7B-00E9-4AB9-9FAB-EB158FDB745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F50B00-4470-4060-B35F-364FC8A34032}" type="pres">
      <dgm:prSet presAssocID="{9801D0B4-B7B4-4C27-AEAD-286BE61231EF}" presName="composite" presStyleCnt="0"/>
      <dgm:spPr/>
      <dgm:t>
        <a:bodyPr/>
        <a:lstStyle/>
        <a:p>
          <a:endParaRPr lang="ru-RU"/>
        </a:p>
      </dgm:t>
    </dgm:pt>
    <dgm:pt modelId="{9F4F6A74-492B-48E0-BB42-0A7EE0151022}" type="pres">
      <dgm:prSet presAssocID="{9801D0B4-B7B4-4C27-AEAD-286BE61231EF}" presName="rect1" presStyleLbl="trAlignAcc1" presStyleIdx="0" presStyleCnt="1" custScaleX="99849" custScaleY="158412" custLinFactNeighborX="467" custLinFactNeighborY="-1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3AA67-0854-4F9E-917F-E505FE2E5F82}" type="pres">
      <dgm:prSet presAssocID="{9801D0B4-B7B4-4C27-AEAD-286BE61231EF}" presName="rect2" presStyleLbl="fgImgPlace1" presStyleIdx="0" presStyleCnt="1" custScaleX="119770" custScaleY="77230" custLinFactX="87719" custLinFactNeighborX="100000" custLinFactNeighborY="-1036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  <dgm:t>
        <a:bodyPr/>
        <a:lstStyle/>
        <a:p>
          <a:endParaRPr lang="ru-RU"/>
        </a:p>
      </dgm:t>
    </dgm:pt>
  </dgm:ptLst>
  <dgm:cxnLst>
    <dgm:cxn modelId="{3A2B4B19-157D-45EB-BC2E-0C6F5C05B450}" type="presOf" srcId="{D09B1A7B-00E9-4AB9-9FAB-EB158FDB7453}" destId="{A18385CA-BE59-4DEB-8BB8-A7F0D9088132}" srcOrd="0" destOrd="0" presId="urn:microsoft.com/office/officeart/2008/layout/PictureStrips"/>
    <dgm:cxn modelId="{9746BA10-F08A-4A35-B447-BFCACE5529D5}" srcId="{D09B1A7B-00E9-4AB9-9FAB-EB158FDB7453}" destId="{9801D0B4-B7B4-4C27-AEAD-286BE61231EF}" srcOrd="0" destOrd="0" parTransId="{CD144F2C-665C-48B9-9A9D-8DF4C445A814}" sibTransId="{B410F905-957E-4C02-A8C0-4C4C0341631D}"/>
    <dgm:cxn modelId="{958108CC-9D3A-41A7-BB83-1A735D2E42A6}" type="presOf" srcId="{9801D0B4-B7B4-4C27-AEAD-286BE61231EF}" destId="{9F4F6A74-492B-48E0-BB42-0A7EE0151022}" srcOrd="0" destOrd="0" presId="urn:microsoft.com/office/officeart/2008/layout/PictureStrips"/>
    <dgm:cxn modelId="{E4993ED3-84C6-443E-BBAA-7D140AF1DEAD}" type="presParOf" srcId="{A18385CA-BE59-4DEB-8BB8-A7F0D9088132}" destId="{D0F50B00-4470-4060-B35F-364FC8A34032}" srcOrd="0" destOrd="0" presId="urn:microsoft.com/office/officeart/2008/layout/PictureStrips"/>
    <dgm:cxn modelId="{C113F8EC-E3BF-40F0-BAF8-9BE596052F96}" type="presParOf" srcId="{D0F50B00-4470-4060-B35F-364FC8A34032}" destId="{9F4F6A74-492B-48E0-BB42-0A7EE0151022}" srcOrd="0" destOrd="0" presId="urn:microsoft.com/office/officeart/2008/layout/PictureStrips"/>
    <dgm:cxn modelId="{E3A6E247-FEBA-430F-B15A-F1ED00B34E5C}" type="presParOf" srcId="{D0F50B00-4470-4060-B35F-364FC8A34032}" destId="{5AF3AA67-0854-4F9E-917F-E505FE2E5F8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D027B4-5550-42C5-9749-C3CFE0715A04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249A65-ADDC-4D23-A760-49AF972D367D}">
      <dgm:prSet custT="1"/>
      <dgm:spPr/>
      <dgm:t>
        <a:bodyPr/>
        <a:lstStyle/>
        <a:p>
          <a:pPr rtl="0"/>
          <a:r>
            <a:rPr lang="ru-RU" sz="1800" b="1" dirty="0" smtClean="0"/>
            <a:t>В ежегодном Послании к Федеральному собранию президент В. Путин особо подчеркнул ситуацию с налогами в России, заявив, что вся система требует перенастройки. По словам главы государства, сегодня очевиден растущий запрос людей на расширение экономических свобод, на стабильные, устойчивые, предсказуемые правила ведения бизнеса, включая налоговую систему.</a:t>
          </a:r>
          <a:endParaRPr lang="ru-RU" sz="1800" b="1" dirty="0"/>
        </a:p>
      </dgm:t>
    </dgm:pt>
    <dgm:pt modelId="{3872063A-F8FF-46AD-A0F2-6ECE706EEDD6}" type="parTrans" cxnId="{A8C903F6-F26A-4039-A25E-1F758CDFE5CC}">
      <dgm:prSet/>
      <dgm:spPr/>
      <dgm:t>
        <a:bodyPr/>
        <a:lstStyle/>
        <a:p>
          <a:endParaRPr lang="ru-RU"/>
        </a:p>
      </dgm:t>
    </dgm:pt>
    <dgm:pt modelId="{651FFB42-3F3A-4D25-816B-5D220FE89C31}" type="sibTrans" cxnId="{A8C903F6-F26A-4039-A25E-1F758CDFE5CC}">
      <dgm:prSet/>
      <dgm:spPr/>
      <dgm:t>
        <a:bodyPr/>
        <a:lstStyle/>
        <a:p>
          <a:endParaRPr lang="ru-RU"/>
        </a:p>
      </dgm:t>
    </dgm:pt>
    <dgm:pt modelId="{465E42FD-121C-4311-B7A1-98E8E9E7C992}">
      <dgm:prSet custT="1"/>
      <dgm:spPr/>
      <dgm:t>
        <a:bodyPr/>
        <a:lstStyle/>
        <a:p>
          <a:pPr rtl="0"/>
          <a:r>
            <a:rPr lang="ru-RU" sz="1700" b="1" i="1" dirty="0" smtClean="0"/>
            <a:t>Владимир Путин предложил в течение 2017 года детально и всесторонне рассмотреть идеи по настройке налоговой системы, обязательно сделать это с участием деловых объединений, </a:t>
          </a:r>
          <a:r>
            <a:rPr lang="ru-RU" sz="2000" b="1" i="1" dirty="0" smtClean="0"/>
            <a:t>так как в 2018 году необходимо подготовить и принять все соответствующие поправки в </a:t>
          </a:r>
          <a:r>
            <a:rPr lang="ru-RU" sz="2000" b="1" i="1" dirty="0" smtClean="0"/>
            <a:t>законодательство.</a:t>
          </a:r>
          <a:endParaRPr lang="ru-RU" sz="2000" b="1" i="1" dirty="0"/>
        </a:p>
      </dgm:t>
    </dgm:pt>
    <dgm:pt modelId="{A1E877DA-94F2-40E2-BE4C-F8BE52414870}" type="parTrans" cxnId="{7F8E14B1-642A-401B-8C38-E7F933B5FA89}">
      <dgm:prSet/>
      <dgm:spPr/>
      <dgm:t>
        <a:bodyPr/>
        <a:lstStyle/>
        <a:p>
          <a:endParaRPr lang="ru-RU"/>
        </a:p>
      </dgm:t>
    </dgm:pt>
    <dgm:pt modelId="{E0B1E483-F7D0-4F78-A21D-EF16E5009F38}" type="sibTrans" cxnId="{7F8E14B1-642A-401B-8C38-E7F933B5FA89}">
      <dgm:prSet/>
      <dgm:spPr/>
      <dgm:t>
        <a:bodyPr/>
        <a:lstStyle/>
        <a:p>
          <a:endParaRPr lang="ru-RU"/>
        </a:p>
      </dgm:t>
    </dgm:pt>
    <dgm:pt modelId="{1E308DE0-97A7-4C3D-88C7-0E3A573B3510}" type="pres">
      <dgm:prSet presAssocID="{74D027B4-5550-42C5-9749-C3CFE0715A0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8793C0-CA0C-4E8F-BEB4-1CDCC08204FC}" type="pres">
      <dgm:prSet presAssocID="{0E249A65-ADDC-4D23-A760-49AF972D367D}" presName="circle1" presStyleLbl="nod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16454E2-6792-44AC-9280-13AF8D303C86}" type="pres">
      <dgm:prSet presAssocID="{0E249A65-ADDC-4D23-A760-49AF972D367D}" presName="space" presStyleCnt="0"/>
      <dgm:spPr/>
    </dgm:pt>
    <dgm:pt modelId="{C68C12EB-4BC3-4112-9FEB-3A5E45F4FB68}" type="pres">
      <dgm:prSet presAssocID="{0E249A65-ADDC-4D23-A760-49AF972D367D}" presName="rect1" presStyleLbl="alignAcc1" presStyleIdx="0" presStyleCnt="2"/>
      <dgm:spPr/>
      <dgm:t>
        <a:bodyPr/>
        <a:lstStyle/>
        <a:p>
          <a:endParaRPr lang="ru-RU"/>
        </a:p>
      </dgm:t>
    </dgm:pt>
    <dgm:pt modelId="{B9C68622-DC65-41FF-9D80-05F510E2741D}" type="pres">
      <dgm:prSet presAssocID="{465E42FD-121C-4311-B7A1-98E8E9E7C992}" presName="vertSpace2" presStyleLbl="node1" presStyleIdx="0" presStyleCnt="2"/>
      <dgm:spPr/>
    </dgm:pt>
    <dgm:pt modelId="{15164014-7635-446F-B810-E2BEEFF20091}" type="pres">
      <dgm:prSet presAssocID="{465E42FD-121C-4311-B7A1-98E8E9E7C992}" presName="circle2" presStyleLbl="node1" presStyleIdx="1" presStyleCnt="2"/>
      <dgm:spPr/>
    </dgm:pt>
    <dgm:pt modelId="{493028CF-22A3-4A5E-ACDB-F60BD79A2170}" type="pres">
      <dgm:prSet presAssocID="{465E42FD-121C-4311-B7A1-98E8E9E7C992}" presName="rect2" presStyleLbl="alignAcc1" presStyleIdx="1" presStyleCnt="2"/>
      <dgm:spPr/>
      <dgm:t>
        <a:bodyPr/>
        <a:lstStyle/>
        <a:p>
          <a:endParaRPr lang="ru-RU"/>
        </a:p>
      </dgm:t>
    </dgm:pt>
    <dgm:pt modelId="{CACA3DE5-1F52-4E0E-880A-AB93F74D2677}" type="pres">
      <dgm:prSet presAssocID="{0E249A65-ADDC-4D23-A760-49AF972D367D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27620-B777-411C-901A-415EC1BDEC61}" type="pres">
      <dgm:prSet presAssocID="{465E42FD-121C-4311-B7A1-98E8E9E7C992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C903F6-F26A-4039-A25E-1F758CDFE5CC}" srcId="{74D027B4-5550-42C5-9749-C3CFE0715A04}" destId="{0E249A65-ADDC-4D23-A760-49AF972D367D}" srcOrd="0" destOrd="0" parTransId="{3872063A-F8FF-46AD-A0F2-6ECE706EEDD6}" sibTransId="{651FFB42-3F3A-4D25-816B-5D220FE89C31}"/>
    <dgm:cxn modelId="{BF6AA137-7962-4372-B00B-2A5205751210}" type="presOf" srcId="{74D027B4-5550-42C5-9749-C3CFE0715A04}" destId="{1E308DE0-97A7-4C3D-88C7-0E3A573B3510}" srcOrd="0" destOrd="0" presId="urn:microsoft.com/office/officeart/2005/8/layout/target3"/>
    <dgm:cxn modelId="{166F7CD3-5AEB-4E03-8852-288CD33D3928}" type="presOf" srcId="{465E42FD-121C-4311-B7A1-98E8E9E7C992}" destId="{1C727620-B777-411C-901A-415EC1BDEC61}" srcOrd="1" destOrd="0" presId="urn:microsoft.com/office/officeart/2005/8/layout/target3"/>
    <dgm:cxn modelId="{98B8B768-78B5-4732-ACB3-2FB8B20E4B02}" type="presOf" srcId="{0E249A65-ADDC-4D23-A760-49AF972D367D}" destId="{CACA3DE5-1F52-4E0E-880A-AB93F74D2677}" srcOrd="1" destOrd="0" presId="urn:microsoft.com/office/officeart/2005/8/layout/target3"/>
    <dgm:cxn modelId="{7F8E14B1-642A-401B-8C38-E7F933B5FA89}" srcId="{74D027B4-5550-42C5-9749-C3CFE0715A04}" destId="{465E42FD-121C-4311-B7A1-98E8E9E7C992}" srcOrd="1" destOrd="0" parTransId="{A1E877DA-94F2-40E2-BE4C-F8BE52414870}" sibTransId="{E0B1E483-F7D0-4F78-A21D-EF16E5009F38}"/>
    <dgm:cxn modelId="{8FD4C3A2-90FE-4491-AFC1-7B32E95536D4}" type="presOf" srcId="{0E249A65-ADDC-4D23-A760-49AF972D367D}" destId="{C68C12EB-4BC3-4112-9FEB-3A5E45F4FB68}" srcOrd="0" destOrd="0" presId="urn:microsoft.com/office/officeart/2005/8/layout/target3"/>
    <dgm:cxn modelId="{72E27E7F-4FFB-4936-90C1-7C0E8316F8C1}" type="presOf" srcId="{465E42FD-121C-4311-B7A1-98E8E9E7C992}" destId="{493028CF-22A3-4A5E-ACDB-F60BD79A2170}" srcOrd="0" destOrd="0" presId="urn:microsoft.com/office/officeart/2005/8/layout/target3"/>
    <dgm:cxn modelId="{FD91B64D-93BD-4CCE-B402-1EB14F2AF454}" type="presParOf" srcId="{1E308DE0-97A7-4C3D-88C7-0E3A573B3510}" destId="{388793C0-CA0C-4E8F-BEB4-1CDCC08204FC}" srcOrd="0" destOrd="0" presId="urn:microsoft.com/office/officeart/2005/8/layout/target3"/>
    <dgm:cxn modelId="{4F2559B1-2D82-446B-86A5-B43D47281481}" type="presParOf" srcId="{1E308DE0-97A7-4C3D-88C7-0E3A573B3510}" destId="{916454E2-6792-44AC-9280-13AF8D303C86}" srcOrd="1" destOrd="0" presId="urn:microsoft.com/office/officeart/2005/8/layout/target3"/>
    <dgm:cxn modelId="{872E55EE-33D5-436B-AFCA-8392F48F53D8}" type="presParOf" srcId="{1E308DE0-97A7-4C3D-88C7-0E3A573B3510}" destId="{C68C12EB-4BC3-4112-9FEB-3A5E45F4FB68}" srcOrd="2" destOrd="0" presId="urn:microsoft.com/office/officeart/2005/8/layout/target3"/>
    <dgm:cxn modelId="{E4F1182D-1AC4-41AE-9796-6BCD4FA886F6}" type="presParOf" srcId="{1E308DE0-97A7-4C3D-88C7-0E3A573B3510}" destId="{B9C68622-DC65-41FF-9D80-05F510E2741D}" srcOrd="3" destOrd="0" presId="urn:microsoft.com/office/officeart/2005/8/layout/target3"/>
    <dgm:cxn modelId="{BA61D23F-4AC3-46BA-A813-B20668A00484}" type="presParOf" srcId="{1E308DE0-97A7-4C3D-88C7-0E3A573B3510}" destId="{15164014-7635-446F-B810-E2BEEFF20091}" srcOrd="4" destOrd="0" presId="urn:microsoft.com/office/officeart/2005/8/layout/target3"/>
    <dgm:cxn modelId="{ED6789C0-DF65-4F96-AB5C-3B55F3B6A0D2}" type="presParOf" srcId="{1E308DE0-97A7-4C3D-88C7-0E3A573B3510}" destId="{493028CF-22A3-4A5E-ACDB-F60BD79A2170}" srcOrd="5" destOrd="0" presId="urn:microsoft.com/office/officeart/2005/8/layout/target3"/>
    <dgm:cxn modelId="{41EE0F94-E713-46E2-B3EC-2B79FFECE87E}" type="presParOf" srcId="{1E308DE0-97A7-4C3D-88C7-0E3A573B3510}" destId="{CACA3DE5-1F52-4E0E-880A-AB93F74D2677}" srcOrd="6" destOrd="0" presId="urn:microsoft.com/office/officeart/2005/8/layout/target3"/>
    <dgm:cxn modelId="{FA386B74-7917-436B-8665-13673C134882}" type="presParOf" srcId="{1E308DE0-97A7-4C3D-88C7-0E3A573B3510}" destId="{1C727620-B777-411C-901A-415EC1BDEC61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E200B2-18B0-41B2-B46D-8F607991FEC0}" type="doc">
      <dgm:prSet loTypeId="urn:microsoft.com/office/officeart/2005/8/layout/lProcess3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D4A9330-210E-4659-A619-ED9C0E1E92CC}">
      <dgm:prSet custT="1"/>
      <dgm:spPr/>
      <dgm:t>
        <a:bodyPr/>
        <a:lstStyle/>
        <a:p>
          <a:pPr rtl="0"/>
          <a:r>
            <a:rPr lang="ru-RU" sz="3200" b="1" dirty="0" smtClean="0"/>
            <a:t>Новеллы и реформы налогового законодательства </a:t>
          </a:r>
          <a:endParaRPr lang="ru-RU" sz="3200" b="1" dirty="0"/>
        </a:p>
      </dgm:t>
    </dgm:pt>
    <dgm:pt modelId="{8D3F6500-EE93-4EC1-BD5D-88F0772D779F}" type="parTrans" cxnId="{D69A30EF-F8FF-45B9-8760-BB673BB6EE21}">
      <dgm:prSet/>
      <dgm:spPr/>
      <dgm:t>
        <a:bodyPr/>
        <a:lstStyle/>
        <a:p>
          <a:endParaRPr lang="ru-RU"/>
        </a:p>
      </dgm:t>
    </dgm:pt>
    <dgm:pt modelId="{81496372-D497-4F43-840F-56AD19A0660F}" type="sibTrans" cxnId="{D69A30EF-F8FF-45B9-8760-BB673BB6EE21}">
      <dgm:prSet/>
      <dgm:spPr/>
      <dgm:t>
        <a:bodyPr/>
        <a:lstStyle/>
        <a:p>
          <a:endParaRPr lang="ru-RU"/>
        </a:p>
      </dgm:t>
    </dgm:pt>
    <dgm:pt modelId="{36A45E08-790C-437E-80CD-F7F3EB497DDA}" type="pres">
      <dgm:prSet presAssocID="{97E200B2-18B0-41B2-B46D-8F607991FE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C6A30B-F3BF-4BFA-9C1C-5C848DB6024E}" type="pres">
      <dgm:prSet presAssocID="{1D4A9330-210E-4659-A619-ED9C0E1E92CC}" presName="horFlow" presStyleCnt="0"/>
      <dgm:spPr/>
    </dgm:pt>
    <dgm:pt modelId="{82B39D35-BBCF-47E5-9E55-8CB92D938C06}" type="pres">
      <dgm:prSet presAssocID="{1D4A9330-210E-4659-A619-ED9C0E1E92CC}" presName="bigChev" presStyleLbl="node1" presStyleIdx="0" presStyleCnt="1" custScaleX="192673" custScaleY="49120" custLinFactNeighborX="5034" custLinFactNeighborY="-708"/>
      <dgm:spPr/>
      <dgm:t>
        <a:bodyPr/>
        <a:lstStyle/>
        <a:p>
          <a:endParaRPr lang="ru-RU"/>
        </a:p>
      </dgm:t>
    </dgm:pt>
  </dgm:ptLst>
  <dgm:cxnLst>
    <dgm:cxn modelId="{1F0AC3CD-B718-4CC3-8A33-86EF3966AE04}" type="presOf" srcId="{97E200B2-18B0-41B2-B46D-8F607991FEC0}" destId="{36A45E08-790C-437E-80CD-F7F3EB497DDA}" srcOrd="0" destOrd="0" presId="urn:microsoft.com/office/officeart/2005/8/layout/lProcess3"/>
    <dgm:cxn modelId="{D69A30EF-F8FF-45B9-8760-BB673BB6EE21}" srcId="{97E200B2-18B0-41B2-B46D-8F607991FEC0}" destId="{1D4A9330-210E-4659-A619-ED9C0E1E92CC}" srcOrd="0" destOrd="0" parTransId="{8D3F6500-EE93-4EC1-BD5D-88F0772D779F}" sibTransId="{81496372-D497-4F43-840F-56AD19A0660F}"/>
    <dgm:cxn modelId="{FC7DB3FD-9D59-451E-9952-D5DA2AEE58D9}" type="presOf" srcId="{1D4A9330-210E-4659-A619-ED9C0E1E92CC}" destId="{82B39D35-BBCF-47E5-9E55-8CB92D938C06}" srcOrd="0" destOrd="0" presId="urn:microsoft.com/office/officeart/2005/8/layout/lProcess3"/>
    <dgm:cxn modelId="{B7724CB4-D303-4D14-A9AA-34E0C5A1799E}" type="presParOf" srcId="{36A45E08-790C-437E-80CD-F7F3EB497DDA}" destId="{F9C6A30B-F3BF-4BFA-9C1C-5C848DB6024E}" srcOrd="0" destOrd="0" presId="urn:microsoft.com/office/officeart/2005/8/layout/lProcess3"/>
    <dgm:cxn modelId="{6607575B-3F35-4D08-858A-EF52CDD7664E}" type="presParOf" srcId="{F9C6A30B-F3BF-4BFA-9C1C-5C848DB6024E}" destId="{82B39D35-BBCF-47E5-9E55-8CB92D938C06}" srcOrd="0" destOrd="0" presId="urn:microsoft.com/office/officeart/2005/8/layout/lProcess3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23CA7F-7A13-4E34-B666-3D44BF894D10}" type="doc">
      <dgm:prSet loTypeId="urn:microsoft.com/office/officeart/2005/8/layout/default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21F14B1C-8980-440A-B540-AB90DFDB293A}">
      <dgm:prSet custT="1"/>
      <dgm:spPr/>
      <dgm:t>
        <a:bodyPr/>
        <a:lstStyle/>
        <a:p>
          <a:pPr rtl="0"/>
          <a:r>
            <a:rPr lang="ru-RU" sz="1400" b="1" i="0" dirty="0" smtClean="0"/>
            <a:t>С 1 января 2017 года функции по администрированию страховых взносов вновь  возложено на ФНС. Страховые взносы будут относиться к налоговым платежам, к ним будут применяться  законодательство о налогах</a:t>
          </a:r>
          <a:endParaRPr lang="ru-RU" sz="1400" b="1" i="0" dirty="0"/>
        </a:p>
      </dgm:t>
    </dgm:pt>
    <dgm:pt modelId="{35548561-06F0-48C6-9379-FB8263BDAFDA}" type="parTrans" cxnId="{819B3056-53AF-438A-9B3C-F11627E5C553}">
      <dgm:prSet/>
      <dgm:spPr/>
      <dgm:t>
        <a:bodyPr/>
        <a:lstStyle/>
        <a:p>
          <a:endParaRPr lang="ru-RU"/>
        </a:p>
      </dgm:t>
    </dgm:pt>
    <dgm:pt modelId="{F26CED4F-2BF2-4706-83D7-AF34BAD878FA}" type="sibTrans" cxnId="{819B3056-53AF-438A-9B3C-F11627E5C553}">
      <dgm:prSet/>
      <dgm:spPr/>
      <dgm:t>
        <a:bodyPr/>
        <a:lstStyle/>
        <a:p>
          <a:endParaRPr lang="ru-RU"/>
        </a:p>
      </dgm:t>
    </dgm:pt>
    <dgm:pt modelId="{D96C9DB8-2CCC-4C3C-B386-111C4F9C1CA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FF0000"/>
              </a:solidFill>
            </a:rPr>
            <a:t>Налоговый маневр. </a:t>
          </a:r>
          <a:r>
            <a:rPr lang="ru-RU" sz="1400" b="1" dirty="0" smtClean="0"/>
            <a:t>Снижение страховых взносов и увеличение НДС вошли в план роста экономики РФ до 2025 года</a:t>
          </a:r>
        </a:p>
        <a:p>
          <a:pPr rtl="0"/>
          <a:r>
            <a:rPr lang="ru-RU" sz="1400" b="1" dirty="0" smtClean="0">
              <a:solidFill>
                <a:srgbClr val="FF0000"/>
              </a:solidFill>
            </a:rPr>
            <a:t>22/22</a:t>
          </a:r>
          <a:endParaRPr lang="ru-RU" sz="1400" b="1" dirty="0">
            <a:solidFill>
              <a:srgbClr val="FF0000"/>
            </a:solidFill>
          </a:endParaRPr>
        </a:p>
      </dgm:t>
    </dgm:pt>
    <dgm:pt modelId="{42FF205F-E584-45E5-AC32-979FBD35B6A4}" type="parTrans" cxnId="{3C74CEC2-429A-45D0-8A3C-DEA9F8E70771}">
      <dgm:prSet/>
      <dgm:spPr/>
      <dgm:t>
        <a:bodyPr/>
        <a:lstStyle/>
        <a:p>
          <a:endParaRPr lang="ru-RU"/>
        </a:p>
      </dgm:t>
    </dgm:pt>
    <dgm:pt modelId="{8E281F6F-AE5A-4515-891F-BE9036A0F985}" type="sibTrans" cxnId="{3C74CEC2-429A-45D0-8A3C-DEA9F8E70771}">
      <dgm:prSet/>
      <dgm:spPr/>
      <dgm:t>
        <a:bodyPr/>
        <a:lstStyle/>
        <a:p>
          <a:endParaRPr lang="ru-RU"/>
        </a:p>
      </dgm:t>
    </dgm:pt>
    <dgm:pt modelId="{170CC192-57C1-4EBB-9959-43EB4D66F1AC}">
      <dgm:prSet custT="1"/>
      <dgm:spPr/>
      <dgm:t>
        <a:bodyPr/>
        <a:lstStyle/>
        <a:p>
          <a:pPr rtl="0"/>
          <a:r>
            <a:rPr lang="ru-RU" sz="1400" b="1" dirty="0" smtClean="0"/>
            <a:t>УСН могут применять и компании с более дорогими основными средствами (150 млн руб.)</a:t>
          </a:r>
          <a:endParaRPr lang="ru-RU" sz="1400" b="1" dirty="0"/>
        </a:p>
      </dgm:t>
    </dgm:pt>
    <dgm:pt modelId="{38DBF993-A2E5-4143-98D7-CB269F87E9CD}" type="parTrans" cxnId="{59BE255E-2C06-4723-99AF-5E664D9C56AD}">
      <dgm:prSet/>
      <dgm:spPr/>
      <dgm:t>
        <a:bodyPr/>
        <a:lstStyle/>
        <a:p>
          <a:endParaRPr lang="ru-RU"/>
        </a:p>
      </dgm:t>
    </dgm:pt>
    <dgm:pt modelId="{41F17CA7-9E98-407B-833B-78B0BABFD7C9}" type="sibTrans" cxnId="{59BE255E-2C06-4723-99AF-5E664D9C56AD}">
      <dgm:prSet/>
      <dgm:spPr/>
      <dgm:t>
        <a:bodyPr/>
        <a:lstStyle/>
        <a:p>
          <a:endParaRPr lang="ru-RU"/>
        </a:p>
      </dgm:t>
    </dgm:pt>
    <dgm:pt modelId="{2ACA7301-155D-429B-A410-E88FDEF5CC8D}">
      <dgm:prSet custT="1"/>
      <dgm:spPr/>
      <dgm:t>
        <a:bodyPr/>
        <a:lstStyle/>
        <a:p>
          <a:pPr rtl="0"/>
          <a:r>
            <a:rPr lang="ru-RU" sz="1400" b="1" dirty="0" smtClean="0"/>
            <a:t>перейти на УСН возможно большему числу компаний. Переход с  2018г, в случае если  доход за 9 мес. 2017г не превысит 112,5 млн руб. без НДС</a:t>
          </a:r>
        </a:p>
      </dgm:t>
    </dgm:pt>
    <dgm:pt modelId="{6A1D59AC-2AB7-4D53-8A13-A113A7720548}" type="parTrans" cxnId="{A496EC24-6BD3-4837-B0D7-AA760F4C2498}">
      <dgm:prSet/>
      <dgm:spPr/>
      <dgm:t>
        <a:bodyPr/>
        <a:lstStyle/>
        <a:p>
          <a:endParaRPr lang="ru-RU"/>
        </a:p>
      </dgm:t>
    </dgm:pt>
    <dgm:pt modelId="{190F094A-B457-4947-8CD0-01D807DF97B0}" type="sibTrans" cxnId="{A496EC24-6BD3-4837-B0D7-AA760F4C2498}">
      <dgm:prSet/>
      <dgm:spPr/>
      <dgm:t>
        <a:bodyPr/>
        <a:lstStyle/>
        <a:p>
          <a:endParaRPr lang="ru-RU"/>
        </a:p>
      </dgm:t>
    </dgm:pt>
    <dgm:pt modelId="{1D626784-4508-4E84-A999-4FF177762E40}">
      <dgm:prSet custT="1"/>
      <dgm:spPr/>
      <dgm:t>
        <a:bodyPr/>
        <a:lstStyle/>
        <a:p>
          <a:pPr rtl="0"/>
          <a:r>
            <a:rPr lang="ru-RU" sz="1400" b="1" dirty="0" smtClean="0"/>
            <a:t>На законодательном уровне закреплено решение продлить "жизнь" системе налогообложения в виде ЕНВД до конца 2020 г</a:t>
          </a:r>
          <a:endParaRPr lang="ru-RU" sz="1400" b="1" dirty="0"/>
        </a:p>
      </dgm:t>
    </dgm:pt>
    <dgm:pt modelId="{BAEDFF46-0290-40EF-B142-FE79FF1E0A04}" type="parTrans" cxnId="{1603F433-895B-4F01-9EEB-261BB92C8194}">
      <dgm:prSet/>
      <dgm:spPr/>
      <dgm:t>
        <a:bodyPr/>
        <a:lstStyle/>
        <a:p>
          <a:endParaRPr lang="ru-RU"/>
        </a:p>
      </dgm:t>
    </dgm:pt>
    <dgm:pt modelId="{C1890520-3557-43D0-8803-77A5B3090D49}" type="sibTrans" cxnId="{1603F433-895B-4F01-9EEB-261BB92C8194}">
      <dgm:prSet/>
      <dgm:spPr/>
      <dgm:t>
        <a:bodyPr/>
        <a:lstStyle/>
        <a:p>
          <a:endParaRPr lang="ru-RU"/>
        </a:p>
      </dgm:t>
    </dgm:pt>
    <dgm:pt modelId="{A9F80054-CA23-48AD-9DB3-15DAE41B7329}">
      <dgm:prSet custT="1"/>
      <dgm:spPr/>
      <dgm:t>
        <a:bodyPr/>
        <a:lstStyle/>
        <a:p>
          <a:pPr rtl="0"/>
          <a:r>
            <a:rPr lang="ru-RU" sz="1400" b="1" dirty="0" smtClean="0"/>
            <a:t> ОКУН утратил силу с 1 января 2017 года, </a:t>
          </a:r>
        </a:p>
        <a:p>
          <a:pPr rtl="0"/>
          <a:r>
            <a:rPr lang="ru-RU" sz="1400" b="1" dirty="0" smtClean="0"/>
            <a:t> КБК - 2017 будут новыми</a:t>
          </a:r>
          <a:endParaRPr lang="ru-RU" sz="1400" b="1" dirty="0"/>
        </a:p>
      </dgm:t>
    </dgm:pt>
    <dgm:pt modelId="{38CDE93D-72E9-4384-9DAE-57FE4C4D0B76}" type="parTrans" cxnId="{0D63813B-1734-4B43-B5A2-FC4B4EBA199A}">
      <dgm:prSet/>
      <dgm:spPr/>
      <dgm:t>
        <a:bodyPr/>
        <a:lstStyle/>
        <a:p>
          <a:endParaRPr lang="ru-RU"/>
        </a:p>
      </dgm:t>
    </dgm:pt>
    <dgm:pt modelId="{9CC1BA08-5BC2-4180-9AA7-62EBA2A5C51A}" type="sibTrans" cxnId="{0D63813B-1734-4B43-B5A2-FC4B4EBA199A}">
      <dgm:prSet/>
      <dgm:spPr/>
      <dgm:t>
        <a:bodyPr/>
        <a:lstStyle/>
        <a:p>
          <a:endParaRPr lang="ru-RU"/>
        </a:p>
      </dgm:t>
    </dgm:pt>
    <dgm:pt modelId="{92AD775A-9A87-4C24-8B3E-431DD5A8884A}">
      <dgm:prSet custT="1"/>
      <dgm:spPr/>
      <dgm:t>
        <a:bodyPr/>
        <a:lstStyle/>
        <a:p>
          <a:pPr rtl="0"/>
          <a:r>
            <a:rPr lang="ru-RU" sz="1400" b="1" dirty="0" smtClean="0"/>
            <a:t>С 1 сентября 2017 года налоговики будут исключать из ЕГРЮЛ тех, кто по полгода не исправляет фальшивые сведения проверьте данные о компании. Если в реестре есть отметка о недостоверности, подайте заявление об изменении сведений. </a:t>
          </a:r>
        </a:p>
      </dgm:t>
    </dgm:pt>
    <dgm:pt modelId="{96F3CC4D-6EAB-4945-8539-BA9712B16C61}" type="parTrans" cxnId="{7C31A03A-65F3-4D43-A930-25BE06A2873E}">
      <dgm:prSet/>
      <dgm:spPr/>
      <dgm:t>
        <a:bodyPr/>
        <a:lstStyle/>
        <a:p>
          <a:endParaRPr lang="ru-RU"/>
        </a:p>
      </dgm:t>
    </dgm:pt>
    <dgm:pt modelId="{FCF0662E-22DB-477F-9BAB-09258C3AFADD}" type="sibTrans" cxnId="{7C31A03A-65F3-4D43-A930-25BE06A2873E}">
      <dgm:prSet/>
      <dgm:spPr/>
      <dgm:t>
        <a:bodyPr/>
        <a:lstStyle/>
        <a:p>
          <a:endParaRPr lang="ru-RU"/>
        </a:p>
      </dgm:t>
    </dgm:pt>
    <dgm:pt modelId="{9408BCC0-F6CD-44F0-A16F-E7D788E44B7A}">
      <dgm:prSet custT="1"/>
      <dgm:spPr/>
      <dgm:t>
        <a:bodyPr/>
        <a:lstStyle/>
        <a:p>
          <a:pPr rtl="0"/>
          <a:r>
            <a:rPr lang="ru-RU" sz="1400" b="1" dirty="0" smtClean="0"/>
            <a:t>компании будут сдавать пояснения по НДС только в электронном виде через оператора. Формат ФНС (п. 3 ст. 88 НК РФ). Это касается тех, кто обязан отчитываться по НДС через интернет</a:t>
          </a:r>
        </a:p>
      </dgm:t>
    </dgm:pt>
    <dgm:pt modelId="{89FB0CD1-69C7-4708-8FC8-CA2DDDEF7824}" type="sibTrans" cxnId="{B0F8FA8A-94F7-4A0A-91A9-9C1993AD22A1}">
      <dgm:prSet/>
      <dgm:spPr/>
      <dgm:t>
        <a:bodyPr/>
        <a:lstStyle/>
        <a:p>
          <a:endParaRPr lang="ru-RU"/>
        </a:p>
      </dgm:t>
    </dgm:pt>
    <dgm:pt modelId="{4104B127-C838-4E56-BD6B-53C467245399}" type="parTrans" cxnId="{B0F8FA8A-94F7-4A0A-91A9-9C1993AD22A1}">
      <dgm:prSet/>
      <dgm:spPr/>
      <dgm:t>
        <a:bodyPr/>
        <a:lstStyle/>
        <a:p>
          <a:endParaRPr lang="ru-RU"/>
        </a:p>
      </dgm:t>
    </dgm:pt>
    <dgm:pt modelId="{AC538A44-EC88-43E1-BBD5-B9B38015170D}" type="pres">
      <dgm:prSet presAssocID="{AC23CA7F-7A13-4E34-B666-3D44BF894D1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80268C-1834-4CA2-B233-92153CEDF679}" type="pres">
      <dgm:prSet presAssocID="{21F14B1C-8980-440A-B540-AB90DFDB293A}" presName="node" presStyleLbl="node1" presStyleIdx="0" presStyleCnt="8" custScaleX="121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ECE658-A198-4714-8629-5739859DCAC7}" type="pres">
      <dgm:prSet presAssocID="{F26CED4F-2BF2-4706-83D7-AF34BAD878FA}" presName="sibTrans" presStyleCnt="0"/>
      <dgm:spPr/>
      <dgm:t>
        <a:bodyPr/>
        <a:lstStyle/>
        <a:p>
          <a:endParaRPr lang="ru-RU"/>
        </a:p>
      </dgm:t>
    </dgm:pt>
    <dgm:pt modelId="{7F0D9FD6-2F19-4DE3-8FA2-DA5280FD8BB7}" type="pres">
      <dgm:prSet presAssocID="{D96C9DB8-2CCC-4C3C-B386-111C4F9C1CA2}" presName="node" presStyleLbl="node1" presStyleIdx="1" presStyleCnt="8" custScaleX="107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D2198-F234-48C6-877E-BFFAEDA7DE41}" type="pres">
      <dgm:prSet presAssocID="{8E281F6F-AE5A-4515-891F-BE9036A0F985}" presName="sibTrans" presStyleCnt="0"/>
      <dgm:spPr/>
      <dgm:t>
        <a:bodyPr/>
        <a:lstStyle/>
        <a:p>
          <a:endParaRPr lang="ru-RU"/>
        </a:p>
      </dgm:t>
    </dgm:pt>
    <dgm:pt modelId="{B127A9F9-3453-40A0-BE9C-0CF9DA59FB78}" type="pres">
      <dgm:prSet presAssocID="{170CC192-57C1-4EBB-9959-43EB4D66F1AC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45049-CAB4-4D2A-B88A-4E309D67A96F}" type="pres">
      <dgm:prSet presAssocID="{41F17CA7-9E98-407B-833B-78B0BABFD7C9}" presName="sibTrans" presStyleCnt="0"/>
      <dgm:spPr/>
      <dgm:t>
        <a:bodyPr/>
        <a:lstStyle/>
        <a:p>
          <a:endParaRPr lang="ru-RU"/>
        </a:p>
      </dgm:t>
    </dgm:pt>
    <dgm:pt modelId="{DA6CE074-DE67-4B48-952A-E73798CD0CC1}" type="pres">
      <dgm:prSet presAssocID="{2ACA7301-155D-429B-A410-E88FDEF5CC8D}" presName="node" presStyleLbl="node1" presStyleIdx="3" presStyleCnt="8" custScaleX="1157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8FF59-6036-4769-ABC3-CB7FC3D4140C}" type="pres">
      <dgm:prSet presAssocID="{190F094A-B457-4947-8CD0-01D807DF97B0}" presName="sibTrans" presStyleCnt="0"/>
      <dgm:spPr/>
      <dgm:t>
        <a:bodyPr/>
        <a:lstStyle/>
        <a:p>
          <a:endParaRPr lang="ru-RU"/>
        </a:p>
      </dgm:t>
    </dgm:pt>
    <dgm:pt modelId="{C71F5738-6268-4436-A205-123125F5762A}" type="pres">
      <dgm:prSet presAssocID="{1D626784-4508-4E84-A999-4FF177762E40}" presName="node" presStyleLbl="node1" presStyleIdx="4" presStyleCnt="8" custScaleX="107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76221-710C-46F8-AA4D-7582E273429C}" type="pres">
      <dgm:prSet presAssocID="{C1890520-3557-43D0-8803-77A5B3090D49}" presName="sibTrans" presStyleCnt="0"/>
      <dgm:spPr/>
      <dgm:t>
        <a:bodyPr/>
        <a:lstStyle/>
        <a:p>
          <a:endParaRPr lang="ru-RU"/>
        </a:p>
      </dgm:t>
    </dgm:pt>
    <dgm:pt modelId="{47300BEE-8740-4AF3-8C0D-F2815128EF71}" type="pres">
      <dgm:prSet presAssocID="{9408BCC0-F6CD-44F0-A16F-E7D788E44B7A}" presName="node" presStyleLbl="node1" presStyleIdx="5" presStyleCnt="8" custScaleX="115705" custScaleY="128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555EA3-0AEA-4C2E-AB38-C0D47C2F6A03}" type="pres">
      <dgm:prSet presAssocID="{89FB0CD1-69C7-4708-8FC8-CA2DDDEF7824}" presName="sibTrans" presStyleCnt="0"/>
      <dgm:spPr/>
      <dgm:t>
        <a:bodyPr/>
        <a:lstStyle/>
        <a:p>
          <a:endParaRPr lang="ru-RU"/>
        </a:p>
      </dgm:t>
    </dgm:pt>
    <dgm:pt modelId="{6F335B3D-3BC2-4032-B752-70201484ED2E}" type="pres">
      <dgm:prSet presAssocID="{A9F80054-CA23-48AD-9DB3-15DAE41B7329}" presName="node" presStyleLbl="node1" presStyleIdx="6" presStyleCnt="8" custScaleX="107674" custScaleY="120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ED927-8D01-41D9-BE95-4D179FA89C55}" type="pres">
      <dgm:prSet presAssocID="{9CC1BA08-5BC2-4180-9AA7-62EBA2A5C51A}" presName="sibTrans" presStyleCnt="0"/>
      <dgm:spPr/>
      <dgm:t>
        <a:bodyPr/>
        <a:lstStyle/>
        <a:p>
          <a:endParaRPr lang="ru-RU"/>
        </a:p>
      </dgm:t>
    </dgm:pt>
    <dgm:pt modelId="{85BED3C6-9CF1-4A66-93CC-9D320270BE62}" type="pres">
      <dgm:prSet presAssocID="{92AD775A-9A87-4C24-8B3E-431DD5A8884A}" presName="node" presStyleLbl="node1" presStyleIdx="7" presStyleCnt="8" custAng="0" custScaleX="165621" custScaleY="129488" custLinFactNeighborX="11239" custLinFactNeighborY="3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DF6692-4492-459B-B0A1-0AC361042376}" type="presOf" srcId="{AC23CA7F-7A13-4E34-B666-3D44BF894D10}" destId="{AC538A44-EC88-43E1-BBD5-B9B38015170D}" srcOrd="0" destOrd="0" presId="urn:microsoft.com/office/officeart/2005/8/layout/default"/>
    <dgm:cxn modelId="{7C31A03A-65F3-4D43-A930-25BE06A2873E}" srcId="{AC23CA7F-7A13-4E34-B666-3D44BF894D10}" destId="{92AD775A-9A87-4C24-8B3E-431DD5A8884A}" srcOrd="7" destOrd="0" parTransId="{96F3CC4D-6EAB-4945-8539-BA9712B16C61}" sibTransId="{FCF0662E-22DB-477F-9BAB-09258C3AFADD}"/>
    <dgm:cxn modelId="{E4F7771D-1962-4256-BC73-A0917C00ACBA}" type="presOf" srcId="{9408BCC0-F6CD-44F0-A16F-E7D788E44B7A}" destId="{47300BEE-8740-4AF3-8C0D-F2815128EF71}" srcOrd="0" destOrd="0" presId="urn:microsoft.com/office/officeart/2005/8/layout/default"/>
    <dgm:cxn modelId="{819B3056-53AF-438A-9B3C-F11627E5C553}" srcId="{AC23CA7F-7A13-4E34-B666-3D44BF894D10}" destId="{21F14B1C-8980-440A-B540-AB90DFDB293A}" srcOrd="0" destOrd="0" parTransId="{35548561-06F0-48C6-9379-FB8263BDAFDA}" sibTransId="{F26CED4F-2BF2-4706-83D7-AF34BAD878FA}"/>
    <dgm:cxn modelId="{DD29669D-74C1-4289-B81E-DF48BF7EF370}" type="presOf" srcId="{92AD775A-9A87-4C24-8B3E-431DD5A8884A}" destId="{85BED3C6-9CF1-4A66-93CC-9D320270BE62}" srcOrd="0" destOrd="0" presId="urn:microsoft.com/office/officeart/2005/8/layout/default"/>
    <dgm:cxn modelId="{CAC02D3E-C46F-4D2F-9EA8-5183AED1C1A9}" type="presOf" srcId="{D96C9DB8-2CCC-4C3C-B386-111C4F9C1CA2}" destId="{7F0D9FD6-2F19-4DE3-8FA2-DA5280FD8BB7}" srcOrd="0" destOrd="0" presId="urn:microsoft.com/office/officeart/2005/8/layout/default"/>
    <dgm:cxn modelId="{712050E9-05A4-4444-B487-D7FB078D5F50}" type="presOf" srcId="{A9F80054-CA23-48AD-9DB3-15DAE41B7329}" destId="{6F335B3D-3BC2-4032-B752-70201484ED2E}" srcOrd="0" destOrd="0" presId="urn:microsoft.com/office/officeart/2005/8/layout/default"/>
    <dgm:cxn modelId="{3C74CEC2-429A-45D0-8A3C-DEA9F8E70771}" srcId="{AC23CA7F-7A13-4E34-B666-3D44BF894D10}" destId="{D96C9DB8-2CCC-4C3C-B386-111C4F9C1CA2}" srcOrd="1" destOrd="0" parTransId="{42FF205F-E584-45E5-AC32-979FBD35B6A4}" sibTransId="{8E281F6F-AE5A-4515-891F-BE9036A0F985}"/>
    <dgm:cxn modelId="{59BE255E-2C06-4723-99AF-5E664D9C56AD}" srcId="{AC23CA7F-7A13-4E34-B666-3D44BF894D10}" destId="{170CC192-57C1-4EBB-9959-43EB4D66F1AC}" srcOrd="2" destOrd="0" parTransId="{38DBF993-A2E5-4143-98D7-CB269F87E9CD}" sibTransId="{41F17CA7-9E98-407B-833B-78B0BABFD7C9}"/>
    <dgm:cxn modelId="{C6D6C51B-C575-424B-ACFE-1830EF205824}" type="presOf" srcId="{170CC192-57C1-4EBB-9959-43EB4D66F1AC}" destId="{B127A9F9-3453-40A0-BE9C-0CF9DA59FB78}" srcOrd="0" destOrd="0" presId="urn:microsoft.com/office/officeart/2005/8/layout/default"/>
    <dgm:cxn modelId="{E33EA336-843D-41D6-898E-074F45819476}" type="presOf" srcId="{1D626784-4508-4E84-A999-4FF177762E40}" destId="{C71F5738-6268-4436-A205-123125F5762A}" srcOrd="0" destOrd="0" presId="urn:microsoft.com/office/officeart/2005/8/layout/default"/>
    <dgm:cxn modelId="{1603F433-895B-4F01-9EEB-261BB92C8194}" srcId="{AC23CA7F-7A13-4E34-B666-3D44BF894D10}" destId="{1D626784-4508-4E84-A999-4FF177762E40}" srcOrd="4" destOrd="0" parTransId="{BAEDFF46-0290-40EF-B142-FE79FF1E0A04}" sibTransId="{C1890520-3557-43D0-8803-77A5B3090D49}"/>
    <dgm:cxn modelId="{B0F8FA8A-94F7-4A0A-91A9-9C1993AD22A1}" srcId="{AC23CA7F-7A13-4E34-B666-3D44BF894D10}" destId="{9408BCC0-F6CD-44F0-A16F-E7D788E44B7A}" srcOrd="5" destOrd="0" parTransId="{4104B127-C838-4E56-BD6B-53C467245399}" sibTransId="{89FB0CD1-69C7-4708-8FC8-CA2DDDEF7824}"/>
    <dgm:cxn modelId="{A496EC24-6BD3-4837-B0D7-AA760F4C2498}" srcId="{AC23CA7F-7A13-4E34-B666-3D44BF894D10}" destId="{2ACA7301-155D-429B-A410-E88FDEF5CC8D}" srcOrd="3" destOrd="0" parTransId="{6A1D59AC-2AB7-4D53-8A13-A113A7720548}" sibTransId="{190F094A-B457-4947-8CD0-01D807DF97B0}"/>
    <dgm:cxn modelId="{0D63813B-1734-4B43-B5A2-FC4B4EBA199A}" srcId="{AC23CA7F-7A13-4E34-B666-3D44BF894D10}" destId="{A9F80054-CA23-48AD-9DB3-15DAE41B7329}" srcOrd="6" destOrd="0" parTransId="{38CDE93D-72E9-4384-9DAE-57FE4C4D0B76}" sibTransId="{9CC1BA08-5BC2-4180-9AA7-62EBA2A5C51A}"/>
    <dgm:cxn modelId="{958E1940-8B44-40A6-875E-7CC44E87A168}" type="presOf" srcId="{2ACA7301-155D-429B-A410-E88FDEF5CC8D}" destId="{DA6CE074-DE67-4B48-952A-E73798CD0CC1}" srcOrd="0" destOrd="0" presId="urn:microsoft.com/office/officeart/2005/8/layout/default"/>
    <dgm:cxn modelId="{547C2B90-B73F-45D4-80EA-C381E2B38070}" type="presOf" srcId="{21F14B1C-8980-440A-B540-AB90DFDB293A}" destId="{FB80268C-1834-4CA2-B233-92153CEDF679}" srcOrd="0" destOrd="0" presId="urn:microsoft.com/office/officeart/2005/8/layout/default"/>
    <dgm:cxn modelId="{5E981F7C-9C07-46C9-98DE-CF8ABFF1E9CD}" type="presParOf" srcId="{AC538A44-EC88-43E1-BBD5-B9B38015170D}" destId="{FB80268C-1834-4CA2-B233-92153CEDF679}" srcOrd="0" destOrd="0" presId="urn:microsoft.com/office/officeart/2005/8/layout/default"/>
    <dgm:cxn modelId="{AC9BA234-EE16-4121-87E3-56694C47A1AF}" type="presParOf" srcId="{AC538A44-EC88-43E1-BBD5-B9B38015170D}" destId="{3CECE658-A198-4714-8629-5739859DCAC7}" srcOrd="1" destOrd="0" presId="urn:microsoft.com/office/officeart/2005/8/layout/default"/>
    <dgm:cxn modelId="{9833561E-4228-420B-BA0A-F17FB63B07CB}" type="presParOf" srcId="{AC538A44-EC88-43E1-BBD5-B9B38015170D}" destId="{7F0D9FD6-2F19-4DE3-8FA2-DA5280FD8BB7}" srcOrd="2" destOrd="0" presId="urn:microsoft.com/office/officeart/2005/8/layout/default"/>
    <dgm:cxn modelId="{C4F03648-17C2-4D86-B751-2CF22C5BCCB6}" type="presParOf" srcId="{AC538A44-EC88-43E1-BBD5-B9B38015170D}" destId="{EB1D2198-F234-48C6-877E-BFFAEDA7DE41}" srcOrd="3" destOrd="0" presId="urn:microsoft.com/office/officeart/2005/8/layout/default"/>
    <dgm:cxn modelId="{E7A77B86-220F-461A-AEBF-5FD9853A827D}" type="presParOf" srcId="{AC538A44-EC88-43E1-BBD5-B9B38015170D}" destId="{B127A9F9-3453-40A0-BE9C-0CF9DA59FB78}" srcOrd="4" destOrd="0" presId="urn:microsoft.com/office/officeart/2005/8/layout/default"/>
    <dgm:cxn modelId="{2E21EB28-D28B-4AD9-ADC8-4380C4F95125}" type="presParOf" srcId="{AC538A44-EC88-43E1-BBD5-B9B38015170D}" destId="{84F45049-CAB4-4D2A-B88A-4E309D67A96F}" srcOrd="5" destOrd="0" presId="urn:microsoft.com/office/officeart/2005/8/layout/default"/>
    <dgm:cxn modelId="{2C0505AE-7FF7-4BF1-AFAA-B27A1DDCA7A2}" type="presParOf" srcId="{AC538A44-EC88-43E1-BBD5-B9B38015170D}" destId="{DA6CE074-DE67-4B48-952A-E73798CD0CC1}" srcOrd="6" destOrd="0" presId="urn:microsoft.com/office/officeart/2005/8/layout/default"/>
    <dgm:cxn modelId="{007C3A9A-0DC4-4C16-B057-81BFF914434A}" type="presParOf" srcId="{AC538A44-EC88-43E1-BBD5-B9B38015170D}" destId="{9358FF59-6036-4769-ABC3-CB7FC3D4140C}" srcOrd="7" destOrd="0" presId="urn:microsoft.com/office/officeart/2005/8/layout/default"/>
    <dgm:cxn modelId="{2DFE8E43-EA6C-4FAA-B629-354D355DF1E3}" type="presParOf" srcId="{AC538A44-EC88-43E1-BBD5-B9B38015170D}" destId="{C71F5738-6268-4436-A205-123125F5762A}" srcOrd="8" destOrd="0" presId="urn:microsoft.com/office/officeart/2005/8/layout/default"/>
    <dgm:cxn modelId="{7170EDFD-15B2-4E21-A71D-93E61A6F7523}" type="presParOf" srcId="{AC538A44-EC88-43E1-BBD5-B9B38015170D}" destId="{E1D76221-710C-46F8-AA4D-7582E273429C}" srcOrd="9" destOrd="0" presId="urn:microsoft.com/office/officeart/2005/8/layout/default"/>
    <dgm:cxn modelId="{594CE6CD-2539-408A-95A6-6F6D2619DC3A}" type="presParOf" srcId="{AC538A44-EC88-43E1-BBD5-B9B38015170D}" destId="{47300BEE-8740-4AF3-8C0D-F2815128EF71}" srcOrd="10" destOrd="0" presId="urn:microsoft.com/office/officeart/2005/8/layout/default"/>
    <dgm:cxn modelId="{596F9C1C-C389-4FE8-AA2E-F6A9BC357850}" type="presParOf" srcId="{AC538A44-EC88-43E1-BBD5-B9B38015170D}" destId="{50555EA3-0AEA-4C2E-AB38-C0D47C2F6A03}" srcOrd="11" destOrd="0" presId="urn:microsoft.com/office/officeart/2005/8/layout/default"/>
    <dgm:cxn modelId="{A6143B58-883C-42D7-B6DC-D741BE413BB8}" type="presParOf" srcId="{AC538A44-EC88-43E1-BBD5-B9B38015170D}" destId="{6F335B3D-3BC2-4032-B752-70201484ED2E}" srcOrd="12" destOrd="0" presId="urn:microsoft.com/office/officeart/2005/8/layout/default"/>
    <dgm:cxn modelId="{E96C0712-CA40-4375-A22E-216ECE16A0DF}" type="presParOf" srcId="{AC538A44-EC88-43E1-BBD5-B9B38015170D}" destId="{188ED927-8D01-41D9-BE95-4D179FA89C55}" srcOrd="13" destOrd="0" presId="urn:microsoft.com/office/officeart/2005/8/layout/default"/>
    <dgm:cxn modelId="{F9A51076-4304-474F-BC3C-221A375C890B}" type="presParOf" srcId="{AC538A44-EC88-43E1-BBD5-B9B38015170D}" destId="{85BED3C6-9CF1-4A66-93CC-9D320270BE62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60F1B3-1513-4DE3-8119-74DFE6580C87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56F4586-F81C-4C16-9588-444FC0378516}">
      <dgm:prSet/>
      <dgm:spPr/>
      <dgm:t>
        <a:bodyPr/>
        <a:lstStyle/>
        <a:p>
          <a:pPr rtl="0"/>
          <a:r>
            <a:rPr lang="ru-RU" dirty="0" smtClean="0"/>
            <a:t>Установлен коэффициент-дефлятор для целей УСН на 2017 г. </a:t>
          </a:r>
          <a:r>
            <a:rPr lang="ru-RU" b="1" dirty="0" smtClean="0"/>
            <a:t>1,425 Действие норм о его индексации на коэффициент-дефлятор приостановлено до 1 января 2020 г. </a:t>
          </a:r>
          <a:r>
            <a:rPr lang="ru-RU" b="0" i="1" dirty="0" smtClean="0"/>
            <a:t>(Приказ Минэкономразвития России от 03.11.2016 N 698, Федеральные законы от 30.11.2016 N 401-ФЗ, от 03.07.2016 N 243-ФЗ).</a:t>
          </a:r>
          <a:endParaRPr lang="ru-RU" b="0" i="1" dirty="0"/>
        </a:p>
      </dgm:t>
    </dgm:pt>
    <dgm:pt modelId="{2480EA86-7954-474B-8506-D457BAF95881}" type="parTrans" cxnId="{60058BA2-E7F9-4C7A-B5C0-03E52BC7588B}">
      <dgm:prSet/>
      <dgm:spPr/>
      <dgm:t>
        <a:bodyPr/>
        <a:lstStyle/>
        <a:p>
          <a:endParaRPr lang="ru-RU"/>
        </a:p>
      </dgm:t>
    </dgm:pt>
    <dgm:pt modelId="{2F8B2751-6C7D-413B-932D-B00145057964}" type="sibTrans" cxnId="{60058BA2-E7F9-4C7A-B5C0-03E52BC7588B}">
      <dgm:prSet/>
      <dgm:spPr/>
      <dgm:t>
        <a:bodyPr/>
        <a:lstStyle/>
        <a:p>
          <a:endParaRPr lang="ru-RU"/>
        </a:p>
      </dgm:t>
    </dgm:pt>
    <dgm:pt modelId="{172304DC-B437-4AE5-A3D0-15282C4B597D}">
      <dgm:prSet/>
      <dgm:spPr/>
      <dgm:t>
        <a:bodyPr/>
        <a:lstStyle/>
        <a:p>
          <a:pPr rtl="0"/>
          <a:r>
            <a:rPr lang="ru-RU" dirty="0" smtClean="0"/>
            <a:t>С 2017 г. предельный размер дохода для сохранения права на УСН увеличен. </a:t>
          </a:r>
          <a:r>
            <a:rPr lang="ru-RU" b="1" dirty="0" smtClean="0"/>
            <a:t>Если организация уже применяет УСН - доходы (</a:t>
          </a:r>
          <a:r>
            <a:rPr lang="ru-RU" b="0" dirty="0" smtClean="0"/>
            <a:t>включая полученные авансы</a:t>
          </a:r>
          <a:r>
            <a:rPr lang="ru-RU" b="1" dirty="0" smtClean="0"/>
            <a:t>) за каждый год начиная с 2017 г. не должны превышать 150 млн руб.</a:t>
          </a:r>
          <a:r>
            <a:rPr lang="ru-RU" dirty="0" smtClean="0"/>
            <a:t> </a:t>
          </a:r>
          <a:r>
            <a:rPr lang="ru-RU" i="1" dirty="0" smtClean="0"/>
            <a:t>(п. п. 4, 4.1 ст. 346.13 НК РФ)</a:t>
          </a:r>
          <a:endParaRPr lang="ru-RU" i="1" dirty="0"/>
        </a:p>
      </dgm:t>
    </dgm:pt>
    <dgm:pt modelId="{B2521D71-4E3D-49E3-AD5F-6A67946B580B}" type="parTrans" cxnId="{3EFEB199-1A0B-41AD-AEC1-15F9BB7F02A3}">
      <dgm:prSet/>
      <dgm:spPr/>
      <dgm:t>
        <a:bodyPr/>
        <a:lstStyle/>
        <a:p>
          <a:endParaRPr lang="ru-RU"/>
        </a:p>
      </dgm:t>
    </dgm:pt>
    <dgm:pt modelId="{CC0F4233-F825-450D-B125-64FB2A9958F2}" type="sibTrans" cxnId="{3EFEB199-1A0B-41AD-AEC1-15F9BB7F02A3}">
      <dgm:prSet/>
      <dgm:spPr/>
      <dgm:t>
        <a:bodyPr/>
        <a:lstStyle/>
        <a:p>
          <a:endParaRPr lang="ru-RU"/>
        </a:p>
      </dgm:t>
    </dgm:pt>
    <dgm:pt modelId="{EA163730-ABF0-48B8-83FC-745E6496E2AF}">
      <dgm:prSet/>
      <dgm:spPr/>
      <dgm:t>
        <a:bodyPr/>
        <a:lstStyle/>
        <a:p>
          <a:pPr rtl="0"/>
          <a:r>
            <a:rPr lang="ru-RU" smtClean="0"/>
            <a:t>Организация имеет право перейти на упрощенную систему налогообложения, если по </a:t>
          </a:r>
          <a:r>
            <a:rPr lang="ru-RU" b="1" smtClean="0"/>
            <a:t>итогам девяти месяцев 2017 года</a:t>
          </a:r>
          <a:r>
            <a:rPr lang="ru-RU" smtClean="0"/>
            <a:t>, в котором организация подает уведомление о переходе на упрощенную систему налогообложения, доходы, определяемые в соответствии со статьей 248 настоящего Кодекса, не превысили </a:t>
          </a:r>
          <a:r>
            <a:rPr lang="ru-RU" b="1" smtClean="0"/>
            <a:t>112,5 млн. рублей.</a:t>
          </a:r>
          <a:endParaRPr lang="ru-RU"/>
        </a:p>
      </dgm:t>
    </dgm:pt>
    <dgm:pt modelId="{20CFAD61-4C78-49E3-BB5B-8E9FA1668D13}" type="parTrans" cxnId="{3EE8115A-91AE-46EF-9D6D-635AAF5ACCDE}">
      <dgm:prSet/>
      <dgm:spPr/>
      <dgm:t>
        <a:bodyPr/>
        <a:lstStyle/>
        <a:p>
          <a:endParaRPr lang="ru-RU"/>
        </a:p>
      </dgm:t>
    </dgm:pt>
    <dgm:pt modelId="{CA438FB0-11D9-4F8E-AF47-195B9516B993}" type="sibTrans" cxnId="{3EE8115A-91AE-46EF-9D6D-635AAF5ACCDE}">
      <dgm:prSet/>
      <dgm:spPr/>
      <dgm:t>
        <a:bodyPr/>
        <a:lstStyle/>
        <a:p>
          <a:endParaRPr lang="ru-RU"/>
        </a:p>
      </dgm:t>
    </dgm:pt>
    <dgm:pt modelId="{D0531D88-A16F-4FEC-AF55-5B7257B54674}">
      <dgm:prSet/>
      <dgm:spPr/>
      <dgm:t>
        <a:bodyPr/>
        <a:lstStyle/>
        <a:p>
          <a:pPr rtl="0"/>
          <a:r>
            <a:rPr lang="ru-RU" dirty="0" smtClean="0"/>
            <a:t>УСН могут применять и компании с более дорогими основными средствами. С 2017 года предельная </a:t>
          </a:r>
          <a:r>
            <a:rPr lang="ru-RU" b="1" dirty="0" smtClean="0"/>
            <a:t>величина остаточной стоимости основных средств составляет 150 млн руб</a:t>
          </a:r>
          <a:r>
            <a:rPr lang="ru-RU" dirty="0" smtClean="0"/>
            <a:t>. (</a:t>
          </a:r>
          <a:r>
            <a:rPr lang="ru-RU" i="1" dirty="0" err="1" smtClean="0"/>
            <a:t>пп</a:t>
          </a:r>
          <a:r>
            <a:rPr lang="ru-RU" i="1" dirty="0" smtClean="0"/>
            <a:t>. 16 п. 3 ст. 346.12 НК РФ). </a:t>
          </a:r>
          <a:r>
            <a:rPr lang="ru-RU" dirty="0" smtClean="0"/>
            <a:t>Это на 50% больше той величины, что действовала. (</a:t>
          </a:r>
          <a:r>
            <a:rPr lang="ru-RU" i="1" dirty="0" smtClean="0"/>
            <a:t>превышения лимита остаточной стоимости основных средств достаточно, чтобы утратить право на "упрощенку«)</a:t>
          </a:r>
          <a:endParaRPr lang="ru-RU" dirty="0"/>
        </a:p>
      </dgm:t>
    </dgm:pt>
    <dgm:pt modelId="{A718AC0B-3EAF-4519-A894-478F60AA8EA1}" type="parTrans" cxnId="{0F97A45D-0EC3-4177-8324-9AD1D175FEC8}">
      <dgm:prSet/>
      <dgm:spPr/>
      <dgm:t>
        <a:bodyPr/>
        <a:lstStyle/>
        <a:p>
          <a:endParaRPr lang="ru-RU"/>
        </a:p>
      </dgm:t>
    </dgm:pt>
    <dgm:pt modelId="{6C814205-536F-4381-AD78-33F7133EB1F2}" type="sibTrans" cxnId="{0F97A45D-0EC3-4177-8324-9AD1D175FEC8}">
      <dgm:prSet/>
      <dgm:spPr/>
      <dgm:t>
        <a:bodyPr/>
        <a:lstStyle/>
        <a:p>
          <a:endParaRPr lang="ru-RU"/>
        </a:p>
      </dgm:t>
    </dgm:pt>
    <dgm:pt modelId="{F14DA179-3338-458D-8943-69B172895CF2}">
      <dgm:prSet/>
      <dgm:spPr/>
      <dgm:t>
        <a:bodyPr/>
        <a:lstStyle/>
        <a:p>
          <a:pPr rtl="0"/>
          <a:r>
            <a:rPr lang="ru-RU" b="1" smtClean="0"/>
            <a:t>С 1 октября продавцы на УСН, выручка которых за предшествующий год превышает 40 млн рублей обязаны принимать к оплате карты «Мир». </a:t>
          </a:r>
          <a:r>
            <a:rPr lang="ru-RU" smtClean="0"/>
            <a:t>Можно не устанавливать терминалы в торговых точках, оборот которых за прошедший год менее 5 млн рублей, а также в тех местах, где нет доступа к Интернету</a:t>
          </a:r>
          <a:endParaRPr lang="ru-RU" dirty="0"/>
        </a:p>
      </dgm:t>
    </dgm:pt>
    <dgm:pt modelId="{8AEB97DC-B47A-44D6-89AF-A3F4255E8F87}" type="parTrans" cxnId="{41DE813D-DD9B-4728-8792-E7AD6B7BDB64}">
      <dgm:prSet/>
      <dgm:spPr/>
    </dgm:pt>
    <dgm:pt modelId="{353357F9-63F4-477F-A578-63DEC19FE423}" type="sibTrans" cxnId="{41DE813D-DD9B-4728-8792-E7AD6B7BDB64}">
      <dgm:prSet/>
      <dgm:spPr/>
    </dgm:pt>
    <dgm:pt modelId="{A018CACF-F305-4033-85B2-1BD442C55F97}" type="pres">
      <dgm:prSet presAssocID="{4D60F1B3-1513-4DE3-8119-74DFE6580C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F28F48-4EC4-44FC-9303-091A63C408F1}" type="pres">
      <dgm:prSet presAssocID="{F56F4586-F81C-4C16-9588-444FC037851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7490C3-3F41-41D6-98B7-856C02F512BE}" type="pres">
      <dgm:prSet presAssocID="{2F8B2751-6C7D-413B-932D-B00145057964}" presName="spacer" presStyleCnt="0"/>
      <dgm:spPr/>
      <dgm:t>
        <a:bodyPr/>
        <a:lstStyle/>
        <a:p>
          <a:endParaRPr lang="ru-RU"/>
        </a:p>
      </dgm:t>
    </dgm:pt>
    <dgm:pt modelId="{5AF4CB3B-DFDC-4138-A791-C722F8025FEB}" type="pres">
      <dgm:prSet presAssocID="{172304DC-B437-4AE5-A3D0-15282C4B597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17E6F4-F42D-4EC6-95D2-8DF063CC9EC1}" type="pres">
      <dgm:prSet presAssocID="{CC0F4233-F825-450D-B125-64FB2A9958F2}" presName="spacer" presStyleCnt="0"/>
      <dgm:spPr/>
      <dgm:t>
        <a:bodyPr/>
        <a:lstStyle/>
        <a:p>
          <a:endParaRPr lang="ru-RU"/>
        </a:p>
      </dgm:t>
    </dgm:pt>
    <dgm:pt modelId="{EF1543C4-A4B4-4B1B-B944-63B88ED45D9E}" type="pres">
      <dgm:prSet presAssocID="{EA163730-ABF0-48B8-83FC-745E6496E2A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65EE5-51CE-4CA5-A957-825E38148019}" type="pres">
      <dgm:prSet presAssocID="{CA438FB0-11D9-4F8E-AF47-195B9516B993}" presName="spacer" presStyleCnt="0"/>
      <dgm:spPr/>
      <dgm:t>
        <a:bodyPr/>
        <a:lstStyle/>
        <a:p>
          <a:endParaRPr lang="ru-RU"/>
        </a:p>
      </dgm:t>
    </dgm:pt>
    <dgm:pt modelId="{BC733290-1189-4843-B8E1-C61D7F966B7D}" type="pres">
      <dgm:prSet presAssocID="{D0531D88-A16F-4FEC-AF55-5B7257B5467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C3475-E132-4CE5-BB32-6794CD446858}" type="pres">
      <dgm:prSet presAssocID="{6C814205-536F-4381-AD78-33F7133EB1F2}" presName="spacer" presStyleCnt="0"/>
      <dgm:spPr/>
      <dgm:t>
        <a:bodyPr/>
        <a:lstStyle/>
        <a:p>
          <a:endParaRPr lang="ru-RU"/>
        </a:p>
      </dgm:t>
    </dgm:pt>
    <dgm:pt modelId="{45CD9AB7-A691-46B7-B9FF-D61E10486BA1}" type="pres">
      <dgm:prSet presAssocID="{F14DA179-3338-458D-8943-69B172895CF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581FDF-8E7A-4804-AF3E-8A72924B04EB}" type="presOf" srcId="{EA163730-ABF0-48B8-83FC-745E6496E2AF}" destId="{EF1543C4-A4B4-4B1B-B944-63B88ED45D9E}" srcOrd="0" destOrd="0" presId="urn:microsoft.com/office/officeart/2005/8/layout/vList2"/>
    <dgm:cxn modelId="{5D4E3522-BD92-4CA6-8323-410744F9C468}" type="presOf" srcId="{D0531D88-A16F-4FEC-AF55-5B7257B54674}" destId="{BC733290-1189-4843-B8E1-C61D7F966B7D}" srcOrd="0" destOrd="0" presId="urn:microsoft.com/office/officeart/2005/8/layout/vList2"/>
    <dgm:cxn modelId="{5E35FFA0-9ED9-43CA-B878-F1600064FC8E}" type="presOf" srcId="{F56F4586-F81C-4C16-9588-444FC0378516}" destId="{90F28F48-4EC4-44FC-9303-091A63C408F1}" srcOrd="0" destOrd="0" presId="urn:microsoft.com/office/officeart/2005/8/layout/vList2"/>
    <dgm:cxn modelId="{3EE8115A-91AE-46EF-9D6D-635AAF5ACCDE}" srcId="{4D60F1B3-1513-4DE3-8119-74DFE6580C87}" destId="{EA163730-ABF0-48B8-83FC-745E6496E2AF}" srcOrd="2" destOrd="0" parTransId="{20CFAD61-4C78-49E3-BB5B-8E9FA1668D13}" sibTransId="{CA438FB0-11D9-4F8E-AF47-195B9516B993}"/>
    <dgm:cxn modelId="{3EFEB199-1A0B-41AD-AEC1-15F9BB7F02A3}" srcId="{4D60F1B3-1513-4DE3-8119-74DFE6580C87}" destId="{172304DC-B437-4AE5-A3D0-15282C4B597D}" srcOrd="1" destOrd="0" parTransId="{B2521D71-4E3D-49E3-AD5F-6A67946B580B}" sibTransId="{CC0F4233-F825-450D-B125-64FB2A9958F2}"/>
    <dgm:cxn modelId="{C480F7C0-60BD-49B1-AEEF-AC1678641DED}" type="presOf" srcId="{172304DC-B437-4AE5-A3D0-15282C4B597D}" destId="{5AF4CB3B-DFDC-4138-A791-C722F8025FEB}" srcOrd="0" destOrd="0" presId="urn:microsoft.com/office/officeart/2005/8/layout/vList2"/>
    <dgm:cxn modelId="{0C94B013-80FF-498D-BE34-A8A41A4F6CB0}" type="presOf" srcId="{F14DA179-3338-458D-8943-69B172895CF2}" destId="{45CD9AB7-A691-46B7-B9FF-D61E10486BA1}" srcOrd="0" destOrd="0" presId="urn:microsoft.com/office/officeart/2005/8/layout/vList2"/>
    <dgm:cxn modelId="{0F97A45D-0EC3-4177-8324-9AD1D175FEC8}" srcId="{4D60F1B3-1513-4DE3-8119-74DFE6580C87}" destId="{D0531D88-A16F-4FEC-AF55-5B7257B54674}" srcOrd="3" destOrd="0" parTransId="{A718AC0B-3EAF-4519-A894-478F60AA8EA1}" sibTransId="{6C814205-536F-4381-AD78-33F7133EB1F2}"/>
    <dgm:cxn modelId="{60058BA2-E7F9-4C7A-B5C0-03E52BC7588B}" srcId="{4D60F1B3-1513-4DE3-8119-74DFE6580C87}" destId="{F56F4586-F81C-4C16-9588-444FC0378516}" srcOrd="0" destOrd="0" parTransId="{2480EA86-7954-474B-8506-D457BAF95881}" sibTransId="{2F8B2751-6C7D-413B-932D-B00145057964}"/>
    <dgm:cxn modelId="{0652E228-551B-4231-B3B9-D9D22CA8B62A}" type="presOf" srcId="{4D60F1B3-1513-4DE3-8119-74DFE6580C87}" destId="{A018CACF-F305-4033-85B2-1BD442C55F97}" srcOrd="0" destOrd="0" presId="urn:microsoft.com/office/officeart/2005/8/layout/vList2"/>
    <dgm:cxn modelId="{41DE813D-DD9B-4728-8792-E7AD6B7BDB64}" srcId="{4D60F1B3-1513-4DE3-8119-74DFE6580C87}" destId="{F14DA179-3338-458D-8943-69B172895CF2}" srcOrd="4" destOrd="0" parTransId="{8AEB97DC-B47A-44D6-89AF-A3F4255E8F87}" sibTransId="{353357F9-63F4-477F-A578-63DEC19FE423}"/>
    <dgm:cxn modelId="{1C1B7389-918F-463D-A88A-A17CEA9651B2}" type="presParOf" srcId="{A018CACF-F305-4033-85B2-1BD442C55F97}" destId="{90F28F48-4EC4-44FC-9303-091A63C408F1}" srcOrd="0" destOrd="0" presId="urn:microsoft.com/office/officeart/2005/8/layout/vList2"/>
    <dgm:cxn modelId="{BC0B1964-8A42-45BE-994A-AA8AD2399948}" type="presParOf" srcId="{A018CACF-F305-4033-85B2-1BD442C55F97}" destId="{F07490C3-3F41-41D6-98B7-856C02F512BE}" srcOrd="1" destOrd="0" presId="urn:microsoft.com/office/officeart/2005/8/layout/vList2"/>
    <dgm:cxn modelId="{424E2A3F-2EE7-4124-A070-35160B18C860}" type="presParOf" srcId="{A018CACF-F305-4033-85B2-1BD442C55F97}" destId="{5AF4CB3B-DFDC-4138-A791-C722F8025FEB}" srcOrd="2" destOrd="0" presId="urn:microsoft.com/office/officeart/2005/8/layout/vList2"/>
    <dgm:cxn modelId="{D60CCF56-E0AB-4706-9CFD-7BD67889D8F5}" type="presParOf" srcId="{A018CACF-F305-4033-85B2-1BD442C55F97}" destId="{F417E6F4-F42D-4EC6-95D2-8DF063CC9EC1}" srcOrd="3" destOrd="0" presId="urn:microsoft.com/office/officeart/2005/8/layout/vList2"/>
    <dgm:cxn modelId="{43B5C975-DBE9-480B-B03B-37EBFC4C5521}" type="presParOf" srcId="{A018CACF-F305-4033-85B2-1BD442C55F97}" destId="{EF1543C4-A4B4-4B1B-B944-63B88ED45D9E}" srcOrd="4" destOrd="0" presId="urn:microsoft.com/office/officeart/2005/8/layout/vList2"/>
    <dgm:cxn modelId="{BE9CA159-E5BD-4A71-9C0A-E5687DC75E56}" type="presParOf" srcId="{A018CACF-F305-4033-85B2-1BD442C55F97}" destId="{74865EE5-51CE-4CA5-A957-825E38148019}" srcOrd="5" destOrd="0" presId="urn:microsoft.com/office/officeart/2005/8/layout/vList2"/>
    <dgm:cxn modelId="{DD420C6D-4E28-46EA-AFFF-9C28AA179347}" type="presParOf" srcId="{A018CACF-F305-4033-85B2-1BD442C55F97}" destId="{BC733290-1189-4843-B8E1-C61D7F966B7D}" srcOrd="6" destOrd="0" presId="urn:microsoft.com/office/officeart/2005/8/layout/vList2"/>
    <dgm:cxn modelId="{3C386047-DCD8-4D95-BC05-65C9B0E8A905}" type="presParOf" srcId="{A018CACF-F305-4033-85B2-1BD442C55F97}" destId="{95BC3475-E132-4CE5-BB32-6794CD446858}" srcOrd="7" destOrd="0" presId="urn:microsoft.com/office/officeart/2005/8/layout/vList2"/>
    <dgm:cxn modelId="{73E7AE9D-36C4-49FD-B51C-EB212DB877C8}" type="presParOf" srcId="{A018CACF-F305-4033-85B2-1BD442C55F97}" destId="{45CD9AB7-A691-46B7-B9FF-D61E10486BA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949AC4-8E73-45A0-BE56-1605EB9EE8BB}" type="doc">
      <dgm:prSet loTypeId="urn:microsoft.com/office/officeart/2005/8/layout/hProcess9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BD9257D-05BA-44D1-8B02-D5FCE9B7FF3B}">
      <dgm:prSet custT="1"/>
      <dgm:spPr/>
      <dgm:t>
        <a:bodyPr/>
        <a:lstStyle/>
        <a:p>
          <a:pPr rtl="0"/>
          <a:r>
            <a:rPr lang="ru-RU" sz="2000" b="1" u="sng" dirty="0" smtClean="0"/>
            <a:t>УСН</a:t>
          </a:r>
          <a:r>
            <a:rPr lang="ru-RU" sz="2000" dirty="0" smtClean="0"/>
            <a:t>. </a:t>
          </a:r>
          <a:r>
            <a:rPr lang="ru-RU" sz="2000" b="1" dirty="0" smtClean="0"/>
            <a:t>Льготные налоговые ставки на 2016 - 2018 гг.  </a:t>
          </a:r>
          <a:r>
            <a:rPr lang="ru-RU" sz="2000" dirty="0" smtClean="0"/>
            <a:t>устанавливаются для категорий налогоплательщиков</a:t>
          </a:r>
          <a:r>
            <a:rPr lang="ru-RU" sz="1300" dirty="0" smtClean="0"/>
            <a:t>:</a:t>
          </a:r>
          <a:endParaRPr lang="ru-RU" sz="1300" dirty="0"/>
        </a:p>
      </dgm:t>
    </dgm:pt>
    <dgm:pt modelId="{5CB4B794-582B-4CFD-90C1-DEEE667EECF1}" type="parTrans" cxnId="{C99A94C7-0FCB-46FC-983D-5AD07F9E2599}">
      <dgm:prSet/>
      <dgm:spPr/>
      <dgm:t>
        <a:bodyPr/>
        <a:lstStyle/>
        <a:p>
          <a:endParaRPr lang="ru-RU"/>
        </a:p>
      </dgm:t>
    </dgm:pt>
    <dgm:pt modelId="{77535ECA-62E0-4247-975D-F8AC2D12E5DF}" type="sibTrans" cxnId="{C99A94C7-0FCB-46FC-983D-5AD07F9E2599}">
      <dgm:prSet/>
      <dgm:spPr/>
      <dgm:t>
        <a:bodyPr/>
        <a:lstStyle/>
        <a:p>
          <a:endParaRPr lang="ru-RU"/>
        </a:p>
      </dgm:t>
    </dgm:pt>
    <dgm:pt modelId="{AE86636F-ADDA-43D6-B397-B15C7C7660D6}">
      <dgm:prSet custT="1"/>
      <dgm:spPr/>
      <dgm:t>
        <a:bodyPr/>
        <a:lstStyle/>
        <a:p>
          <a:pPr rtl="0"/>
          <a:r>
            <a:rPr lang="ru-RU" sz="1400" b="1" dirty="0" smtClean="0"/>
            <a:t>1. Объект  УСН «доходы», налоговая ставка в размере 5 процентов устанавливается для организаций и индивидуальных предпринимателей по отдельным  видами экономической деятельности </a:t>
          </a:r>
          <a:endParaRPr lang="ru-RU" sz="1400" b="1" dirty="0"/>
        </a:p>
      </dgm:t>
    </dgm:pt>
    <dgm:pt modelId="{F5E471D9-80E5-4820-A867-2209D61D1357}" type="parTrans" cxnId="{92AC7779-8C6A-454B-B960-4A7A1211A152}">
      <dgm:prSet/>
      <dgm:spPr/>
      <dgm:t>
        <a:bodyPr/>
        <a:lstStyle/>
        <a:p>
          <a:endParaRPr lang="ru-RU"/>
        </a:p>
      </dgm:t>
    </dgm:pt>
    <dgm:pt modelId="{429E06F3-6778-451A-8F0E-EF933301E114}" type="sibTrans" cxnId="{92AC7779-8C6A-454B-B960-4A7A1211A152}">
      <dgm:prSet/>
      <dgm:spPr/>
      <dgm:t>
        <a:bodyPr/>
        <a:lstStyle/>
        <a:p>
          <a:endParaRPr lang="ru-RU"/>
        </a:p>
      </dgm:t>
    </dgm:pt>
    <dgm:pt modelId="{03B3ED0C-089D-4594-903A-42F3DB578917}">
      <dgm:prSet custT="1"/>
      <dgm:spPr/>
      <dgm:t>
        <a:bodyPr/>
        <a:lstStyle/>
        <a:p>
          <a:pPr rtl="0"/>
          <a:r>
            <a:rPr lang="ru-RU" sz="1400" b="1" dirty="0" smtClean="0"/>
            <a:t>2. Объект УСН «доходы – расходов», налоговая ставка в размере  5 процентов устанавливается для организаций СМП и индивидуальных предпринимателей, относящихся: </a:t>
          </a:r>
          <a:endParaRPr lang="ru-RU" sz="1400" b="1" dirty="0" smtClean="0"/>
        </a:p>
        <a:p>
          <a:pPr rtl="0"/>
          <a:r>
            <a:rPr lang="ru-RU" sz="1400" b="1" dirty="0" smtClean="0"/>
            <a:t>1</a:t>
          </a:r>
          <a:r>
            <a:rPr lang="ru-RU" sz="1400" b="1" dirty="0" smtClean="0"/>
            <a:t>) </a:t>
          </a:r>
          <a:r>
            <a:rPr lang="ru-RU" sz="1400" b="1" dirty="0" err="1" smtClean="0"/>
            <a:t>микропредприятия</a:t>
          </a:r>
          <a:r>
            <a:rPr lang="ru-RU" sz="1400" b="1" dirty="0" smtClean="0"/>
            <a:t>; </a:t>
          </a:r>
          <a:endParaRPr lang="ru-RU" sz="1400" b="1" dirty="0" smtClean="0"/>
        </a:p>
        <a:p>
          <a:pPr rtl="0"/>
          <a:r>
            <a:rPr lang="ru-RU" sz="1400" b="1" dirty="0" smtClean="0"/>
            <a:t>2</a:t>
          </a:r>
          <a:r>
            <a:rPr lang="ru-RU" sz="1400" b="1" dirty="0" smtClean="0"/>
            <a:t>) малые предприятия."</a:t>
          </a:r>
          <a:endParaRPr lang="ru-RU" sz="1400" b="1" dirty="0"/>
        </a:p>
      </dgm:t>
    </dgm:pt>
    <dgm:pt modelId="{5382CEE6-D6C2-47B7-8761-624BB0BA67CA}" type="parTrans" cxnId="{52F7D9B7-2498-4B7E-BCDA-B8C7F22EF66E}">
      <dgm:prSet/>
      <dgm:spPr/>
      <dgm:t>
        <a:bodyPr/>
        <a:lstStyle/>
        <a:p>
          <a:endParaRPr lang="ru-RU"/>
        </a:p>
      </dgm:t>
    </dgm:pt>
    <dgm:pt modelId="{90993456-4534-46A6-B7FA-0B94C4CCEC9D}" type="sibTrans" cxnId="{52F7D9B7-2498-4B7E-BCDA-B8C7F22EF66E}">
      <dgm:prSet/>
      <dgm:spPr/>
      <dgm:t>
        <a:bodyPr/>
        <a:lstStyle/>
        <a:p>
          <a:endParaRPr lang="ru-RU"/>
        </a:p>
      </dgm:t>
    </dgm:pt>
    <dgm:pt modelId="{40D6B493-685C-4827-91F7-4216702D39CE}" type="pres">
      <dgm:prSet presAssocID="{21949AC4-8E73-45A0-BE56-1605EB9EE8B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ED8376-2354-4898-B543-991843CEC585}" type="pres">
      <dgm:prSet presAssocID="{21949AC4-8E73-45A0-BE56-1605EB9EE8BB}" presName="arrow" presStyleLbl="bgShp" presStyleIdx="0" presStyleCnt="1"/>
      <dgm:spPr/>
    </dgm:pt>
    <dgm:pt modelId="{EA9F5D57-E7B6-432C-94E4-5CD5040DAA0D}" type="pres">
      <dgm:prSet presAssocID="{21949AC4-8E73-45A0-BE56-1605EB9EE8BB}" presName="linearProcess" presStyleCnt="0"/>
      <dgm:spPr/>
    </dgm:pt>
    <dgm:pt modelId="{6BA028A6-3034-4F33-9292-27F789F42108}" type="pres">
      <dgm:prSet presAssocID="{0BD9257D-05BA-44D1-8B02-D5FCE9B7FF3B}" presName="textNode" presStyleLbl="node1" presStyleIdx="0" presStyleCnt="3" custScaleY="183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C49C5D-290D-4071-94A3-D9A3F89ECFBC}" type="pres">
      <dgm:prSet presAssocID="{77535ECA-62E0-4247-975D-F8AC2D12E5DF}" presName="sibTrans" presStyleCnt="0"/>
      <dgm:spPr/>
    </dgm:pt>
    <dgm:pt modelId="{47D3734C-97E9-4097-8BD8-CE8C2260FE23}" type="pres">
      <dgm:prSet presAssocID="{AE86636F-ADDA-43D6-B397-B15C7C7660D6}" presName="textNode" presStyleLbl="node1" presStyleIdx="1" presStyleCnt="3" custScaleY="127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E14915-39D8-47CD-B616-8E8EAB70C8EE}" type="pres">
      <dgm:prSet presAssocID="{429E06F3-6778-451A-8F0E-EF933301E114}" presName="sibTrans" presStyleCnt="0"/>
      <dgm:spPr/>
    </dgm:pt>
    <dgm:pt modelId="{B01D77D1-5C93-4EB2-BEA5-F1103E84C98A}" type="pres">
      <dgm:prSet presAssocID="{03B3ED0C-089D-4594-903A-42F3DB578917}" presName="textNode" presStyleLbl="node1" presStyleIdx="2" presStyleCnt="3" custScaleY="127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0E9065-A7EC-4588-942F-C4418CD9134C}" type="presOf" srcId="{21949AC4-8E73-45A0-BE56-1605EB9EE8BB}" destId="{40D6B493-685C-4827-91F7-4216702D39CE}" srcOrd="0" destOrd="0" presId="urn:microsoft.com/office/officeart/2005/8/layout/hProcess9"/>
    <dgm:cxn modelId="{52F7D9B7-2498-4B7E-BCDA-B8C7F22EF66E}" srcId="{21949AC4-8E73-45A0-BE56-1605EB9EE8BB}" destId="{03B3ED0C-089D-4594-903A-42F3DB578917}" srcOrd="2" destOrd="0" parTransId="{5382CEE6-D6C2-47B7-8761-624BB0BA67CA}" sibTransId="{90993456-4534-46A6-B7FA-0B94C4CCEC9D}"/>
    <dgm:cxn modelId="{92AC7779-8C6A-454B-B960-4A7A1211A152}" srcId="{21949AC4-8E73-45A0-BE56-1605EB9EE8BB}" destId="{AE86636F-ADDA-43D6-B397-B15C7C7660D6}" srcOrd="1" destOrd="0" parTransId="{F5E471D9-80E5-4820-A867-2209D61D1357}" sibTransId="{429E06F3-6778-451A-8F0E-EF933301E114}"/>
    <dgm:cxn modelId="{5BDF3BE4-76F1-45A5-A7CD-3BDD885736CA}" type="presOf" srcId="{0BD9257D-05BA-44D1-8B02-D5FCE9B7FF3B}" destId="{6BA028A6-3034-4F33-9292-27F789F42108}" srcOrd="0" destOrd="0" presId="urn:microsoft.com/office/officeart/2005/8/layout/hProcess9"/>
    <dgm:cxn modelId="{C99A94C7-0FCB-46FC-983D-5AD07F9E2599}" srcId="{21949AC4-8E73-45A0-BE56-1605EB9EE8BB}" destId="{0BD9257D-05BA-44D1-8B02-D5FCE9B7FF3B}" srcOrd="0" destOrd="0" parTransId="{5CB4B794-582B-4CFD-90C1-DEEE667EECF1}" sibTransId="{77535ECA-62E0-4247-975D-F8AC2D12E5DF}"/>
    <dgm:cxn modelId="{05A792A3-D4E2-4774-8CC1-711333E49010}" type="presOf" srcId="{AE86636F-ADDA-43D6-B397-B15C7C7660D6}" destId="{47D3734C-97E9-4097-8BD8-CE8C2260FE23}" srcOrd="0" destOrd="0" presId="urn:microsoft.com/office/officeart/2005/8/layout/hProcess9"/>
    <dgm:cxn modelId="{64646181-A908-4B01-92B2-F9944A499B59}" type="presOf" srcId="{03B3ED0C-089D-4594-903A-42F3DB578917}" destId="{B01D77D1-5C93-4EB2-BEA5-F1103E84C98A}" srcOrd="0" destOrd="0" presId="urn:microsoft.com/office/officeart/2005/8/layout/hProcess9"/>
    <dgm:cxn modelId="{BA9D6269-D97C-498C-8F80-5CD647CAC294}" type="presParOf" srcId="{40D6B493-685C-4827-91F7-4216702D39CE}" destId="{64ED8376-2354-4898-B543-991843CEC585}" srcOrd="0" destOrd="0" presId="urn:microsoft.com/office/officeart/2005/8/layout/hProcess9"/>
    <dgm:cxn modelId="{B2FE3148-2E53-4799-A0C6-1BB9681E8DCD}" type="presParOf" srcId="{40D6B493-685C-4827-91F7-4216702D39CE}" destId="{EA9F5D57-E7B6-432C-94E4-5CD5040DAA0D}" srcOrd="1" destOrd="0" presId="urn:microsoft.com/office/officeart/2005/8/layout/hProcess9"/>
    <dgm:cxn modelId="{5B3C64E2-7110-47AF-8B88-CB5D75B8E490}" type="presParOf" srcId="{EA9F5D57-E7B6-432C-94E4-5CD5040DAA0D}" destId="{6BA028A6-3034-4F33-9292-27F789F42108}" srcOrd="0" destOrd="0" presId="urn:microsoft.com/office/officeart/2005/8/layout/hProcess9"/>
    <dgm:cxn modelId="{58DE9972-4D0D-4A1D-949F-CF122DBA7CB2}" type="presParOf" srcId="{EA9F5D57-E7B6-432C-94E4-5CD5040DAA0D}" destId="{D7C49C5D-290D-4071-94A3-D9A3F89ECFBC}" srcOrd="1" destOrd="0" presId="urn:microsoft.com/office/officeart/2005/8/layout/hProcess9"/>
    <dgm:cxn modelId="{6033BA1F-7B19-4787-A256-385EF2BA5D52}" type="presParOf" srcId="{EA9F5D57-E7B6-432C-94E4-5CD5040DAA0D}" destId="{47D3734C-97E9-4097-8BD8-CE8C2260FE23}" srcOrd="2" destOrd="0" presId="urn:microsoft.com/office/officeart/2005/8/layout/hProcess9"/>
    <dgm:cxn modelId="{C63C831B-F602-49C8-A8D9-E2CC2D9B24E4}" type="presParOf" srcId="{EA9F5D57-E7B6-432C-94E4-5CD5040DAA0D}" destId="{51E14915-39D8-47CD-B616-8E8EAB70C8EE}" srcOrd="3" destOrd="0" presId="urn:microsoft.com/office/officeart/2005/8/layout/hProcess9"/>
    <dgm:cxn modelId="{85F205B3-1549-4F3B-AA31-360C972F1582}" type="presParOf" srcId="{EA9F5D57-E7B6-432C-94E4-5CD5040DAA0D}" destId="{B01D77D1-5C93-4EB2-BEA5-F1103E84C98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6FC3183-E679-485D-9771-F8FB02AFEFC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7D3AA9-65E9-4310-A11C-4B4F35EEFE5E}">
      <dgm:prSet/>
      <dgm:spPr/>
      <dgm:t>
        <a:bodyPr/>
        <a:lstStyle/>
        <a:p>
          <a:pPr rtl="0"/>
          <a:r>
            <a:rPr lang="ru-RU" dirty="0" smtClean="0"/>
            <a:t>На законодательном уровне закреплено решение продлить "жизнь" системе налогообложения в виде ЕНВД </a:t>
          </a:r>
          <a:r>
            <a:rPr lang="ru-RU" b="1" dirty="0" smtClean="0"/>
            <a:t>до конца 2020 г. </a:t>
          </a:r>
          <a:endParaRPr lang="ru-RU" dirty="0"/>
        </a:p>
      </dgm:t>
    </dgm:pt>
    <dgm:pt modelId="{A4B761B5-B25B-4043-BAB4-A256E908034D}" type="parTrans" cxnId="{461B89FC-4761-4A1B-88E6-9797E6AA38E4}">
      <dgm:prSet/>
      <dgm:spPr/>
      <dgm:t>
        <a:bodyPr/>
        <a:lstStyle/>
        <a:p>
          <a:endParaRPr lang="ru-RU"/>
        </a:p>
      </dgm:t>
    </dgm:pt>
    <dgm:pt modelId="{A80511BE-F056-459A-BAFF-E788B29DEDD4}" type="sibTrans" cxnId="{461B89FC-4761-4A1B-88E6-9797E6AA38E4}">
      <dgm:prSet/>
      <dgm:spPr/>
      <dgm:t>
        <a:bodyPr/>
        <a:lstStyle/>
        <a:p>
          <a:endParaRPr lang="ru-RU"/>
        </a:p>
      </dgm:t>
    </dgm:pt>
    <dgm:pt modelId="{F7D7341F-FE89-41F8-9BEA-A4C75FDD68F7}">
      <dgm:prSet/>
      <dgm:spPr/>
      <dgm:t>
        <a:bodyPr/>
        <a:lstStyle/>
        <a:p>
          <a:pPr rtl="0"/>
          <a:r>
            <a:rPr lang="ru-RU" dirty="0" smtClean="0"/>
            <a:t>Коэффициент-дефлятор, необходимый для расчета  ЕНВД, не изменится</a:t>
          </a:r>
          <a:endParaRPr lang="ru-RU" dirty="0"/>
        </a:p>
      </dgm:t>
    </dgm:pt>
    <dgm:pt modelId="{392861E5-3DBA-4D7D-8F13-B65FC4CB4A74}" type="parTrans" cxnId="{07CB63F3-E662-4C9C-83B0-208F5D9768A2}">
      <dgm:prSet/>
      <dgm:spPr/>
      <dgm:t>
        <a:bodyPr/>
        <a:lstStyle/>
        <a:p>
          <a:endParaRPr lang="ru-RU"/>
        </a:p>
      </dgm:t>
    </dgm:pt>
    <dgm:pt modelId="{08C39F13-EA9C-42AC-9558-6F5412464A83}" type="sibTrans" cxnId="{07CB63F3-E662-4C9C-83B0-208F5D9768A2}">
      <dgm:prSet/>
      <dgm:spPr/>
      <dgm:t>
        <a:bodyPr/>
        <a:lstStyle/>
        <a:p>
          <a:endParaRPr lang="ru-RU"/>
        </a:p>
      </dgm:t>
    </dgm:pt>
    <dgm:pt modelId="{1273D1CC-414A-4C45-9930-159948314FD6}">
      <dgm:prSet/>
      <dgm:spPr/>
      <dgm:t>
        <a:bodyPr/>
        <a:lstStyle/>
        <a:p>
          <a:pPr rtl="0"/>
          <a:r>
            <a:rPr lang="ru-RU" smtClean="0"/>
            <a:t>При исчислении ЕНВД базовая доходность умножается на коэффициент-дефлятор (К1). Для 2017 года он составляет 1,798. Такая же величина устанавливалась на 2016 и 2015 </a:t>
          </a:r>
          <a:r>
            <a:rPr lang="ru-RU" i="1" smtClean="0"/>
            <a:t>годы. (Приказ Минэкономразвития России от 03.11.2016 N 698)</a:t>
          </a:r>
          <a:endParaRPr lang="ru-RU"/>
        </a:p>
      </dgm:t>
    </dgm:pt>
    <dgm:pt modelId="{5B5451B5-EACA-48B7-9CB9-7706BAA35BF4}" type="parTrans" cxnId="{895F4654-3303-4773-B997-95A0D988742D}">
      <dgm:prSet/>
      <dgm:spPr/>
      <dgm:t>
        <a:bodyPr/>
        <a:lstStyle/>
        <a:p>
          <a:endParaRPr lang="ru-RU"/>
        </a:p>
      </dgm:t>
    </dgm:pt>
    <dgm:pt modelId="{0CD578E2-2ACE-417E-835D-6460E29785A9}" type="sibTrans" cxnId="{895F4654-3303-4773-B997-95A0D988742D}">
      <dgm:prSet/>
      <dgm:spPr/>
      <dgm:t>
        <a:bodyPr/>
        <a:lstStyle/>
        <a:p>
          <a:endParaRPr lang="ru-RU"/>
        </a:p>
      </dgm:t>
    </dgm:pt>
    <dgm:pt modelId="{B49CA19C-904D-4D32-A793-6855D0502ECF}">
      <dgm:prSet/>
      <dgm:spPr/>
      <dgm:t>
        <a:bodyPr/>
        <a:lstStyle/>
        <a:p>
          <a:pPr rtl="0"/>
          <a:r>
            <a:rPr lang="ru-RU" dirty="0" smtClean="0"/>
            <a:t>Фиксированные страховые взносы ИП. Предприниматели с наемным персоналом на ЕНВД будут уменьшать налог на страховые взносы и за себя, и за сотрудников (Федеральный закон от 2 июня 2016 г. № 178-ФЗ). Сократить налог на взносы можно в пределах 50 процентов.</a:t>
          </a:r>
          <a:r>
            <a:rPr lang="ru-RU" i="1" dirty="0" smtClean="0"/>
            <a:t>.</a:t>
          </a:r>
          <a:endParaRPr lang="ru-RU" dirty="0"/>
        </a:p>
      </dgm:t>
    </dgm:pt>
    <dgm:pt modelId="{9ABFF232-2985-4EFD-8426-D9BF431E0243}" type="parTrans" cxnId="{B24C3DF5-924E-4329-AE3B-B09E7E63B09C}">
      <dgm:prSet/>
      <dgm:spPr/>
      <dgm:t>
        <a:bodyPr/>
        <a:lstStyle/>
        <a:p>
          <a:endParaRPr lang="ru-RU"/>
        </a:p>
      </dgm:t>
    </dgm:pt>
    <dgm:pt modelId="{C0D8F4F7-15BA-42D0-9398-9680CA459E58}" type="sibTrans" cxnId="{B24C3DF5-924E-4329-AE3B-B09E7E63B09C}">
      <dgm:prSet/>
      <dgm:spPr/>
      <dgm:t>
        <a:bodyPr/>
        <a:lstStyle/>
        <a:p>
          <a:endParaRPr lang="ru-RU"/>
        </a:p>
      </dgm:t>
    </dgm:pt>
    <dgm:pt modelId="{32A702B4-4648-4536-A788-1BDA003A6CE8}">
      <dgm:prSet/>
      <dgm:spPr/>
      <dgm:t>
        <a:bodyPr/>
        <a:lstStyle/>
        <a:p>
          <a:pPr rtl="0"/>
          <a:r>
            <a:rPr lang="ru-RU" dirty="0" smtClean="0"/>
            <a:t>Для налогоплательщиков, применяющих ЕНВД и  патентную систему налогообложения (ПСНО), с 1 января 2017 г. предусмотрено право уменьшать сумму налога на расходы на приобретение ККТ нового образца </a:t>
          </a:r>
          <a:endParaRPr lang="ru-RU" dirty="0"/>
        </a:p>
      </dgm:t>
    </dgm:pt>
    <dgm:pt modelId="{208DD02F-3714-4214-91AC-0B478ADDC12F}" type="parTrans" cxnId="{21CA1177-359A-41D5-8B29-F44BEB227059}">
      <dgm:prSet/>
      <dgm:spPr/>
    </dgm:pt>
    <dgm:pt modelId="{C4DA3FBB-69A3-4DD6-B05E-DE2D7854C7F6}" type="sibTrans" cxnId="{21CA1177-359A-41D5-8B29-F44BEB227059}">
      <dgm:prSet/>
      <dgm:spPr/>
    </dgm:pt>
    <dgm:pt modelId="{10479A01-7EE1-4414-850B-7170588FF693}" type="pres">
      <dgm:prSet presAssocID="{66FC3183-E679-485D-9771-F8FB02AFEF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C098AA-9DB3-47D2-B6F9-F10B3489B16F}" type="pres">
      <dgm:prSet presAssocID="{997D3AA9-65E9-4310-A11C-4B4F35EEFE5E}" presName="linNode" presStyleCnt="0"/>
      <dgm:spPr/>
    </dgm:pt>
    <dgm:pt modelId="{474412B7-E96E-4C97-B787-EF381E7A3BE4}" type="pres">
      <dgm:prSet presAssocID="{997D3AA9-65E9-4310-A11C-4B4F35EEFE5E}" presName="parentText" presStyleLbl="node1" presStyleIdx="0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E658B3-12CA-4AC4-8085-5DAD87C48BBF}" type="pres">
      <dgm:prSet presAssocID="{A80511BE-F056-459A-BAFF-E788B29DEDD4}" presName="sp" presStyleCnt="0"/>
      <dgm:spPr/>
    </dgm:pt>
    <dgm:pt modelId="{4945F563-6990-4EF6-A4BC-4FC043CCF7AC}" type="pres">
      <dgm:prSet presAssocID="{F7D7341F-FE89-41F8-9BEA-A4C75FDD68F7}" presName="linNode" presStyleCnt="0"/>
      <dgm:spPr/>
    </dgm:pt>
    <dgm:pt modelId="{1FA25FF5-9A01-453A-A28D-685F5E63BDB5}" type="pres">
      <dgm:prSet presAssocID="{F7D7341F-FE89-41F8-9BEA-A4C75FDD68F7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265A2-B227-4ABD-9D82-F09B36A6A724}" type="pres">
      <dgm:prSet presAssocID="{F7D7341F-FE89-41F8-9BEA-A4C75FDD68F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3DD53-16AC-425A-AE8B-A8FC88B3E919}" type="pres">
      <dgm:prSet presAssocID="{08C39F13-EA9C-42AC-9558-6F5412464A83}" presName="sp" presStyleCnt="0"/>
      <dgm:spPr/>
    </dgm:pt>
    <dgm:pt modelId="{4B4CFA02-B781-4D87-B97C-B02E1C010FBD}" type="pres">
      <dgm:prSet presAssocID="{B49CA19C-904D-4D32-A793-6855D0502ECF}" presName="linNode" presStyleCnt="0"/>
      <dgm:spPr/>
    </dgm:pt>
    <dgm:pt modelId="{88E9AA72-39B6-4A75-8EC0-375D023D3359}" type="pres">
      <dgm:prSet presAssocID="{B49CA19C-904D-4D32-A793-6855D0502ECF}" presName="parentText" presStyleLbl="node1" presStyleIdx="2" presStyleCnt="4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17EAE4-0AB1-4588-BC1D-A019A86EF250}" type="pres">
      <dgm:prSet presAssocID="{C0D8F4F7-15BA-42D0-9398-9680CA459E58}" presName="sp" presStyleCnt="0"/>
      <dgm:spPr/>
    </dgm:pt>
    <dgm:pt modelId="{3CF4D955-6391-4214-9943-A81392074B7C}" type="pres">
      <dgm:prSet presAssocID="{32A702B4-4648-4536-A788-1BDA003A6CE8}" presName="linNode" presStyleCnt="0"/>
      <dgm:spPr/>
    </dgm:pt>
    <dgm:pt modelId="{A2B429EA-E559-457B-B7FB-00F5FA9BBB8D}" type="pres">
      <dgm:prSet presAssocID="{32A702B4-4648-4536-A788-1BDA003A6CE8}" presName="parentText" presStyleLbl="node1" presStyleIdx="3" presStyleCnt="4" custScaleX="2604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B3950A-F083-4AC1-85E5-59C495C29029}" type="presOf" srcId="{1273D1CC-414A-4C45-9930-159948314FD6}" destId="{6CE265A2-B227-4ABD-9D82-F09B36A6A724}" srcOrd="0" destOrd="0" presId="urn:microsoft.com/office/officeart/2005/8/layout/vList5"/>
    <dgm:cxn modelId="{895F4654-3303-4773-B997-95A0D988742D}" srcId="{F7D7341F-FE89-41F8-9BEA-A4C75FDD68F7}" destId="{1273D1CC-414A-4C45-9930-159948314FD6}" srcOrd="0" destOrd="0" parTransId="{5B5451B5-EACA-48B7-9CB9-7706BAA35BF4}" sibTransId="{0CD578E2-2ACE-417E-835D-6460E29785A9}"/>
    <dgm:cxn modelId="{30E1845F-F84F-4A80-86B7-E5D8708C3906}" type="presOf" srcId="{F7D7341F-FE89-41F8-9BEA-A4C75FDD68F7}" destId="{1FA25FF5-9A01-453A-A28D-685F5E63BDB5}" srcOrd="0" destOrd="0" presId="urn:microsoft.com/office/officeart/2005/8/layout/vList5"/>
    <dgm:cxn modelId="{F68BBDA0-06EC-46D4-9140-057B2C67B315}" type="presOf" srcId="{B49CA19C-904D-4D32-A793-6855D0502ECF}" destId="{88E9AA72-39B6-4A75-8EC0-375D023D3359}" srcOrd="0" destOrd="0" presId="urn:microsoft.com/office/officeart/2005/8/layout/vList5"/>
    <dgm:cxn modelId="{C200B3F1-1AC6-4B6E-A643-F8920110F4CA}" type="presOf" srcId="{32A702B4-4648-4536-A788-1BDA003A6CE8}" destId="{A2B429EA-E559-457B-B7FB-00F5FA9BBB8D}" srcOrd="0" destOrd="0" presId="urn:microsoft.com/office/officeart/2005/8/layout/vList5"/>
    <dgm:cxn modelId="{6B2CC433-6A85-484D-AE30-96FDBF5F610D}" type="presOf" srcId="{997D3AA9-65E9-4310-A11C-4B4F35EEFE5E}" destId="{474412B7-E96E-4C97-B787-EF381E7A3BE4}" srcOrd="0" destOrd="0" presId="urn:microsoft.com/office/officeart/2005/8/layout/vList5"/>
    <dgm:cxn modelId="{21CA1177-359A-41D5-8B29-F44BEB227059}" srcId="{66FC3183-E679-485D-9771-F8FB02AFEFC4}" destId="{32A702B4-4648-4536-A788-1BDA003A6CE8}" srcOrd="3" destOrd="0" parTransId="{208DD02F-3714-4214-91AC-0B478ADDC12F}" sibTransId="{C4DA3FBB-69A3-4DD6-B05E-DE2D7854C7F6}"/>
    <dgm:cxn modelId="{07CB63F3-E662-4C9C-83B0-208F5D9768A2}" srcId="{66FC3183-E679-485D-9771-F8FB02AFEFC4}" destId="{F7D7341F-FE89-41F8-9BEA-A4C75FDD68F7}" srcOrd="1" destOrd="0" parTransId="{392861E5-3DBA-4D7D-8F13-B65FC4CB4A74}" sibTransId="{08C39F13-EA9C-42AC-9558-6F5412464A83}"/>
    <dgm:cxn modelId="{B24C3DF5-924E-4329-AE3B-B09E7E63B09C}" srcId="{66FC3183-E679-485D-9771-F8FB02AFEFC4}" destId="{B49CA19C-904D-4D32-A793-6855D0502ECF}" srcOrd="2" destOrd="0" parTransId="{9ABFF232-2985-4EFD-8426-D9BF431E0243}" sibTransId="{C0D8F4F7-15BA-42D0-9398-9680CA459E58}"/>
    <dgm:cxn modelId="{0C8210F6-16C6-46F2-9BC7-D99C574A9E21}" type="presOf" srcId="{66FC3183-E679-485D-9771-F8FB02AFEFC4}" destId="{10479A01-7EE1-4414-850B-7170588FF693}" srcOrd="0" destOrd="0" presId="urn:microsoft.com/office/officeart/2005/8/layout/vList5"/>
    <dgm:cxn modelId="{461B89FC-4761-4A1B-88E6-9797E6AA38E4}" srcId="{66FC3183-E679-485D-9771-F8FB02AFEFC4}" destId="{997D3AA9-65E9-4310-A11C-4B4F35EEFE5E}" srcOrd="0" destOrd="0" parTransId="{A4B761B5-B25B-4043-BAB4-A256E908034D}" sibTransId="{A80511BE-F056-459A-BAFF-E788B29DEDD4}"/>
    <dgm:cxn modelId="{3886A368-1D1D-4117-BF95-E9F7D689A3BE}" type="presParOf" srcId="{10479A01-7EE1-4414-850B-7170588FF693}" destId="{E0C098AA-9DB3-47D2-B6F9-F10B3489B16F}" srcOrd="0" destOrd="0" presId="urn:microsoft.com/office/officeart/2005/8/layout/vList5"/>
    <dgm:cxn modelId="{1B964111-C552-43CB-9642-76DC7F8C528F}" type="presParOf" srcId="{E0C098AA-9DB3-47D2-B6F9-F10B3489B16F}" destId="{474412B7-E96E-4C97-B787-EF381E7A3BE4}" srcOrd="0" destOrd="0" presId="urn:microsoft.com/office/officeart/2005/8/layout/vList5"/>
    <dgm:cxn modelId="{197FAEF1-CDB0-4C0D-BE89-F67E2894052C}" type="presParOf" srcId="{10479A01-7EE1-4414-850B-7170588FF693}" destId="{2BE658B3-12CA-4AC4-8085-5DAD87C48BBF}" srcOrd="1" destOrd="0" presId="urn:microsoft.com/office/officeart/2005/8/layout/vList5"/>
    <dgm:cxn modelId="{8794E8EB-5FB4-4F2A-9183-474EF991B9D3}" type="presParOf" srcId="{10479A01-7EE1-4414-850B-7170588FF693}" destId="{4945F563-6990-4EF6-A4BC-4FC043CCF7AC}" srcOrd="2" destOrd="0" presId="urn:microsoft.com/office/officeart/2005/8/layout/vList5"/>
    <dgm:cxn modelId="{F5D101A3-482E-4402-BA09-DC297121AD8A}" type="presParOf" srcId="{4945F563-6990-4EF6-A4BC-4FC043CCF7AC}" destId="{1FA25FF5-9A01-453A-A28D-685F5E63BDB5}" srcOrd="0" destOrd="0" presId="urn:microsoft.com/office/officeart/2005/8/layout/vList5"/>
    <dgm:cxn modelId="{FF4C8B5F-D740-4302-B6F7-8D99491BDE1A}" type="presParOf" srcId="{4945F563-6990-4EF6-A4BC-4FC043CCF7AC}" destId="{6CE265A2-B227-4ABD-9D82-F09B36A6A724}" srcOrd="1" destOrd="0" presId="urn:microsoft.com/office/officeart/2005/8/layout/vList5"/>
    <dgm:cxn modelId="{F2C426A6-3D87-437C-92EB-E9D20581172C}" type="presParOf" srcId="{10479A01-7EE1-4414-850B-7170588FF693}" destId="{19E3DD53-16AC-425A-AE8B-A8FC88B3E919}" srcOrd="3" destOrd="0" presId="urn:microsoft.com/office/officeart/2005/8/layout/vList5"/>
    <dgm:cxn modelId="{7C67E8EE-6954-405F-A66E-99AFCE76F270}" type="presParOf" srcId="{10479A01-7EE1-4414-850B-7170588FF693}" destId="{4B4CFA02-B781-4D87-B97C-B02E1C010FBD}" srcOrd="4" destOrd="0" presId="urn:microsoft.com/office/officeart/2005/8/layout/vList5"/>
    <dgm:cxn modelId="{151B8190-B1E6-4D16-BB8E-C13BDBD5245C}" type="presParOf" srcId="{4B4CFA02-B781-4D87-B97C-B02E1C010FBD}" destId="{88E9AA72-39B6-4A75-8EC0-375D023D3359}" srcOrd="0" destOrd="0" presId="urn:microsoft.com/office/officeart/2005/8/layout/vList5"/>
    <dgm:cxn modelId="{E661D59C-C573-4F9B-8DEF-EB07BF045A5E}" type="presParOf" srcId="{10479A01-7EE1-4414-850B-7170588FF693}" destId="{9E17EAE4-0AB1-4588-BC1D-A019A86EF250}" srcOrd="5" destOrd="0" presId="urn:microsoft.com/office/officeart/2005/8/layout/vList5"/>
    <dgm:cxn modelId="{7EF8037F-5405-498A-9477-44B57E040E30}" type="presParOf" srcId="{10479A01-7EE1-4414-850B-7170588FF693}" destId="{3CF4D955-6391-4214-9943-A81392074B7C}" srcOrd="6" destOrd="0" presId="urn:microsoft.com/office/officeart/2005/8/layout/vList5"/>
    <dgm:cxn modelId="{C93A7EC3-32A2-43AD-8627-83D1B17F3BB5}" type="presParOf" srcId="{3CF4D955-6391-4214-9943-A81392074B7C}" destId="{A2B429EA-E559-457B-B7FB-00F5FA9BBB8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F151FB-7CFC-4B1D-885C-BB4DB52A0568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D60870-2D03-4EF4-877A-B329E7F07645}">
      <dgm:prSet custT="1"/>
      <dgm:spPr/>
      <dgm:t>
        <a:bodyPr/>
        <a:lstStyle/>
        <a:p>
          <a:pPr rtl="0"/>
          <a:r>
            <a:rPr lang="ru-RU" sz="1400" b="1" dirty="0" smtClean="0"/>
            <a:t>С 1 января 2016 года  действует обновленный перечень видов деятельности</a:t>
          </a:r>
          <a:r>
            <a:rPr lang="ru-RU" sz="1400" dirty="0" smtClean="0"/>
            <a:t>, при осуществлении которых </a:t>
          </a:r>
          <a:r>
            <a:rPr lang="ru-RU" sz="1400" b="1" dirty="0" smtClean="0"/>
            <a:t>ИП вправе применять патентную систему налогообложения. Всего 63</a:t>
          </a:r>
          <a:r>
            <a:rPr lang="ru-RU" sz="1200" b="1" dirty="0" smtClean="0"/>
            <a:t>. </a:t>
          </a:r>
          <a:r>
            <a:rPr lang="ru-RU" sz="1200" dirty="0" smtClean="0"/>
            <a:t>К видам деятельности, в частности, относятся:</a:t>
          </a:r>
          <a:endParaRPr lang="ru-RU" sz="1200" dirty="0"/>
        </a:p>
      </dgm:t>
    </dgm:pt>
    <dgm:pt modelId="{11A8A1CD-0411-4BC7-B72A-86BE4E3CB7F0}" type="parTrans" cxnId="{9941865B-EA54-41CB-99B7-EC340BE05A8E}">
      <dgm:prSet/>
      <dgm:spPr/>
      <dgm:t>
        <a:bodyPr/>
        <a:lstStyle/>
        <a:p>
          <a:endParaRPr lang="ru-RU"/>
        </a:p>
      </dgm:t>
    </dgm:pt>
    <dgm:pt modelId="{EB248D11-DE60-437C-B2CC-E21B46779DF1}" type="sibTrans" cxnId="{9941865B-EA54-41CB-99B7-EC340BE05A8E}">
      <dgm:prSet/>
      <dgm:spPr/>
      <dgm:t>
        <a:bodyPr/>
        <a:lstStyle/>
        <a:p>
          <a:endParaRPr lang="ru-RU"/>
        </a:p>
      </dgm:t>
    </dgm:pt>
    <dgm:pt modelId="{8283D9EB-62B3-4462-8980-870E877200B0}">
      <dgm:prSet/>
      <dgm:spPr/>
      <dgm:t>
        <a:bodyPr/>
        <a:lstStyle/>
        <a:p>
          <a:pPr rtl="0"/>
          <a:r>
            <a:rPr lang="ru-RU" sz="900" dirty="0" smtClean="0"/>
            <a:t>•	услуги общественного питания, оказываемые через объекты общепита, не имеющие зала обслуживания;</a:t>
          </a:r>
          <a:endParaRPr lang="ru-RU" sz="900" dirty="0"/>
        </a:p>
      </dgm:t>
    </dgm:pt>
    <dgm:pt modelId="{F735B3CA-1293-4A83-9AEF-F8ED341355D2}" type="parTrans" cxnId="{E2053895-05EF-46EA-8C51-A4CC322F8844}">
      <dgm:prSet/>
      <dgm:spPr/>
      <dgm:t>
        <a:bodyPr/>
        <a:lstStyle/>
        <a:p>
          <a:endParaRPr lang="ru-RU"/>
        </a:p>
      </dgm:t>
    </dgm:pt>
    <dgm:pt modelId="{BFD8B3A5-56E0-432F-9BF3-F7CCB339A0B2}" type="sibTrans" cxnId="{E2053895-05EF-46EA-8C51-A4CC322F8844}">
      <dgm:prSet/>
      <dgm:spPr/>
      <dgm:t>
        <a:bodyPr/>
        <a:lstStyle/>
        <a:p>
          <a:endParaRPr lang="ru-RU"/>
        </a:p>
      </dgm:t>
    </dgm:pt>
    <dgm:pt modelId="{6D19176A-8897-4815-A743-D07668BC714C}">
      <dgm:prSet/>
      <dgm:spPr/>
      <dgm:t>
        <a:bodyPr/>
        <a:lstStyle/>
        <a:p>
          <a:pPr rtl="0"/>
          <a:r>
            <a:rPr lang="ru-RU" sz="900" smtClean="0"/>
            <a:t>•	производство кожи и изделий из кожи;</a:t>
          </a:r>
          <a:endParaRPr lang="ru-RU" sz="900"/>
        </a:p>
      </dgm:t>
    </dgm:pt>
    <dgm:pt modelId="{5148A2A4-83A1-4BCA-8E9A-C16F5A9976FB}" type="parTrans" cxnId="{606422E8-B253-416D-8937-41716405C8BE}">
      <dgm:prSet/>
      <dgm:spPr/>
      <dgm:t>
        <a:bodyPr/>
        <a:lstStyle/>
        <a:p>
          <a:endParaRPr lang="ru-RU"/>
        </a:p>
      </dgm:t>
    </dgm:pt>
    <dgm:pt modelId="{95064153-5008-48A8-A694-1B2F5ABA4A0A}" type="sibTrans" cxnId="{606422E8-B253-416D-8937-41716405C8BE}">
      <dgm:prSet/>
      <dgm:spPr/>
      <dgm:t>
        <a:bodyPr/>
        <a:lstStyle/>
        <a:p>
          <a:endParaRPr lang="ru-RU"/>
        </a:p>
      </dgm:t>
    </dgm:pt>
    <dgm:pt modelId="{8BE93520-9243-4A5F-9B37-095E9925D6E8}">
      <dgm:prSet/>
      <dgm:spPr/>
      <dgm:t>
        <a:bodyPr/>
        <a:lstStyle/>
        <a:p>
          <a:pPr rtl="0"/>
          <a:r>
            <a:rPr lang="ru-RU" sz="900" smtClean="0"/>
            <a:t>•	сушка, переработка и консервирование фруктов и овощей;</a:t>
          </a:r>
          <a:endParaRPr lang="ru-RU" sz="900"/>
        </a:p>
      </dgm:t>
    </dgm:pt>
    <dgm:pt modelId="{4C0A9061-F6B0-455A-ACA0-852F1112E6D0}" type="parTrans" cxnId="{81D0A682-16FD-446A-86C0-12516EAD09FD}">
      <dgm:prSet/>
      <dgm:spPr/>
      <dgm:t>
        <a:bodyPr/>
        <a:lstStyle/>
        <a:p>
          <a:endParaRPr lang="ru-RU"/>
        </a:p>
      </dgm:t>
    </dgm:pt>
    <dgm:pt modelId="{06A83226-E81A-49E3-A652-C7B95339BBB7}" type="sibTrans" cxnId="{81D0A682-16FD-446A-86C0-12516EAD09FD}">
      <dgm:prSet/>
      <dgm:spPr/>
      <dgm:t>
        <a:bodyPr/>
        <a:lstStyle/>
        <a:p>
          <a:endParaRPr lang="ru-RU"/>
        </a:p>
      </dgm:t>
    </dgm:pt>
    <dgm:pt modelId="{CFD622B8-7522-432E-9292-5D7564EFB356}">
      <dgm:prSet/>
      <dgm:spPr/>
      <dgm:t>
        <a:bodyPr/>
        <a:lstStyle/>
        <a:p>
          <a:pPr rtl="0"/>
          <a:r>
            <a:rPr lang="ru-RU" sz="900" dirty="0" smtClean="0"/>
            <a:t>•	производство молочной продукции;</a:t>
          </a:r>
          <a:endParaRPr lang="ru-RU" sz="900" dirty="0"/>
        </a:p>
      </dgm:t>
    </dgm:pt>
    <dgm:pt modelId="{8B3895B9-2CAB-4F24-AA0A-A1B4D721803A}" type="parTrans" cxnId="{220DA7D0-45F5-412F-88EF-A652FA563EDD}">
      <dgm:prSet/>
      <dgm:spPr/>
      <dgm:t>
        <a:bodyPr/>
        <a:lstStyle/>
        <a:p>
          <a:endParaRPr lang="ru-RU"/>
        </a:p>
      </dgm:t>
    </dgm:pt>
    <dgm:pt modelId="{EA172BB0-173B-4E38-AD1C-88A672A37464}" type="sibTrans" cxnId="{220DA7D0-45F5-412F-88EF-A652FA563EDD}">
      <dgm:prSet/>
      <dgm:spPr/>
      <dgm:t>
        <a:bodyPr/>
        <a:lstStyle/>
        <a:p>
          <a:endParaRPr lang="ru-RU"/>
        </a:p>
      </dgm:t>
    </dgm:pt>
    <dgm:pt modelId="{F53B6997-B48D-4789-A636-0499061B878E}">
      <dgm:prSet/>
      <dgm:spPr/>
      <dgm:t>
        <a:bodyPr/>
        <a:lstStyle/>
        <a:p>
          <a:pPr rtl="0"/>
          <a:r>
            <a:rPr lang="ru-RU" sz="900" smtClean="0"/>
            <a:t>•	производство плодово-ягодных посадочных материалов, выращивание рассады овощных культур и семян трав;</a:t>
          </a:r>
          <a:endParaRPr lang="ru-RU" sz="900"/>
        </a:p>
      </dgm:t>
    </dgm:pt>
    <dgm:pt modelId="{30F10154-921C-4C66-A390-FE21D6DE675D}" type="parTrans" cxnId="{6026F8D8-93CF-453C-9F0F-E1ABF6C8006C}">
      <dgm:prSet/>
      <dgm:spPr/>
      <dgm:t>
        <a:bodyPr/>
        <a:lstStyle/>
        <a:p>
          <a:endParaRPr lang="ru-RU"/>
        </a:p>
      </dgm:t>
    </dgm:pt>
    <dgm:pt modelId="{15A5450A-748C-4FE9-948D-CD8306E1A4C6}" type="sibTrans" cxnId="{6026F8D8-93CF-453C-9F0F-E1ABF6C8006C}">
      <dgm:prSet/>
      <dgm:spPr/>
      <dgm:t>
        <a:bodyPr/>
        <a:lstStyle/>
        <a:p>
          <a:endParaRPr lang="ru-RU"/>
        </a:p>
      </dgm:t>
    </dgm:pt>
    <dgm:pt modelId="{188EDC90-F296-4C10-B685-E82591EB34CB}">
      <dgm:prSet/>
      <dgm:spPr/>
      <dgm:t>
        <a:bodyPr/>
        <a:lstStyle/>
        <a:p>
          <a:pPr rtl="0"/>
          <a:r>
            <a:rPr lang="ru-RU" sz="900" smtClean="0"/>
            <a:t>•	производство хлебобулочных и мучных кондитерских изделий;</a:t>
          </a:r>
          <a:endParaRPr lang="ru-RU" sz="900"/>
        </a:p>
      </dgm:t>
    </dgm:pt>
    <dgm:pt modelId="{66D85542-1E07-42DB-9AD9-72BD9D4A717F}" type="parTrans" cxnId="{5D8D23B2-2954-4D6F-A90A-E7BCEA7578E8}">
      <dgm:prSet/>
      <dgm:spPr/>
      <dgm:t>
        <a:bodyPr/>
        <a:lstStyle/>
        <a:p>
          <a:endParaRPr lang="ru-RU"/>
        </a:p>
      </dgm:t>
    </dgm:pt>
    <dgm:pt modelId="{24C7F3B7-0DCA-459C-BB3B-7A1D0B46D7DD}" type="sibTrans" cxnId="{5D8D23B2-2954-4D6F-A90A-E7BCEA7578E8}">
      <dgm:prSet/>
      <dgm:spPr/>
      <dgm:t>
        <a:bodyPr/>
        <a:lstStyle/>
        <a:p>
          <a:endParaRPr lang="ru-RU"/>
        </a:p>
      </dgm:t>
    </dgm:pt>
    <dgm:pt modelId="{CE19D9BA-D4DD-44A4-AA2A-3C1E00FE9D72}">
      <dgm:prSet/>
      <dgm:spPr/>
      <dgm:t>
        <a:bodyPr/>
        <a:lstStyle/>
        <a:p>
          <a:pPr rtl="0"/>
          <a:r>
            <a:rPr lang="ru-RU" sz="900" dirty="0" smtClean="0"/>
            <a:t>•	деятельность по письменному и устному переводу;</a:t>
          </a:r>
          <a:endParaRPr lang="ru-RU" sz="900" dirty="0"/>
        </a:p>
      </dgm:t>
    </dgm:pt>
    <dgm:pt modelId="{84508B41-4803-4420-BB7B-7378F098CD89}" type="parTrans" cxnId="{A79A44FC-4986-4D2B-9E7D-866A28D9FD41}">
      <dgm:prSet/>
      <dgm:spPr/>
      <dgm:t>
        <a:bodyPr/>
        <a:lstStyle/>
        <a:p>
          <a:endParaRPr lang="ru-RU"/>
        </a:p>
      </dgm:t>
    </dgm:pt>
    <dgm:pt modelId="{BD5A87F0-3792-4154-AC17-B66AC9A62118}" type="sibTrans" cxnId="{A79A44FC-4986-4D2B-9E7D-866A28D9FD41}">
      <dgm:prSet/>
      <dgm:spPr/>
      <dgm:t>
        <a:bodyPr/>
        <a:lstStyle/>
        <a:p>
          <a:endParaRPr lang="ru-RU"/>
        </a:p>
      </dgm:t>
    </dgm:pt>
    <dgm:pt modelId="{F3A59C60-9502-459B-AC00-879FD67F409C}">
      <dgm:prSet/>
      <dgm:spPr/>
      <dgm:t>
        <a:bodyPr/>
        <a:lstStyle/>
        <a:p>
          <a:pPr rtl="0"/>
          <a:r>
            <a:rPr lang="ru-RU" sz="900" dirty="0" smtClean="0"/>
            <a:t>•	ремонт компьютеров и коммуникационного оборудования</a:t>
          </a:r>
          <a:endParaRPr lang="ru-RU" sz="900" b="1" u="sng" dirty="0"/>
        </a:p>
      </dgm:t>
    </dgm:pt>
    <dgm:pt modelId="{B0668357-1BA7-492F-82FA-75D594D0C925}" type="parTrans" cxnId="{45EE79D8-6482-4836-985F-0E91BC0A4306}">
      <dgm:prSet/>
      <dgm:spPr/>
      <dgm:t>
        <a:bodyPr/>
        <a:lstStyle/>
        <a:p>
          <a:endParaRPr lang="ru-RU"/>
        </a:p>
      </dgm:t>
    </dgm:pt>
    <dgm:pt modelId="{A0B6B229-C0EB-4DF6-A766-D73E3B092329}" type="sibTrans" cxnId="{45EE79D8-6482-4836-985F-0E91BC0A4306}">
      <dgm:prSet/>
      <dgm:spPr/>
      <dgm:t>
        <a:bodyPr/>
        <a:lstStyle/>
        <a:p>
          <a:endParaRPr lang="ru-RU"/>
        </a:p>
      </dgm:t>
    </dgm:pt>
    <dgm:pt modelId="{D8C8949D-8A58-4457-B9BB-869D569EEE9B}">
      <dgm:prSet custT="1"/>
      <dgm:spPr/>
      <dgm:t>
        <a:bodyPr/>
        <a:lstStyle/>
        <a:p>
          <a:pPr rtl="0"/>
          <a:r>
            <a:rPr lang="ru-RU" sz="1400" dirty="0" smtClean="0"/>
            <a:t>Законом ХМАО - Югры от 09.11.2012 N 123-оз </a:t>
          </a:r>
        </a:p>
        <a:p>
          <a:pPr rtl="0"/>
          <a:r>
            <a:rPr lang="ru-RU" sz="1400" dirty="0" smtClean="0"/>
            <a:t>(ред. от 27.09.2015) </a:t>
          </a:r>
        </a:p>
        <a:p>
          <a:pPr rtl="0"/>
          <a:r>
            <a:rPr lang="ru-RU" sz="1400" dirty="0" smtClean="0"/>
            <a:t>Установлены размеры </a:t>
          </a:r>
          <a:r>
            <a:rPr lang="ru-RU" sz="1200" b="1" dirty="0" smtClean="0"/>
            <a:t>потенциально возможного</a:t>
          </a:r>
        </a:p>
        <a:p>
          <a:pPr rtl="0"/>
          <a:r>
            <a:rPr lang="ru-RU" sz="1200" b="1" dirty="0" smtClean="0"/>
            <a:t> к получению индивидуальным предпринимателем годового </a:t>
          </a:r>
        </a:p>
        <a:p>
          <a:pPr rtl="0"/>
          <a:r>
            <a:rPr lang="ru-RU" sz="1200" b="1" dirty="0" smtClean="0"/>
            <a:t>дохода по видам предпринимательской деятельности, в отношении</a:t>
          </a:r>
        </a:p>
        <a:p>
          <a:pPr rtl="0"/>
          <a:r>
            <a:rPr lang="ru-RU" sz="1200" b="1" dirty="0" smtClean="0"/>
            <a:t> которых применяется патентная система налогообложения.</a:t>
          </a:r>
        </a:p>
        <a:p>
          <a:pPr rtl="0"/>
          <a:r>
            <a:rPr lang="ru-RU" sz="1400" b="1" dirty="0" smtClean="0"/>
            <a:t>Для МО установлен понижающий коэффициент</a:t>
          </a:r>
          <a:r>
            <a:rPr lang="ru-RU" sz="1200" b="1" dirty="0" smtClean="0"/>
            <a:t>, </a:t>
          </a:r>
        </a:p>
        <a:p>
          <a:pPr rtl="0"/>
          <a:r>
            <a:rPr lang="ru-RU" sz="1200" b="1" dirty="0" smtClean="0"/>
            <a:t>применяемый при расчете размеров потенциально возможного</a:t>
          </a:r>
        </a:p>
        <a:p>
          <a:pPr rtl="0"/>
          <a:r>
            <a:rPr lang="ru-RU" sz="1200" b="1" dirty="0" smtClean="0"/>
            <a:t> к получению индивидуальным предпринимателем годового дохода.</a:t>
          </a:r>
          <a:endParaRPr lang="ru-RU" sz="1200" b="1" dirty="0"/>
        </a:p>
      </dgm:t>
    </dgm:pt>
    <dgm:pt modelId="{A340AC7B-9AEF-4003-B5C4-E3160A96FC45}" type="parTrans" cxnId="{2DFF7D80-DBE0-4F96-8FEF-E461036E9A92}">
      <dgm:prSet/>
      <dgm:spPr/>
      <dgm:t>
        <a:bodyPr/>
        <a:lstStyle/>
        <a:p>
          <a:endParaRPr lang="ru-RU"/>
        </a:p>
      </dgm:t>
    </dgm:pt>
    <dgm:pt modelId="{02C7F05A-6AD1-4F8D-A0C9-D1478D162BB2}" type="sibTrans" cxnId="{2DFF7D80-DBE0-4F96-8FEF-E461036E9A92}">
      <dgm:prSet/>
      <dgm:spPr/>
      <dgm:t>
        <a:bodyPr/>
        <a:lstStyle/>
        <a:p>
          <a:endParaRPr lang="ru-RU"/>
        </a:p>
      </dgm:t>
    </dgm:pt>
    <dgm:pt modelId="{B097EC8F-68FB-4DC2-947D-23F50B50A4F7}">
      <dgm:prSet custT="1"/>
      <dgm:spPr/>
      <dgm:t>
        <a:bodyPr/>
        <a:lstStyle/>
        <a:p>
          <a:endParaRPr lang="ru-RU" sz="1200" dirty="0"/>
        </a:p>
      </dgm:t>
    </dgm:pt>
    <dgm:pt modelId="{ADDE233D-9330-472F-97C3-3F54C6E60532}" type="parTrans" cxnId="{C19BE3B0-DB70-4271-980C-E21C1EB5B139}">
      <dgm:prSet/>
      <dgm:spPr/>
      <dgm:t>
        <a:bodyPr/>
        <a:lstStyle/>
        <a:p>
          <a:endParaRPr lang="ru-RU"/>
        </a:p>
      </dgm:t>
    </dgm:pt>
    <dgm:pt modelId="{8794CF0C-CB38-4F1F-8B93-0430E19B1F58}" type="sibTrans" cxnId="{C19BE3B0-DB70-4271-980C-E21C1EB5B139}">
      <dgm:prSet/>
      <dgm:spPr/>
      <dgm:t>
        <a:bodyPr/>
        <a:lstStyle/>
        <a:p>
          <a:endParaRPr lang="ru-RU"/>
        </a:p>
      </dgm:t>
    </dgm:pt>
    <dgm:pt modelId="{B182C836-56F5-420C-9FE5-D5E2910C463C}">
      <dgm:prSet custT="1"/>
      <dgm:spPr/>
      <dgm:t>
        <a:bodyPr/>
        <a:lstStyle/>
        <a:p>
          <a:pPr rtl="0"/>
          <a:r>
            <a:rPr lang="ru-RU" sz="900" b="1" u="sng" dirty="0" smtClean="0"/>
            <a:t>. </a:t>
          </a:r>
          <a:r>
            <a:rPr lang="ru-RU" sz="1200" b="1" i="1" u="sng" dirty="0" smtClean="0"/>
            <a:t>Все перечислены в 2 ст. 346.43 НК РФ.</a:t>
          </a:r>
          <a:endParaRPr lang="ru-RU" sz="1200" b="1" i="1" u="sng" dirty="0"/>
        </a:p>
      </dgm:t>
    </dgm:pt>
    <dgm:pt modelId="{A3BEF36D-DC99-4BBD-9812-B2E6A52D5D99}" type="parTrans" cxnId="{5D939224-25B0-446D-8500-FDDCD31B648F}">
      <dgm:prSet/>
      <dgm:spPr/>
      <dgm:t>
        <a:bodyPr/>
        <a:lstStyle/>
        <a:p>
          <a:endParaRPr lang="ru-RU"/>
        </a:p>
      </dgm:t>
    </dgm:pt>
    <dgm:pt modelId="{76ADBD8E-CF1F-4DE4-BB96-0447D17459D5}" type="sibTrans" cxnId="{5D939224-25B0-446D-8500-FDDCD31B648F}">
      <dgm:prSet/>
      <dgm:spPr/>
      <dgm:t>
        <a:bodyPr/>
        <a:lstStyle/>
        <a:p>
          <a:endParaRPr lang="ru-RU"/>
        </a:p>
      </dgm:t>
    </dgm:pt>
    <dgm:pt modelId="{3213E6F4-A8AC-4429-9C61-F43C11CB82F7}" type="pres">
      <dgm:prSet presAssocID="{0AF151FB-7CFC-4B1D-885C-BB4DB52A056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141595-A4D2-4FEB-882F-1FF332C98854}" type="pres">
      <dgm:prSet presAssocID="{5ED60870-2D03-4EF4-877A-B329E7F07645}" presName="comp" presStyleCnt="0"/>
      <dgm:spPr/>
    </dgm:pt>
    <dgm:pt modelId="{CA6EC34A-6B1A-4C5B-940C-0F37FC94CDBE}" type="pres">
      <dgm:prSet presAssocID="{5ED60870-2D03-4EF4-877A-B329E7F07645}" presName="rect2" presStyleLbl="node1" presStyleIdx="0" presStyleCnt="2" custScaleX="112170" custLinFactNeighborX="3009" custLinFactNeighborY="-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20A69-21D5-4444-BCCD-F5A98724DAA6}" type="pres">
      <dgm:prSet presAssocID="{5ED60870-2D03-4EF4-877A-B329E7F07645}" presName="rect1" presStyleLbl="ln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5000" r="-125000"/>
          </a:stretch>
        </a:blipFill>
      </dgm:spPr>
      <dgm:t>
        <a:bodyPr/>
        <a:lstStyle/>
        <a:p>
          <a:endParaRPr lang="ru-RU"/>
        </a:p>
      </dgm:t>
    </dgm:pt>
    <dgm:pt modelId="{EC97FA7E-A333-467D-BDF6-BDBE558F3C1F}" type="pres">
      <dgm:prSet presAssocID="{EB248D11-DE60-437C-B2CC-E21B46779DF1}" presName="sibTrans" presStyleCnt="0"/>
      <dgm:spPr/>
    </dgm:pt>
    <dgm:pt modelId="{5D38964E-B785-43EC-8CA1-05954ECD0598}" type="pres">
      <dgm:prSet presAssocID="{D8C8949D-8A58-4457-B9BB-869D569EEE9B}" presName="comp" presStyleCnt="0"/>
      <dgm:spPr/>
    </dgm:pt>
    <dgm:pt modelId="{ACC7A5B5-A412-4C84-969D-9A21B31AF7CF}" type="pres">
      <dgm:prSet presAssocID="{D8C8949D-8A58-4457-B9BB-869D569EEE9B}" presName="rect2" presStyleLbl="node1" presStyleIdx="1" presStyleCnt="2" custScaleX="97245" custLinFactNeighborX="-6437" custLinFactNeighborY="-1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78B4A-A1E6-46A1-A524-DEF88BF8053D}" type="pres">
      <dgm:prSet presAssocID="{D8C8949D-8A58-4457-B9BB-869D569EEE9B}" presName="rect1" presStyleLbl="lnNode1" presStyleIdx="1" presStyleCnt="2"/>
      <dgm:spPr/>
    </dgm:pt>
  </dgm:ptLst>
  <dgm:cxnLst>
    <dgm:cxn modelId="{C19BE3B0-DB70-4271-980C-E21C1EB5B139}" srcId="{D8C8949D-8A58-4457-B9BB-869D569EEE9B}" destId="{B097EC8F-68FB-4DC2-947D-23F50B50A4F7}" srcOrd="0" destOrd="0" parTransId="{ADDE233D-9330-472F-97C3-3F54C6E60532}" sibTransId="{8794CF0C-CB38-4F1F-8B93-0430E19B1F58}"/>
    <dgm:cxn modelId="{6026F8D8-93CF-453C-9F0F-E1ABF6C8006C}" srcId="{5ED60870-2D03-4EF4-877A-B329E7F07645}" destId="{F53B6997-B48D-4789-A636-0499061B878E}" srcOrd="4" destOrd="0" parTransId="{30F10154-921C-4C66-A390-FE21D6DE675D}" sibTransId="{15A5450A-748C-4FE9-948D-CD8306E1A4C6}"/>
    <dgm:cxn modelId="{CC40CB71-957D-4F67-A84D-9514F8142558}" type="presOf" srcId="{B182C836-56F5-420C-9FE5-D5E2910C463C}" destId="{CA6EC34A-6B1A-4C5B-940C-0F37FC94CDBE}" srcOrd="0" destOrd="9" presId="urn:microsoft.com/office/officeart/2008/layout/AlternatingPictureBlocks"/>
    <dgm:cxn modelId="{9A16F891-33C0-4D3F-A6DA-469698E5909E}" type="presOf" srcId="{8283D9EB-62B3-4462-8980-870E877200B0}" destId="{CA6EC34A-6B1A-4C5B-940C-0F37FC94CDBE}" srcOrd="0" destOrd="1" presId="urn:microsoft.com/office/officeart/2008/layout/AlternatingPictureBlocks"/>
    <dgm:cxn modelId="{606422E8-B253-416D-8937-41716405C8BE}" srcId="{5ED60870-2D03-4EF4-877A-B329E7F07645}" destId="{6D19176A-8897-4815-A743-D07668BC714C}" srcOrd="1" destOrd="0" parTransId="{5148A2A4-83A1-4BCA-8E9A-C16F5A9976FB}" sibTransId="{95064153-5008-48A8-A694-1B2F5ABA4A0A}"/>
    <dgm:cxn modelId="{E2053895-05EF-46EA-8C51-A4CC322F8844}" srcId="{5ED60870-2D03-4EF4-877A-B329E7F07645}" destId="{8283D9EB-62B3-4462-8980-870E877200B0}" srcOrd="0" destOrd="0" parTransId="{F735B3CA-1293-4A83-9AEF-F8ED341355D2}" sibTransId="{BFD8B3A5-56E0-432F-9BF3-F7CCB339A0B2}"/>
    <dgm:cxn modelId="{F7311DD9-FC83-44EE-9F1A-2F8729CF7F42}" type="presOf" srcId="{0AF151FB-7CFC-4B1D-885C-BB4DB52A0568}" destId="{3213E6F4-A8AC-4429-9C61-F43C11CB82F7}" srcOrd="0" destOrd="0" presId="urn:microsoft.com/office/officeart/2008/layout/AlternatingPictureBlocks"/>
    <dgm:cxn modelId="{8496B2DF-AF45-4330-BA2B-FA1CF219620E}" type="presOf" srcId="{CE19D9BA-D4DD-44A4-AA2A-3C1E00FE9D72}" destId="{CA6EC34A-6B1A-4C5B-940C-0F37FC94CDBE}" srcOrd="0" destOrd="7" presId="urn:microsoft.com/office/officeart/2008/layout/AlternatingPictureBlocks"/>
    <dgm:cxn modelId="{DC1C3D6B-6BE6-41C9-B119-28C309D374C6}" type="presOf" srcId="{CFD622B8-7522-432E-9292-5D7564EFB356}" destId="{CA6EC34A-6B1A-4C5B-940C-0F37FC94CDBE}" srcOrd="0" destOrd="4" presId="urn:microsoft.com/office/officeart/2008/layout/AlternatingPictureBlocks"/>
    <dgm:cxn modelId="{5D8D23B2-2954-4D6F-A90A-E7BCEA7578E8}" srcId="{5ED60870-2D03-4EF4-877A-B329E7F07645}" destId="{188EDC90-F296-4C10-B685-E82591EB34CB}" srcOrd="5" destOrd="0" parTransId="{66D85542-1E07-42DB-9AD9-72BD9D4A717F}" sibTransId="{24C7F3B7-0DCA-459C-BB3B-7A1D0B46D7DD}"/>
    <dgm:cxn modelId="{63046A38-2769-4DA7-AE67-5BC7BD677D82}" type="presOf" srcId="{188EDC90-F296-4C10-B685-E82591EB34CB}" destId="{CA6EC34A-6B1A-4C5B-940C-0F37FC94CDBE}" srcOrd="0" destOrd="6" presId="urn:microsoft.com/office/officeart/2008/layout/AlternatingPictureBlocks"/>
    <dgm:cxn modelId="{AF740C1F-3AAE-4636-9F0F-74A23922A037}" type="presOf" srcId="{B097EC8F-68FB-4DC2-947D-23F50B50A4F7}" destId="{ACC7A5B5-A412-4C84-969D-9A21B31AF7CF}" srcOrd="0" destOrd="1" presId="urn:microsoft.com/office/officeart/2008/layout/AlternatingPictureBlocks"/>
    <dgm:cxn modelId="{5D939224-25B0-446D-8500-FDDCD31B648F}" srcId="{5ED60870-2D03-4EF4-877A-B329E7F07645}" destId="{B182C836-56F5-420C-9FE5-D5E2910C463C}" srcOrd="8" destOrd="0" parTransId="{A3BEF36D-DC99-4BBD-9812-B2E6A52D5D99}" sibTransId="{76ADBD8E-CF1F-4DE4-BB96-0447D17459D5}"/>
    <dgm:cxn modelId="{9941865B-EA54-41CB-99B7-EC340BE05A8E}" srcId="{0AF151FB-7CFC-4B1D-885C-BB4DB52A0568}" destId="{5ED60870-2D03-4EF4-877A-B329E7F07645}" srcOrd="0" destOrd="0" parTransId="{11A8A1CD-0411-4BC7-B72A-86BE4E3CB7F0}" sibTransId="{EB248D11-DE60-437C-B2CC-E21B46779DF1}"/>
    <dgm:cxn modelId="{2DFF7D80-DBE0-4F96-8FEF-E461036E9A92}" srcId="{0AF151FB-7CFC-4B1D-885C-BB4DB52A0568}" destId="{D8C8949D-8A58-4457-B9BB-869D569EEE9B}" srcOrd="1" destOrd="0" parTransId="{A340AC7B-9AEF-4003-B5C4-E3160A96FC45}" sibTransId="{02C7F05A-6AD1-4F8D-A0C9-D1478D162BB2}"/>
    <dgm:cxn modelId="{44668F90-ECA9-4BBB-B9D7-0200D47D0C54}" type="presOf" srcId="{F53B6997-B48D-4789-A636-0499061B878E}" destId="{CA6EC34A-6B1A-4C5B-940C-0F37FC94CDBE}" srcOrd="0" destOrd="5" presId="urn:microsoft.com/office/officeart/2008/layout/AlternatingPictureBlocks"/>
    <dgm:cxn modelId="{B6702099-9A18-4EDB-B885-BD23D06CEDA5}" type="presOf" srcId="{5ED60870-2D03-4EF4-877A-B329E7F07645}" destId="{CA6EC34A-6B1A-4C5B-940C-0F37FC94CDBE}" srcOrd="0" destOrd="0" presId="urn:microsoft.com/office/officeart/2008/layout/AlternatingPictureBlocks"/>
    <dgm:cxn modelId="{81D0A682-16FD-446A-86C0-12516EAD09FD}" srcId="{5ED60870-2D03-4EF4-877A-B329E7F07645}" destId="{8BE93520-9243-4A5F-9B37-095E9925D6E8}" srcOrd="2" destOrd="0" parTransId="{4C0A9061-F6B0-455A-ACA0-852F1112E6D0}" sibTransId="{06A83226-E81A-49E3-A652-C7B95339BBB7}"/>
    <dgm:cxn modelId="{1D904627-D6C7-43B4-BEF9-F54A38BFDD3A}" type="presOf" srcId="{F3A59C60-9502-459B-AC00-879FD67F409C}" destId="{CA6EC34A-6B1A-4C5B-940C-0F37FC94CDBE}" srcOrd="0" destOrd="8" presId="urn:microsoft.com/office/officeart/2008/layout/AlternatingPictureBlocks"/>
    <dgm:cxn modelId="{6BCDC0EB-BE1B-4D9A-A1A2-F8CD39BCAC42}" type="presOf" srcId="{6D19176A-8897-4815-A743-D07668BC714C}" destId="{CA6EC34A-6B1A-4C5B-940C-0F37FC94CDBE}" srcOrd="0" destOrd="2" presId="urn:microsoft.com/office/officeart/2008/layout/AlternatingPictureBlocks"/>
    <dgm:cxn modelId="{45EE79D8-6482-4836-985F-0E91BC0A4306}" srcId="{5ED60870-2D03-4EF4-877A-B329E7F07645}" destId="{F3A59C60-9502-459B-AC00-879FD67F409C}" srcOrd="7" destOrd="0" parTransId="{B0668357-1BA7-492F-82FA-75D594D0C925}" sibTransId="{A0B6B229-C0EB-4DF6-A766-D73E3B092329}"/>
    <dgm:cxn modelId="{7BEA2F06-AE1D-4FB6-AE08-B72DFDEB5302}" type="presOf" srcId="{D8C8949D-8A58-4457-B9BB-869D569EEE9B}" destId="{ACC7A5B5-A412-4C84-969D-9A21B31AF7CF}" srcOrd="0" destOrd="0" presId="urn:microsoft.com/office/officeart/2008/layout/AlternatingPictureBlocks"/>
    <dgm:cxn modelId="{1ABA9C46-E14C-43C7-8BBB-7B72DF29AC3D}" type="presOf" srcId="{8BE93520-9243-4A5F-9B37-095E9925D6E8}" destId="{CA6EC34A-6B1A-4C5B-940C-0F37FC94CDBE}" srcOrd="0" destOrd="3" presId="urn:microsoft.com/office/officeart/2008/layout/AlternatingPictureBlocks"/>
    <dgm:cxn modelId="{220DA7D0-45F5-412F-88EF-A652FA563EDD}" srcId="{5ED60870-2D03-4EF4-877A-B329E7F07645}" destId="{CFD622B8-7522-432E-9292-5D7564EFB356}" srcOrd="3" destOrd="0" parTransId="{8B3895B9-2CAB-4F24-AA0A-A1B4D721803A}" sibTransId="{EA172BB0-173B-4E38-AD1C-88A672A37464}"/>
    <dgm:cxn modelId="{A79A44FC-4986-4D2B-9E7D-866A28D9FD41}" srcId="{5ED60870-2D03-4EF4-877A-B329E7F07645}" destId="{CE19D9BA-D4DD-44A4-AA2A-3C1E00FE9D72}" srcOrd="6" destOrd="0" parTransId="{84508B41-4803-4420-BB7B-7378F098CD89}" sibTransId="{BD5A87F0-3792-4154-AC17-B66AC9A62118}"/>
    <dgm:cxn modelId="{D085FE9D-C843-4A3D-B641-45A77DB23033}" type="presParOf" srcId="{3213E6F4-A8AC-4429-9C61-F43C11CB82F7}" destId="{F8141595-A4D2-4FEB-882F-1FF332C98854}" srcOrd="0" destOrd="0" presId="urn:microsoft.com/office/officeart/2008/layout/AlternatingPictureBlocks"/>
    <dgm:cxn modelId="{CD4B0162-902B-41D0-A370-C75A627B3673}" type="presParOf" srcId="{F8141595-A4D2-4FEB-882F-1FF332C98854}" destId="{CA6EC34A-6B1A-4C5B-940C-0F37FC94CDBE}" srcOrd="0" destOrd="0" presId="urn:microsoft.com/office/officeart/2008/layout/AlternatingPictureBlocks"/>
    <dgm:cxn modelId="{0339795C-0839-4516-99EC-8DFB099EB0E4}" type="presParOf" srcId="{F8141595-A4D2-4FEB-882F-1FF332C98854}" destId="{33020A69-21D5-4444-BCCD-F5A98724DAA6}" srcOrd="1" destOrd="0" presId="urn:microsoft.com/office/officeart/2008/layout/AlternatingPictureBlocks"/>
    <dgm:cxn modelId="{D9B65252-C44C-4759-A0A2-0A90688CCB44}" type="presParOf" srcId="{3213E6F4-A8AC-4429-9C61-F43C11CB82F7}" destId="{EC97FA7E-A333-467D-BDF6-BDBE558F3C1F}" srcOrd="1" destOrd="0" presId="urn:microsoft.com/office/officeart/2008/layout/AlternatingPictureBlocks"/>
    <dgm:cxn modelId="{2D00E17E-F9D7-4F7B-A7DD-3D11F0D35627}" type="presParOf" srcId="{3213E6F4-A8AC-4429-9C61-F43C11CB82F7}" destId="{5D38964E-B785-43EC-8CA1-05954ECD0598}" srcOrd="2" destOrd="0" presId="urn:microsoft.com/office/officeart/2008/layout/AlternatingPictureBlocks"/>
    <dgm:cxn modelId="{D2EA887F-40D3-4BAA-85EB-256DB0EBB25F}" type="presParOf" srcId="{5D38964E-B785-43EC-8CA1-05954ECD0598}" destId="{ACC7A5B5-A412-4C84-969D-9A21B31AF7CF}" srcOrd="0" destOrd="0" presId="urn:microsoft.com/office/officeart/2008/layout/AlternatingPictureBlocks"/>
    <dgm:cxn modelId="{D33E51BA-2D65-428F-A751-CECF9F4D1579}" type="presParOf" srcId="{5D38964E-B785-43EC-8CA1-05954ECD0598}" destId="{30178B4A-A1E6-46A1-A524-DEF88BF8053D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74F7EF-785C-4751-B7E8-A16ACA4475E2}">
      <dsp:nvSpPr>
        <dsp:cNvPr id="0" name=""/>
        <dsp:cNvSpPr/>
      </dsp:nvSpPr>
      <dsp:spPr>
        <a:xfrm>
          <a:off x="2642078" y="340631"/>
          <a:ext cx="6384543" cy="270311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/>
            <a:t>Основные налоговые         тренды 2017г. </a:t>
          </a:r>
          <a:endParaRPr lang="ru-RU" sz="5400" kern="1200" dirty="0"/>
        </a:p>
      </dsp:txBody>
      <dsp:txXfrm>
        <a:off x="2642078" y="340631"/>
        <a:ext cx="6384543" cy="2703112"/>
      </dsp:txXfrm>
    </dsp:sp>
    <dsp:sp modelId="{2638A224-89A6-49BE-80FE-723115DE3217}">
      <dsp:nvSpPr>
        <dsp:cNvPr id="0" name=""/>
        <dsp:cNvSpPr/>
      </dsp:nvSpPr>
      <dsp:spPr>
        <a:xfrm>
          <a:off x="153225" y="360039"/>
          <a:ext cx="2676081" cy="270311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CD1CA-531E-40C3-9CD8-CD05862A77D0}">
      <dsp:nvSpPr>
        <dsp:cNvPr id="0" name=""/>
        <dsp:cNvSpPr/>
      </dsp:nvSpPr>
      <dsp:spPr>
        <a:xfrm>
          <a:off x="4253644" y="1624862"/>
          <a:ext cx="1935026" cy="467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776"/>
              </a:lnTo>
              <a:lnTo>
                <a:pt x="1935026" y="126776"/>
              </a:lnTo>
              <a:lnTo>
                <a:pt x="1935026" y="46753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320AE8-75E5-4BFA-80A3-4144300D5F39}">
      <dsp:nvSpPr>
        <dsp:cNvPr id="0" name=""/>
        <dsp:cNvSpPr/>
      </dsp:nvSpPr>
      <dsp:spPr>
        <a:xfrm>
          <a:off x="1789037" y="1624862"/>
          <a:ext cx="2464606" cy="467530"/>
        </a:xfrm>
        <a:custGeom>
          <a:avLst/>
          <a:gdLst/>
          <a:ahLst/>
          <a:cxnLst/>
          <a:rect l="0" t="0" r="0" b="0"/>
          <a:pathLst>
            <a:path>
              <a:moveTo>
                <a:pt x="2464606" y="0"/>
              </a:moveTo>
              <a:lnTo>
                <a:pt x="2464606" y="126776"/>
              </a:lnTo>
              <a:lnTo>
                <a:pt x="0" y="126776"/>
              </a:lnTo>
              <a:lnTo>
                <a:pt x="0" y="46753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A458F-280F-4014-AEAB-59B9D3080508}">
      <dsp:nvSpPr>
        <dsp:cNvPr id="0" name=""/>
        <dsp:cNvSpPr/>
      </dsp:nvSpPr>
      <dsp:spPr>
        <a:xfrm>
          <a:off x="2631007" y="2226"/>
          <a:ext cx="3245272" cy="162263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Закон ХМАО-Югры N 14-оз от 20.02.2015г. "Об установлении на территории ХМАО - Югры налоговой ставки в размере 0% по Упрощенной системе налогообложения и патентной системе налогообложения»</a:t>
          </a:r>
          <a:endParaRPr lang="ru-RU" sz="1400" kern="1200" dirty="0"/>
        </a:p>
      </dsp:txBody>
      <dsp:txXfrm>
        <a:off x="2631007" y="2226"/>
        <a:ext cx="3245272" cy="1622636"/>
      </dsp:txXfrm>
    </dsp:sp>
    <dsp:sp modelId="{2567E357-E0A0-4088-BC74-615065471ABF}">
      <dsp:nvSpPr>
        <dsp:cNvPr id="0" name=""/>
        <dsp:cNvSpPr/>
      </dsp:nvSpPr>
      <dsp:spPr>
        <a:xfrm>
          <a:off x="166401" y="2092392"/>
          <a:ext cx="3245272" cy="187618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Статья 2. Налоговая ставка в размере 0 процентов устанавливается для налогоплательщиков -ИП, </a:t>
          </a:r>
          <a:r>
            <a:rPr lang="ru-RU" sz="1400" b="1" kern="1200" dirty="0" smtClean="0"/>
            <a:t>впервые зарегистрированных </a:t>
          </a:r>
          <a:r>
            <a:rPr lang="ru-RU" sz="1400" kern="1200" dirty="0" smtClean="0"/>
            <a:t>и применяющих упрощенную систему налогообложения </a:t>
          </a:r>
          <a:r>
            <a:rPr lang="ru-RU" sz="1400" b="1" kern="1200" dirty="0" smtClean="0"/>
            <a:t>(УСН</a:t>
          </a:r>
          <a:r>
            <a:rPr lang="ru-RU" sz="1400" kern="1200" dirty="0" smtClean="0"/>
            <a:t>), в отношении </a:t>
          </a:r>
          <a:r>
            <a:rPr lang="ru-RU" sz="1400" b="1" kern="1200" dirty="0" smtClean="0"/>
            <a:t>24-х</a:t>
          </a:r>
          <a:r>
            <a:rPr lang="ru-RU" sz="1400" kern="1200" dirty="0" smtClean="0"/>
            <a:t>  видов предпринимательской деятельности.</a:t>
          </a:r>
          <a:endParaRPr lang="ru-RU" sz="1400" kern="1200" dirty="0"/>
        </a:p>
      </dsp:txBody>
      <dsp:txXfrm>
        <a:off x="166401" y="2092392"/>
        <a:ext cx="3245272" cy="1876189"/>
      </dsp:txXfrm>
    </dsp:sp>
    <dsp:sp modelId="{1A1F280D-07A8-4732-87A5-684E350F4D68}">
      <dsp:nvSpPr>
        <dsp:cNvPr id="0" name=""/>
        <dsp:cNvSpPr/>
      </dsp:nvSpPr>
      <dsp:spPr>
        <a:xfrm>
          <a:off x="4096426" y="2092392"/>
          <a:ext cx="4184487" cy="215589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Статья 3. Налоговая ставка в размере 0 процентов устанавливается ИП, </a:t>
          </a:r>
          <a:r>
            <a:rPr lang="ru-RU" sz="1400" b="1" kern="1200" dirty="0" smtClean="0"/>
            <a:t>впервые зарегистрированных  </a:t>
          </a:r>
          <a:r>
            <a:rPr lang="ru-RU" sz="1400" kern="1200" dirty="0" smtClean="0"/>
            <a:t>и применяющих </a:t>
          </a:r>
          <a:r>
            <a:rPr lang="ru-RU" sz="1400" b="1" kern="1200" dirty="0" smtClean="0"/>
            <a:t>патентную систему </a:t>
          </a:r>
          <a:r>
            <a:rPr lang="ru-RU" sz="1400" kern="1200" dirty="0" smtClean="0"/>
            <a:t>, в отношении  видов предпринимательской деятельности, установленных пунктом 2 статьи 346.43 Налогового кодекса РФ и статьей 2 Закона Ханты-Мансийского автономного округа - Югры «О патентной системе налогообложения на территории Ханты-Мансийского автономного округа – Югры» +</a:t>
          </a:r>
          <a:r>
            <a:rPr lang="ru-RU" sz="1400" b="1" kern="1200" dirty="0" smtClean="0"/>
            <a:t>32 вида </a:t>
          </a:r>
          <a:endParaRPr lang="ru-RU" sz="1400" kern="1200" dirty="0"/>
        </a:p>
      </dsp:txBody>
      <dsp:txXfrm>
        <a:off x="4096426" y="2092392"/>
        <a:ext cx="4184487" cy="21558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C9816-0F37-40BD-A91A-6994B0F9B566}">
      <dsp:nvSpPr>
        <dsp:cNvPr id="0" name=""/>
        <dsp:cNvSpPr/>
      </dsp:nvSpPr>
      <dsp:spPr>
        <a:xfrm>
          <a:off x="0" y="44925"/>
          <a:ext cx="6840760" cy="8248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Если за налоговый (отчетный) период средняя численность работников, превысила 50 человек, ИП утрачивает право на применение налоговой ставки в размере 0 процентов по УСН</a:t>
          </a:r>
          <a:r>
            <a:rPr lang="en-US" sz="1500" kern="1200" smtClean="0"/>
            <a:t>!</a:t>
          </a:r>
          <a:endParaRPr lang="ru-RU" sz="1500" kern="1200"/>
        </a:p>
      </dsp:txBody>
      <dsp:txXfrm>
        <a:off x="40266" y="85191"/>
        <a:ext cx="6760228" cy="74431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77D96-F8DC-4ECA-9C53-2F0AEA20C064}">
      <dsp:nvSpPr>
        <dsp:cNvPr id="0" name=""/>
        <dsp:cNvSpPr/>
      </dsp:nvSpPr>
      <dsp:spPr>
        <a:xfrm>
          <a:off x="0" y="86330"/>
          <a:ext cx="8784976" cy="7148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 случае, если </a:t>
          </a:r>
          <a:r>
            <a:rPr lang="ru-RU" sz="1300" kern="1200" dirty="0" smtClean="0">
              <a:solidFill>
                <a:srgbClr val="FF0000"/>
              </a:solidFill>
            </a:rPr>
            <a:t>объектом налогообложения УСН являются доходы</a:t>
          </a:r>
          <a:r>
            <a:rPr lang="ru-RU" sz="1300" kern="1200" dirty="0" smtClean="0"/>
            <a:t>, налоговая ставка в </a:t>
          </a:r>
          <a:r>
            <a:rPr lang="ru-RU" sz="1300" kern="1200" dirty="0" smtClean="0">
              <a:solidFill>
                <a:srgbClr val="FF0000"/>
              </a:solidFill>
            </a:rPr>
            <a:t>размере </a:t>
          </a:r>
          <a:r>
            <a:rPr lang="ru-RU" sz="1300" b="1" kern="1200" dirty="0" smtClean="0">
              <a:solidFill>
                <a:srgbClr val="FF0000"/>
              </a:solidFill>
            </a:rPr>
            <a:t>5 процентов </a:t>
          </a:r>
          <a:r>
            <a:rPr lang="ru-RU" sz="1300" kern="1200" dirty="0" smtClean="0"/>
            <a:t>устанавливается для организаций и индивидуальных предпринимателей, основными видами экономической деятельности которых являются виды деятельности, включенные в следующие группировки:</a:t>
          </a:r>
          <a:endParaRPr lang="ru-RU" sz="1300" kern="1200" dirty="0"/>
        </a:p>
      </dsp:txBody>
      <dsp:txXfrm>
        <a:off x="34897" y="121227"/>
        <a:ext cx="8715182" cy="645076"/>
      </dsp:txXfrm>
    </dsp:sp>
    <dsp:sp modelId="{2EC7EB1D-A9D5-40A8-9B0D-90C5C5FBF5E7}">
      <dsp:nvSpPr>
        <dsp:cNvPr id="0" name=""/>
        <dsp:cNvSpPr/>
      </dsp:nvSpPr>
      <dsp:spPr>
        <a:xfrm>
          <a:off x="0" y="801200"/>
          <a:ext cx="8784976" cy="3121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16510" rIns="92456" bIns="1651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1) растениеводство и животноводство, охота и предоставление соответствующих услуг в этих областях (класс 01);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2) лесоводство и лесозаготовки (класс 02);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3) рыболовство и рыбоводство (класс 03);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4) обрабатывающие производства (классы 10 - 33);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5) сбор и обработка сточных вод (класс 37);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6) сбор, обработка и утилизация отходов (подклассы 38.1 - 38.2);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7) подметание улиц и уборка снега (подгруппа 81.29.2);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8) деятельность гостиниц и прочих мест для временного проживания (подкласс 55.1);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9) деятельность ветеринарная (класс 75);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10) образование (класс 85);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11) деятельность в области здравоохранения и социальных услуг (классы 86 - 88);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12) производство кинофильмов, видеофильмов и телевизионных программ, издание звукозаписей и нот (класс 59);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13) деятельность в области телевизионного и радиовещания (класс 60);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14) деятельность информационных агентств (группа 63.91);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15) услуги по бронированию прочие и сопутствующая деятельность (группа 79.90);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16) деятельность в области культуры, спорта, организации досуга и развлечений (классы 90 - 93);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17) ремонт компьютеров, предметов личного потребления и хозяйственно-бытового назначения (группы 95.21 - 95.23, 95.25, 95.29);</a:t>
          </a:r>
          <a:endParaRPr lang="ru-RU" sz="1000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smtClean="0"/>
            <a:t>18) предоставление прочих видов услуг (классы 94, 96).</a:t>
          </a:r>
          <a:endParaRPr lang="ru-RU" sz="1000" kern="1200"/>
        </a:p>
      </dsp:txBody>
      <dsp:txXfrm>
        <a:off x="0" y="801200"/>
        <a:ext cx="8784976" cy="3121560"/>
      </dsp:txXfrm>
    </dsp:sp>
    <dsp:sp modelId="{B829D589-99E1-4143-A87E-7CE935E6E29B}">
      <dsp:nvSpPr>
        <dsp:cNvPr id="0" name=""/>
        <dsp:cNvSpPr/>
      </dsp:nvSpPr>
      <dsp:spPr>
        <a:xfrm>
          <a:off x="0" y="3922760"/>
          <a:ext cx="8784976" cy="7148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 В случае, если </a:t>
          </a:r>
          <a:r>
            <a:rPr lang="ru-RU" sz="1300" kern="1200" dirty="0" smtClean="0">
              <a:solidFill>
                <a:srgbClr val="FF0000"/>
              </a:solidFill>
            </a:rPr>
            <a:t>объектом налогообложения УСН являются </a:t>
          </a:r>
          <a:r>
            <a:rPr lang="ru-RU" sz="1300" b="1" kern="1200" dirty="0" smtClean="0">
              <a:solidFill>
                <a:srgbClr val="FF0000"/>
              </a:solidFill>
            </a:rPr>
            <a:t>доходы, уменьшенные на величину расходов</a:t>
          </a:r>
          <a:r>
            <a:rPr lang="ru-RU" sz="1300" b="1" kern="1200" dirty="0" smtClean="0"/>
            <a:t>,</a:t>
          </a:r>
          <a:r>
            <a:rPr lang="ru-RU" sz="1300" kern="1200" dirty="0" smtClean="0"/>
            <a:t> налоговая ставка в </a:t>
          </a:r>
          <a:r>
            <a:rPr lang="ru-RU" sz="1300" kern="1200" dirty="0" smtClean="0">
              <a:solidFill>
                <a:srgbClr val="FF0000"/>
              </a:solidFill>
            </a:rPr>
            <a:t>размере  5 процентов </a:t>
          </a:r>
          <a:r>
            <a:rPr lang="ru-RU" sz="1300" kern="1200" dirty="0" smtClean="0"/>
            <a:t>устанавливается для организаций и индивидуальных предпринимателей, относящихся к следующим категориям субъектов малого предпринимательства:</a:t>
          </a:r>
          <a:endParaRPr lang="ru-RU" sz="1300" kern="1200" dirty="0"/>
        </a:p>
      </dsp:txBody>
      <dsp:txXfrm>
        <a:off x="34897" y="3957657"/>
        <a:ext cx="8715182" cy="645076"/>
      </dsp:txXfrm>
    </dsp:sp>
    <dsp:sp modelId="{0D8B5C88-77CF-4259-B58D-4CBE712E1AE3}">
      <dsp:nvSpPr>
        <dsp:cNvPr id="0" name=""/>
        <dsp:cNvSpPr/>
      </dsp:nvSpPr>
      <dsp:spPr>
        <a:xfrm>
          <a:off x="0" y="4637630"/>
          <a:ext cx="8784976" cy="343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16510" rIns="92456" bIns="1651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b="1" kern="1200" dirty="0" smtClean="0"/>
            <a:t>1) микропредприятия;</a:t>
          </a:r>
          <a:endParaRPr lang="ru-RU" sz="1000" b="1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b="1" kern="1200" dirty="0" smtClean="0"/>
            <a:t>2) малые предприятия.".</a:t>
          </a:r>
          <a:endParaRPr lang="ru-RU" sz="1000" b="1" kern="1200" dirty="0"/>
        </a:p>
      </dsp:txBody>
      <dsp:txXfrm>
        <a:off x="0" y="4637630"/>
        <a:ext cx="8784976" cy="343102"/>
      </dsp:txXfrm>
    </dsp:sp>
    <dsp:sp modelId="{F39B9573-9A07-41EC-B0CA-7DEE518425F4}">
      <dsp:nvSpPr>
        <dsp:cNvPr id="0" name=""/>
        <dsp:cNvSpPr/>
      </dsp:nvSpPr>
      <dsp:spPr>
        <a:xfrm>
          <a:off x="0" y="4980732"/>
          <a:ext cx="8784976" cy="3335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                                                                      </a:t>
          </a:r>
          <a:r>
            <a:rPr lang="ru-RU" sz="1300" b="1" kern="1200" dirty="0" smtClean="0"/>
            <a:t>Закон ХМАО-Югры №105 от 27.09.2015г.</a:t>
          </a:r>
          <a:endParaRPr lang="ru-RU" sz="1300" b="1" kern="1200" dirty="0"/>
        </a:p>
      </dsp:txBody>
      <dsp:txXfrm>
        <a:off x="16282" y="4997014"/>
        <a:ext cx="8752412" cy="30097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736EA-24BB-4BAD-984A-55986AC974D5}">
      <dsp:nvSpPr>
        <dsp:cNvPr id="0" name=""/>
        <dsp:cNvSpPr/>
      </dsp:nvSpPr>
      <dsp:spPr>
        <a:xfrm>
          <a:off x="0" y="0"/>
          <a:ext cx="9144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339112E-5042-441A-9DD5-8643D2874B6D}">
      <dsp:nvSpPr>
        <dsp:cNvPr id="0" name=""/>
        <dsp:cNvSpPr/>
      </dsp:nvSpPr>
      <dsp:spPr>
        <a:xfrm>
          <a:off x="0" y="0"/>
          <a:ext cx="548658" cy="279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в ред. Закона ХМАО - Югры от 29.10.2015 N 110-оз</a:t>
          </a:r>
          <a:endParaRPr lang="ru-RU" sz="1000" kern="1200" dirty="0"/>
        </a:p>
      </dsp:txBody>
      <dsp:txXfrm>
        <a:off x="0" y="0"/>
        <a:ext cx="548658" cy="2794620"/>
      </dsp:txXfrm>
    </dsp:sp>
    <dsp:sp modelId="{01754C86-751A-4E9F-BDA1-77C8A443D683}">
      <dsp:nvSpPr>
        <dsp:cNvPr id="0" name=""/>
        <dsp:cNvSpPr/>
      </dsp:nvSpPr>
      <dsp:spPr>
        <a:xfrm>
          <a:off x="685818" y="6635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1) ремонт и пошив швейных, меховых и кожаных изделий, головных уборов и изделий из текстильной галантереи, ремонт</a:t>
          </a:r>
          <a:r>
            <a:rPr lang="ru-RU" sz="900" b="1" kern="1200" dirty="0" smtClean="0"/>
            <a:t>,;</a:t>
          </a:r>
          <a:endParaRPr lang="ru-RU" sz="900" b="1" kern="1200" dirty="0"/>
        </a:p>
      </dsp:txBody>
      <dsp:txXfrm>
        <a:off x="685818" y="6635"/>
        <a:ext cx="7178040" cy="132703"/>
      </dsp:txXfrm>
    </dsp:sp>
    <dsp:sp modelId="{2399AAF5-0F17-4C85-81AA-CB5F6FDB7CF5}">
      <dsp:nvSpPr>
        <dsp:cNvPr id="0" name=""/>
        <dsp:cNvSpPr/>
      </dsp:nvSpPr>
      <dsp:spPr>
        <a:xfrm>
          <a:off x="548658" y="139338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FCD4C85-1E62-43C2-A8E9-8772DE116040}">
      <dsp:nvSpPr>
        <dsp:cNvPr id="0" name=""/>
        <dsp:cNvSpPr/>
      </dsp:nvSpPr>
      <dsp:spPr>
        <a:xfrm>
          <a:off x="685818" y="145973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2) ремонт, чистка, окраска и пошив обуви;</a:t>
          </a:r>
        </a:p>
      </dsp:txBody>
      <dsp:txXfrm>
        <a:off x="685818" y="145973"/>
        <a:ext cx="7178040" cy="132703"/>
      </dsp:txXfrm>
    </dsp:sp>
    <dsp:sp modelId="{666C6181-6362-47EB-ABBD-E7BF9D7845F9}">
      <dsp:nvSpPr>
        <dsp:cNvPr id="0" name=""/>
        <dsp:cNvSpPr/>
      </dsp:nvSpPr>
      <dsp:spPr>
        <a:xfrm>
          <a:off x="548658" y="278677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BE8A2373-B979-4CB5-9954-978088774C90}">
      <dsp:nvSpPr>
        <dsp:cNvPr id="0" name=""/>
        <dsp:cNvSpPr/>
      </dsp:nvSpPr>
      <dsp:spPr>
        <a:xfrm>
          <a:off x="685818" y="285312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3) химическая чистка, крашение и услуги прачечных;</a:t>
          </a:r>
        </a:p>
      </dsp:txBody>
      <dsp:txXfrm>
        <a:off x="685818" y="285312"/>
        <a:ext cx="7178040" cy="132703"/>
      </dsp:txXfrm>
    </dsp:sp>
    <dsp:sp modelId="{53C6FB36-BFDE-4657-8A8F-5EA7DEC5459D}">
      <dsp:nvSpPr>
        <dsp:cNvPr id="0" name=""/>
        <dsp:cNvSpPr/>
      </dsp:nvSpPr>
      <dsp:spPr>
        <a:xfrm>
          <a:off x="548658" y="418016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4C13895E-6912-4634-8F4C-7F51BE4FB0BC}">
      <dsp:nvSpPr>
        <dsp:cNvPr id="0" name=""/>
        <dsp:cNvSpPr/>
      </dsp:nvSpPr>
      <dsp:spPr>
        <a:xfrm>
          <a:off x="685818" y="424651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4) изготовление и ремонт металлической галантереи, ключей, номерных знаков, указателей улиц;</a:t>
          </a:r>
        </a:p>
      </dsp:txBody>
      <dsp:txXfrm>
        <a:off x="685818" y="424651"/>
        <a:ext cx="7178040" cy="132703"/>
      </dsp:txXfrm>
    </dsp:sp>
    <dsp:sp modelId="{BF74E6A2-3252-4A8B-BA50-5C7B9AE465CC}">
      <dsp:nvSpPr>
        <dsp:cNvPr id="0" name=""/>
        <dsp:cNvSpPr/>
      </dsp:nvSpPr>
      <dsp:spPr>
        <a:xfrm>
          <a:off x="548658" y="557354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E685D43-397D-4821-88C2-57CEBC7CAD9B}">
      <dsp:nvSpPr>
        <dsp:cNvPr id="0" name=""/>
        <dsp:cNvSpPr/>
      </dsp:nvSpPr>
      <dsp:spPr>
        <a:xfrm>
          <a:off x="685818" y="563989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5) ремонт и техническое обслуживание бытовой радиоэлектронной аппаратуры, бытовых машин и бытовых приборов, часов, </a:t>
          </a:r>
        </a:p>
      </dsp:txBody>
      <dsp:txXfrm>
        <a:off x="685818" y="563989"/>
        <a:ext cx="7178040" cy="132703"/>
      </dsp:txXfrm>
    </dsp:sp>
    <dsp:sp modelId="{1A739D26-F4D4-4E1D-94FD-1E48B2A2905E}">
      <dsp:nvSpPr>
        <dsp:cNvPr id="0" name=""/>
        <dsp:cNvSpPr/>
      </dsp:nvSpPr>
      <dsp:spPr>
        <a:xfrm>
          <a:off x="548658" y="696693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2B1308F0-5F1A-4956-9EDA-BD64FFD7553A}">
      <dsp:nvSpPr>
        <dsp:cNvPr id="0" name=""/>
        <dsp:cNvSpPr/>
      </dsp:nvSpPr>
      <dsp:spPr>
        <a:xfrm>
          <a:off x="685818" y="703328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6) изготовление и ремонт мебели;</a:t>
          </a:r>
          <a:endParaRPr lang="ru-RU" sz="900" b="1" kern="1200" dirty="0"/>
        </a:p>
      </dsp:txBody>
      <dsp:txXfrm>
        <a:off x="685818" y="703328"/>
        <a:ext cx="7178040" cy="132703"/>
      </dsp:txXfrm>
    </dsp:sp>
    <dsp:sp modelId="{40FA3929-BA82-478D-A8C2-8C4CA4D9A4E0}">
      <dsp:nvSpPr>
        <dsp:cNvPr id="0" name=""/>
        <dsp:cNvSpPr/>
      </dsp:nvSpPr>
      <dsp:spPr>
        <a:xfrm>
          <a:off x="548658" y="836032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64C1A8F-19FF-4AB5-B45D-D8D454FC2932}">
      <dsp:nvSpPr>
        <dsp:cNvPr id="0" name=""/>
        <dsp:cNvSpPr/>
      </dsp:nvSpPr>
      <dsp:spPr>
        <a:xfrm>
          <a:off x="685818" y="842667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7) услуги по обучению населения на курсах и по репетиторству;</a:t>
          </a:r>
        </a:p>
      </dsp:txBody>
      <dsp:txXfrm>
        <a:off x="685818" y="842667"/>
        <a:ext cx="7178040" cy="132703"/>
      </dsp:txXfrm>
    </dsp:sp>
    <dsp:sp modelId="{BB2B45A0-295C-4102-AB93-D60F243F4EF9}">
      <dsp:nvSpPr>
        <dsp:cNvPr id="0" name=""/>
        <dsp:cNvSpPr/>
      </dsp:nvSpPr>
      <dsp:spPr>
        <a:xfrm>
          <a:off x="548658" y="975370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0AB0F8E-FBEF-494C-96C7-E893B8421705}">
      <dsp:nvSpPr>
        <dsp:cNvPr id="0" name=""/>
        <dsp:cNvSpPr/>
      </dsp:nvSpPr>
      <dsp:spPr>
        <a:xfrm>
          <a:off x="685818" y="982005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8) услуги по присмотру и уходу за детьми и больными;</a:t>
          </a:r>
        </a:p>
      </dsp:txBody>
      <dsp:txXfrm>
        <a:off x="685818" y="982005"/>
        <a:ext cx="7178040" cy="132703"/>
      </dsp:txXfrm>
    </dsp:sp>
    <dsp:sp modelId="{6C72BB68-74D9-44E4-ACEF-81355A341DBA}">
      <dsp:nvSpPr>
        <dsp:cNvPr id="0" name=""/>
        <dsp:cNvSpPr/>
      </dsp:nvSpPr>
      <dsp:spPr>
        <a:xfrm>
          <a:off x="548658" y="1114709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4DE4CC4A-E39E-437A-897C-11C2A8F89455}">
      <dsp:nvSpPr>
        <dsp:cNvPr id="0" name=""/>
        <dsp:cNvSpPr/>
      </dsp:nvSpPr>
      <dsp:spPr>
        <a:xfrm>
          <a:off x="685818" y="1121344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9) изготовление изделий народных художественных промыслов;</a:t>
          </a:r>
        </a:p>
      </dsp:txBody>
      <dsp:txXfrm>
        <a:off x="685818" y="1121344"/>
        <a:ext cx="7178040" cy="132703"/>
      </dsp:txXfrm>
    </dsp:sp>
    <dsp:sp modelId="{EDD25163-A553-4751-A042-9EB3F386E813}">
      <dsp:nvSpPr>
        <dsp:cNvPr id="0" name=""/>
        <dsp:cNvSpPr/>
      </dsp:nvSpPr>
      <dsp:spPr>
        <a:xfrm>
          <a:off x="548658" y="1254048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53D54CBF-323A-4C3C-9304-4B5CDCD620BF}">
      <dsp:nvSpPr>
        <dsp:cNvPr id="0" name=""/>
        <dsp:cNvSpPr/>
      </dsp:nvSpPr>
      <dsp:spPr>
        <a:xfrm>
          <a:off x="685818" y="1260683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10) прочие услуги производственного характера </a:t>
          </a:r>
          <a:r>
            <a:rPr lang="ru-RU" sz="900" b="1" kern="1200" dirty="0" smtClean="0"/>
            <a:t>(перечень…)</a:t>
          </a:r>
          <a:endParaRPr lang="ru-RU" sz="900" b="1" kern="1200" dirty="0"/>
        </a:p>
      </dsp:txBody>
      <dsp:txXfrm>
        <a:off x="685818" y="1260683"/>
        <a:ext cx="7178040" cy="132703"/>
      </dsp:txXfrm>
    </dsp:sp>
    <dsp:sp modelId="{83754BCD-12DD-4DF0-9484-8635A29824C7}">
      <dsp:nvSpPr>
        <dsp:cNvPr id="0" name=""/>
        <dsp:cNvSpPr/>
      </dsp:nvSpPr>
      <dsp:spPr>
        <a:xfrm>
          <a:off x="548658" y="1393386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CCAC5ED-7166-48FF-B06B-EB66B92FF4DF}">
      <dsp:nvSpPr>
        <dsp:cNvPr id="0" name=""/>
        <dsp:cNvSpPr/>
      </dsp:nvSpPr>
      <dsp:spPr>
        <a:xfrm>
          <a:off x="685818" y="1400022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11) производство и реставрация ковров и ковровых изделий;</a:t>
          </a:r>
          <a:endParaRPr lang="ru-RU" sz="900" b="1" kern="1200" dirty="0"/>
        </a:p>
      </dsp:txBody>
      <dsp:txXfrm>
        <a:off x="685818" y="1400022"/>
        <a:ext cx="7178040" cy="132703"/>
      </dsp:txXfrm>
    </dsp:sp>
    <dsp:sp modelId="{8CB639BE-67F2-4DA4-B4D1-437EF386FBA3}">
      <dsp:nvSpPr>
        <dsp:cNvPr id="0" name=""/>
        <dsp:cNvSpPr/>
      </dsp:nvSpPr>
      <dsp:spPr>
        <a:xfrm>
          <a:off x="548658" y="1532725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6FED8D8-3D11-429E-B6F6-4DF7F05CC671}">
      <dsp:nvSpPr>
        <dsp:cNvPr id="0" name=""/>
        <dsp:cNvSpPr/>
      </dsp:nvSpPr>
      <dsp:spPr>
        <a:xfrm>
          <a:off x="685818" y="1539360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12) ремонт ювелирных изделий, бижутерии;</a:t>
          </a:r>
        </a:p>
      </dsp:txBody>
      <dsp:txXfrm>
        <a:off x="685818" y="1539360"/>
        <a:ext cx="7178040" cy="132703"/>
      </dsp:txXfrm>
    </dsp:sp>
    <dsp:sp modelId="{80BD74B5-81A3-4B80-89D0-2A767CA5D451}">
      <dsp:nvSpPr>
        <dsp:cNvPr id="0" name=""/>
        <dsp:cNvSpPr/>
      </dsp:nvSpPr>
      <dsp:spPr>
        <a:xfrm>
          <a:off x="548658" y="1672064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1B1C249-62CE-491D-9F03-325EAA9CAB26}">
      <dsp:nvSpPr>
        <dsp:cNvPr id="0" name=""/>
        <dsp:cNvSpPr/>
      </dsp:nvSpPr>
      <dsp:spPr>
        <a:xfrm>
          <a:off x="685818" y="1678699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13) чеканка и гравировка ювелирных изделий;</a:t>
          </a:r>
        </a:p>
      </dsp:txBody>
      <dsp:txXfrm>
        <a:off x="685818" y="1678699"/>
        <a:ext cx="7178040" cy="132703"/>
      </dsp:txXfrm>
    </dsp:sp>
    <dsp:sp modelId="{A2B5A5B1-3653-4117-AF65-4AAE7CCDE2DB}">
      <dsp:nvSpPr>
        <dsp:cNvPr id="0" name=""/>
        <dsp:cNvSpPr/>
      </dsp:nvSpPr>
      <dsp:spPr>
        <a:xfrm>
          <a:off x="548658" y="1811402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671B1B2-B4CB-472A-BD29-03F95157B2EE}">
      <dsp:nvSpPr>
        <dsp:cNvPr id="0" name=""/>
        <dsp:cNvSpPr/>
      </dsp:nvSpPr>
      <dsp:spPr>
        <a:xfrm>
          <a:off x="685818" y="1818038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14) услуги по уборке жилых помещений и ведению домашнего хозяйства;</a:t>
          </a:r>
        </a:p>
      </dsp:txBody>
      <dsp:txXfrm>
        <a:off x="685818" y="1818038"/>
        <a:ext cx="7178040" cy="132703"/>
      </dsp:txXfrm>
    </dsp:sp>
    <dsp:sp modelId="{91D7D927-5C33-4AF4-89F7-CD23F70596A6}">
      <dsp:nvSpPr>
        <dsp:cNvPr id="0" name=""/>
        <dsp:cNvSpPr/>
      </dsp:nvSpPr>
      <dsp:spPr>
        <a:xfrm>
          <a:off x="548658" y="1950741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F8D0421-C396-47CB-BD47-983337A8345A}">
      <dsp:nvSpPr>
        <dsp:cNvPr id="0" name=""/>
        <dsp:cNvSpPr/>
      </dsp:nvSpPr>
      <dsp:spPr>
        <a:xfrm>
          <a:off x="685818" y="1957376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15) проведение занятий по физической культуре и спорту;</a:t>
          </a:r>
        </a:p>
      </dsp:txBody>
      <dsp:txXfrm>
        <a:off x="685818" y="1957376"/>
        <a:ext cx="7178040" cy="132703"/>
      </dsp:txXfrm>
    </dsp:sp>
    <dsp:sp modelId="{FD5B6963-C10A-4D98-AB49-0F1655215306}">
      <dsp:nvSpPr>
        <dsp:cNvPr id="0" name=""/>
        <dsp:cNvSpPr/>
      </dsp:nvSpPr>
      <dsp:spPr>
        <a:xfrm>
          <a:off x="548658" y="2090080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29290CEE-C227-4640-9092-F9EC225D1540}">
      <dsp:nvSpPr>
        <dsp:cNvPr id="0" name=""/>
        <dsp:cNvSpPr/>
      </dsp:nvSpPr>
      <dsp:spPr>
        <a:xfrm>
          <a:off x="685818" y="2096715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16) услуги, связанные со сбытом сельскохозяйственной продукции (хранение, сортировка, сушка, </a:t>
          </a:r>
          <a:r>
            <a:rPr lang="ru-RU" sz="900" b="1" kern="1200" dirty="0" smtClean="0"/>
            <a:t>..</a:t>
          </a:r>
          <a:endParaRPr lang="ru-RU" sz="900" b="1" kern="1200" dirty="0"/>
        </a:p>
      </dsp:txBody>
      <dsp:txXfrm>
        <a:off x="685818" y="2096715"/>
        <a:ext cx="7178040" cy="132703"/>
      </dsp:txXfrm>
    </dsp:sp>
    <dsp:sp modelId="{7CB5ABD5-D52B-4CED-BA61-2E939B0AD292}">
      <dsp:nvSpPr>
        <dsp:cNvPr id="0" name=""/>
        <dsp:cNvSpPr/>
      </dsp:nvSpPr>
      <dsp:spPr>
        <a:xfrm>
          <a:off x="548658" y="2229419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F27BA4AD-F01D-4109-9186-AFCFE3F1EE18}">
      <dsp:nvSpPr>
        <dsp:cNvPr id="0" name=""/>
        <dsp:cNvSpPr/>
      </dsp:nvSpPr>
      <dsp:spPr>
        <a:xfrm>
          <a:off x="685818" y="2236054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17) услуги, связанные с обслуживанием с/</a:t>
          </a:r>
          <a:r>
            <a:rPr lang="ru-RU" sz="900" b="1" kern="1200" dirty="0" err="1" smtClean="0"/>
            <a:t>хоз</a:t>
          </a:r>
          <a:r>
            <a:rPr lang="ru-RU" sz="900" b="1" kern="1200" dirty="0" smtClean="0"/>
            <a:t>(механизированные, агрохимические, мелиоративные, транспортные работы);</a:t>
          </a:r>
          <a:endParaRPr lang="ru-RU" sz="900" b="1" kern="1200" dirty="0"/>
        </a:p>
      </dsp:txBody>
      <dsp:txXfrm>
        <a:off x="685818" y="2236054"/>
        <a:ext cx="7178040" cy="132703"/>
      </dsp:txXfrm>
    </dsp:sp>
    <dsp:sp modelId="{F881ABA9-299E-4A92-834D-D4C1B9514AB8}">
      <dsp:nvSpPr>
        <dsp:cNvPr id="0" name=""/>
        <dsp:cNvSpPr/>
      </dsp:nvSpPr>
      <dsp:spPr>
        <a:xfrm>
          <a:off x="548658" y="2368757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A2EF529-C9A7-4DCB-A548-FD92F4139BC4}">
      <dsp:nvSpPr>
        <dsp:cNvPr id="0" name=""/>
        <dsp:cNvSpPr/>
      </dsp:nvSpPr>
      <dsp:spPr>
        <a:xfrm>
          <a:off x="685818" y="2375392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18) услуги по зеленому хозяйству и декоративному цветоводству;</a:t>
          </a:r>
        </a:p>
      </dsp:txBody>
      <dsp:txXfrm>
        <a:off x="685818" y="2375392"/>
        <a:ext cx="7178040" cy="132703"/>
      </dsp:txXfrm>
    </dsp:sp>
    <dsp:sp modelId="{868524E4-C1D3-4D4A-A633-570EFB85CF53}">
      <dsp:nvSpPr>
        <dsp:cNvPr id="0" name=""/>
        <dsp:cNvSpPr/>
      </dsp:nvSpPr>
      <dsp:spPr>
        <a:xfrm>
          <a:off x="548658" y="2508096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759C0AB-3773-4BB2-B4FC-22392694931D}">
      <dsp:nvSpPr>
        <dsp:cNvPr id="0" name=""/>
        <dsp:cNvSpPr/>
      </dsp:nvSpPr>
      <dsp:spPr>
        <a:xfrm>
          <a:off x="685818" y="2514731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19) ведение охотничьего хозяйства и осуществление охоты;</a:t>
          </a:r>
        </a:p>
      </dsp:txBody>
      <dsp:txXfrm>
        <a:off x="685818" y="2514731"/>
        <a:ext cx="7178040" cy="132703"/>
      </dsp:txXfrm>
    </dsp:sp>
    <dsp:sp modelId="{7A02B3FA-0870-4A71-A7B3-F914ED8997BE}">
      <dsp:nvSpPr>
        <dsp:cNvPr id="0" name=""/>
        <dsp:cNvSpPr/>
      </dsp:nvSpPr>
      <dsp:spPr>
        <a:xfrm>
          <a:off x="548658" y="2647435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8405926-F82D-48F4-97FD-3784E8522A14}">
      <dsp:nvSpPr>
        <dsp:cNvPr id="0" name=""/>
        <dsp:cNvSpPr/>
      </dsp:nvSpPr>
      <dsp:spPr>
        <a:xfrm>
          <a:off x="685818" y="2654070"/>
          <a:ext cx="7178040" cy="132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20) занятие медицинской деятельностью или фармацевтической деятельностью лицом, имеющим лицензию </a:t>
          </a:r>
        </a:p>
      </dsp:txBody>
      <dsp:txXfrm>
        <a:off x="685818" y="2654070"/>
        <a:ext cx="7178040" cy="132703"/>
      </dsp:txXfrm>
    </dsp:sp>
    <dsp:sp modelId="{3B475ACF-02B6-4B5A-92D1-87F56C9209FC}">
      <dsp:nvSpPr>
        <dsp:cNvPr id="0" name=""/>
        <dsp:cNvSpPr/>
      </dsp:nvSpPr>
      <dsp:spPr>
        <a:xfrm>
          <a:off x="548658" y="2786773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FE4AC177-4E11-4D01-8CC7-2570BD6F4305}">
      <dsp:nvSpPr>
        <dsp:cNvPr id="0" name=""/>
        <dsp:cNvSpPr/>
      </dsp:nvSpPr>
      <dsp:spPr>
        <a:xfrm>
          <a:off x="0" y="2952320"/>
          <a:ext cx="9144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BA87656-0AF3-4A74-A278-33C730A35D2B}">
      <dsp:nvSpPr>
        <dsp:cNvPr id="0" name=""/>
        <dsp:cNvSpPr/>
      </dsp:nvSpPr>
      <dsp:spPr>
        <a:xfrm>
          <a:off x="0" y="2794620"/>
          <a:ext cx="1828800" cy="279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0" y="2794620"/>
        <a:ext cx="1828800" cy="2794620"/>
      </dsp:txXfrm>
    </dsp:sp>
    <dsp:sp modelId="{F52E3CC1-64ED-4BFB-A687-52213B3CCA3D}">
      <dsp:nvSpPr>
        <dsp:cNvPr id="0" name=""/>
        <dsp:cNvSpPr/>
      </dsp:nvSpPr>
      <dsp:spPr>
        <a:xfrm>
          <a:off x="1965960" y="2805655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21) оказание услуг по забою, транспортировке, перегонке, выпасу скота;</a:t>
          </a:r>
          <a:endParaRPr lang="ru-RU" sz="1000" kern="1200" dirty="0"/>
        </a:p>
      </dsp:txBody>
      <dsp:txXfrm>
        <a:off x="1965960" y="2805655"/>
        <a:ext cx="7178040" cy="220717"/>
      </dsp:txXfrm>
    </dsp:sp>
    <dsp:sp modelId="{136041DD-709F-498E-81AA-62B3D030C245}">
      <dsp:nvSpPr>
        <dsp:cNvPr id="0" name=""/>
        <dsp:cNvSpPr/>
      </dsp:nvSpPr>
      <dsp:spPr>
        <a:xfrm>
          <a:off x="1828800" y="3026373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E73641E-9B80-4D9E-BE6A-64C1840B29D1}">
      <dsp:nvSpPr>
        <dsp:cNvPr id="0" name=""/>
        <dsp:cNvSpPr/>
      </dsp:nvSpPr>
      <dsp:spPr>
        <a:xfrm>
          <a:off x="1965960" y="3037409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22) производство кожи и изделий из кожи;</a:t>
          </a:r>
          <a:endParaRPr lang="ru-RU" sz="1000" kern="1200" dirty="0"/>
        </a:p>
      </dsp:txBody>
      <dsp:txXfrm>
        <a:off x="1965960" y="3037409"/>
        <a:ext cx="7178040" cy="220717"/>
      </dsp:txXfrm>
    </dsp:sp>
    <dsp:sp modelId="{06561AF1-C549-4F4A-9BB2-F0C9476BB812}">
      <dsp:nvSpPr>
        <dsp:cNvPr id="0" name=""/>
        <dsp:cNvSpPr/>
      </dsp:nvSpPr>
      <dsp:spPr>
        <a:xfrm>
          <a:off x="1828800" y="3258127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AEBD72B-A7F8-46EF-BC44-302C1DB950B0}">
      <dsp:nvSpPr>
        <dsp:cNvPr id="0" name=""/>
        <dsp:cNvSpPr/>
      </dsp:nvSpPr>
      <dsp:spPr>
        <a:xfrm>
          <a:off x="1965960" y="3269162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23) сбор и заготовка пищевых лесных ресурсов, </a:t>
          </a:r>
          <a:r>
            <a:rPr lang="ru-RU" sz="1000" kern="1200" dirty="0" err="1" smtClean="0"/>
            <a:t>недревесных</a:t>
          </a:r>
          <a:r>
            <a:rPr lang="ru-RU" sz="1000" kern="1200" dirty="0" smtClean="0"/>
            <a:t> лесных ресурсов и лекарственных растений;</a:t>
          </a:r>
          <a:endParaRPr lang="ru-RU" sz="1000" kern="1200" dirty="0"/>
        </a:p>
      </dsp:txBody>
      <dsp:txXfrm>
        <a:off x="1965960" y="3269162"/>
        <a:ext cx="7178040" cy="220717"/>
      </dsp:txXfrm>
    </dsp:sp>
    <dsp:sp modelId="{5C5FD5BC-A894-47FA-AD19-99BA77A62052}">
      <dsp:nvSpPr>
        <dsp:cNvPr id="0" name=""/>
        <dsp:cNvSpPr/>
      </dsp:nvSpPr>
      <dsp:spPr>
        <a:xfrm>
          <a:off x="1828800" y="3489880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5FECDF62-2F3D-49B5-8BE4-E6D3390A64EC}">
      <dsp:nvSpPr>
        <dsp:cNvPr id="0" name=""/>
        <dsp:cNvSpPr/>
      </dsp:nvSpPr>
      <dsp:spPr>
        <a:xfrm>
          <a:off x="1965960" y="3500916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24) сушка, переработка и консервирование фруктов и овощей;</a:t>
          </a:r>
          <a:endParaRPr lang="ru-RU" sz="1000" kern="1200"/>
        </a:p>
      </dsp:txBody>
      <dsp:txXfrm>
        <a:off x="1965960" y="3500916"/>
        <a:ext cx="7178040" cy="220717"/>
      </dsp:txXfrm>
    </dsp:sp>
    <dsp:sp modelId="{80B11AEC-487C-4D0D-963C-1EF928A53BE8}">
      <dsp:nvSpPr>
        <dsp:cNvPr id="0" name=""/>
        <dsp:cNvSpPr/>
      </dsp:nvSpPr>
      <dsp:spPr>
        <a:xfrm>
          <a:off x="1828800" y="3721634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EF2E516-0647-40F8-8AC2-F66A1EEE2573}">
      <dsp:nvSpPr>
        <dsp:cNvPr id="0" name=""/>
        <dsp:cNvSpPr/>
      </dsp:nvSpPr>
      <dsp:spPr>
        <a:xfrm>
          <a:off x="1965960" y="3732670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25) производство молочной продукции;</a:t>
          </a:r>
          <a:endParaRPr lang="ru-RU" sz="1000" kern="1200" dirty="0"/>
        </a:p>
      </dsp:txBody>
      <dsp:txXfrm>
        <a:off x="1965960" y="3732670"/>
        <a:ext cx="7178040" cy="220717"/>
      </dsp:txXfrm>
    </dsp:sp>
    <dsp:sp modelId="{9B96D0D5-6832-458B-B934-40A034409C2A}">
      <dsp:nvSpPr>
        <dsp:cNvPr id="0" name=""/>
        <dsp:cNvSpPr/>
      </dsp:nvSpPr>
      <dsp:spPr>
        <a:xfrm>
          <a:off x="1828800" y="3953387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A0C38F1-0D0B-41E6-915D-0D4A81236532}">
      <dsp:nvSpPr>
        <dsp:cNvPr id="0" name=""/>
        <dsp:cNvSpPr/>
      </dsp:nvSpPr>
      <dsp:spPr>
        <a:xfrm>
          <a:off x="1965960" y="3964423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26) производство плодово-ягодных посадочных материалов, выращивание рассады овощных культур и семян трав;</a:t>
          </a:r>
          <a:endParaRPr lang="ru-RU" sz="1000" kern="1200"/>
        </a:p>
      </dsp:txBody>
      <dsp:txXfrm>
        <a:off x="1965960" y="3964423"/>
        <a:ext cx="7178040" cy="220717"/>
      </dsp:txXfrm>
    </dsp:sp>
    <dsp:sp modelId="{E33B2F7A-C385-4AE8-94E4-FE0B5E0D1EFB}">
      <dsp:nvSpPr>
        <dsp:cNvPr id="0" name=""/>
        <dsp:cNvSpPr/>
      </dsp:nvSpPr>
      <dsp:spPr>
        <a:xfrm>
          <a:off x="1828800" y="4185141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290FEDA-F7D5-4E48-A737-3F12D66BED74}">
      <dsp:nvSpPr>
        <dsp:cNvPr id="0" name=""/>
        <dsp:cNvSpPr/>
      </dsp:nvSpPr>
      <dsp:spPr>
        <a:xfrm>
          <a:off x="1965960" y="4196177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27) производство хлебобулочных и мучных кондитерских изделий;</a:t>
          </a:r>
          <a:endParaRPr lang="ru-RU" sz="1000" kern="1200" dirty="0"/>
        </a:p>
      </dsp:txBody>
      <dsp:txXfrm>
        <a:off x="1965960" y="4196177"/>
        <a:ext cx="7178040" cy="220717"/>
      </dsp:txXfrm>
    </dsp:sp>
    <dsp:sp modelId="{448D6320-2BAE-40E6-B2C1-B402D447B8CA}">
      <dsp:nvSpPr>
        <dsp:cNvPr id="0" name=""/>
        <dsp:cNvSpPr/>
      </dsp:nvSpPr>
      <dsp:spPr>
        <a:xfrm>
          <a:off x="1828800" y="4416894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D75DB270-B963-4CAB-8DA4-904E610B5202}">
      <dsp:nvSpPr>
        <dsp:cNvPr id="0" name=""/>
        <dsp:cNvSpPr/>
      </dsp:nvSpPr>
      <dsp:spPr>
        <a:xfrm>
          <a:off x="1965960" y="4427930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28) товарное и спортивное рыболовство и рыбоводство;</a:t>
          </a:r>
          <a:endParaRPr lang="ru-RU" sz="1000" kern="1200"/>
        </a:p>
      </dsp:txBody>
      <dsp:txXfrm>
        <a:off x="1965960" y="4427930"/>
        <a:ext cx="7178040" cy="220717"/>
      </dsp:txXfrm>
    </dsp:sp>
    <dsp:sp modelId="{64FA4E3C-CFCC-4F6D-AA5D-5D568A73C051}">
      <dsp:nvSpPr>
        <dsp:cNvPr id="0" name=""/>
        <dsp:cNvSpPr/>
      </dsp:nvSpPr>
      <dsp:spPr>
        <a:xfrm>
          <a:off x="1828800" y="4648648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1E5E2A8-FCCE-4ADB-A2AE-CFA1393BF965}">
      <dsp:nvSpPr>
        <dsp:cNvPr id="0" name=""/>
        <dsp:cNvSpPr/>
      </dsp:nvSpPr>
      <dsp:spPr>
        <a:xfrm>
          <a:off x="1965960" y="4659684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29) лесоводство и прочая лесохозяйственная деятельность;</a:t>
          </a:r>
          <a:endParaRPr lang="ru-RU" sz="1000" kern="1200" dirty="0"/>
        </a:p>
      </dsp:txBody>
      <dsp:txXfrm>
        <a:off x="1965960" y="4659684"/>
        <a:ext cx="7178040" cy="220717"/>
      </dsp:txXfrm>
    </dsp:sp>
    <dsp:sp modelId="{4B6862ED-7A9F-4F2F-B6E7-B5488C5360BC}">
      <dsp:nvSpPr>
        <dsp:cNvPr id="0" name=""/>
        <dsp:cNvSpPr/>
      </dsp:nvSpPr>
      <dsp:spPr>
        <a:xfrm>
          <a:off x="1828800" y="4880401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0BC746C-E197-4502-8663-F2A6995E321A}">
      <dsp:nvSpPr>
        <dsp:cNvPr id="0" name=""/>
        <dsp:cNvSpPr/>
      </dsp:nvSpPr>
      <dsp:spPr>
        <a:xfrm>
          <a:off x="1965960" y="4891437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30) деятельность по уходу за престарелыми и инвалидами;</a:t>
          </a:r>
          <a:endParaRPr lang="ru-RU" sz="1000" kern="1200" dirty="0"/>
        </a:p>
      </dsp:txBody>
      <dsp:txXfrm>
        <a:off x="1965960" y="4891437"/>
        <a:ext cx="7178040" cy="220717"/>
      </dsp:txXfrm>
    </dsp:sp>
    <dsp:sp modelId="{95574EE0-6548-4A10-A036-0B31A3B129CB}">
      <dsp:nvSpPr>
        <dsp:cNvPr id="0" name=""/>
        <dsp:cNvSpPr/>
      </dsp:nvSpPr>
      <dsp:spPr>
        <a:xfrm>
          <a:off x="1828800" y="5112155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07F27BC-9FE6-46DA-AE51-8F9372718D72}">
      <dsp:nvSpPr>
        <dsp:cNvPr id="0" name=""/>
        <dsp:cNvSpPr/>
      </dsp:nvSpPr>
      <dsp:spPr>
        <a:xfrm>
          <a:off x="1965960" y="5123191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31) сбор, обработка и утилизация отходов; обработка вторичного сырья;</a:t>
          </a:r>
          <a:endParaRPr lang="ru-RU" sz="1000" kern="1200" dirty="0"/>
        </a:p>
      </dsp:txBody>
      <dsp:txXfrm>
        <a:off x="1965960" y="5123191"/>
        <a:ext cx="7178040" cy="220717"/>
      </dsp:txXfrm>
    </dsp:sp>
    <dsp:sp modelId="{CB311EE6-C37D-4665-8F3B-6E417C0B0C2F}">
      <dsp:nvSpPr>
        <dsp:cNvPr id="0" name=""/>
        <dsp:cNvSpPr/>
      </dsp:nvSpPr>
      <dsp:spPr>
        <a:xfrm>
          <a:off x="1828800" y="5343909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248C460-69FE-445B-A543-F210F476F5EB}">
      <dsp:nvSpPr>
        <dsp:cNvPr id="0" name=""/>
        <dsp:cNvSpPr/>
      </dsp:nvSpPr>
      <dsp:spPr>
        <a:xfrm>
          <a:off x="1965960" y="5354944"/>
          <a:ext cx="7178040" cy="220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32) резка, обработка и отделка камня для памятников.".</a:t>
          </a:r>
          <a:endParaRPr lang="ru-RU" sz="1000" kern="1200" dirty="0"/>
        </a:p>
      </dsp:txBody>
      <dsp:txXfrm>
        <a:off x="1965960" y="5354944"/>
        <a:ext cx="7178040" cy="220717"/>
      </dsp:txXfrm>
    </dsp:sp>
    <dsp:sp modelId="{3900A37F-2A48-4AAC-94B3-969F88AC1C54}">
      <dsp:nvSpPr>
        <dsp:cNvPr id="0" name=""/>
        <dsp:cNvSpPr/>
      </dsp:nvSpPr>
      <dsp:spPr>
        <a:xfrm>
          <a:off x="1828800" y="5575662"/>
          <a:ext cx="73152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0C6E6-5E15-46A8-8C52-06CB538623F4}">
      <dsp:nvSpPr>
        <dsp:cNvPr id="0" name=""/>
        <dsp:cNvSpPr/>
      </dsp:nvSpPr>
      <dsp:spPr>
        <a:xfrm rot="5400000">
          <a:off x="4448500" y="-1197402"/>
          <a:ext cx="229525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Индивидуальные предприниматели, применяющие ПСН, а также плательщики ЕНВД, при осуществлении видов предпринимательской деятельности, установленных пунктом 2 статьи 346.26 НК РФ, могут осуществлять наличные денежные расчеты и (или) расчеты с использованием платежных </a:t>
          </a:r>
          <a:r>
            <a:rPr lang="ru-RU" sz="1000" b="1" i="1" kern="1200" dirty="0" smtClean="0"/>
            <a:t>карт без применения ККТ при условии выдачи по требованию покупателя (клиента) документа, подтверждающего прием денежных средств за соответствующие товар (работу, услугу</a:t>
          </a:r>
          <a:r>
            <a:rPr lang="ru-RU" sz="1000" kern="1200" dirty="0" smtClean="0"/>
            <a:t>) в порядке, установленном данным документом (в ред. от 08.03.2015), </a:t>
          </a:r>
          <a:r>
            <a:rPr lang="ru-RU" sz="1000" b="1" kern="1200" dirty="0" smtClean="0">
              <a:solidFill>
                <a:schemeClr val="accent2"/>
              </a:solidFill>
            </a:rPr>
            <a:t>до 1 июля 2018 года</a:t>
          </a:r>
          <a:r>
            <a:rPr lang="ru-RU" sz="1000" b="1" kern="1200" dirty="0" smtClean="0"/>
            <a:t>.</a:t>
          </a:r>
          <a:endParaRPr lang="ru-RU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Организации и индивидуальные предприниматели, выполняющие работы, оказывающие услуги населению, вправе не применять ККТ при условии выдачи ими соответствующих бланков строгой отчетности в порядке, установленном данным документом (в ред. от 08.03.2015), до 1 июля 2018 года. В случае, если вышеуказанные лица в соответствии с данным документом (в ред. от 08.03.2015) вправе не применять ККТ, такое право сохраняется за ними </a:t>
          </a:r>
          <a:r>
            <a:rPr lang="ru-RU" sz="1000" b="1" kern="1200" dirty="0" smtClean="0">
              <a:solidFill>
                <a:schemeClr val="accent2"/>
              </a:solidFill>
            </a:rPr>
            <a:t>до 1 июля 2018 года.</a:t>
          </a:r>
          <a:endParaRPr lang="ru-RU" sz="1000" kern="1200" dirty="0">
            <a:solidFill>
              <a:schemeClr val="accent2"/>
            </a:solidFill>
          </a:endParaRPr>
        </a:p>
      </dsp:txBody>
      <dsp:txXfrm rot="-5400000">
        <a:off x="2962656" y="400487"/>
        <a:ext cx="5154899" cy="2071165"/>
      </dsp:txXfrm>
    </dsp:sp>
    <dsp:sp modelId="{AD64511B-CE40-4420-8EDA-AEB121A38414}">
      <dsp:nvSpPr>
        <dsp:cNvPr id="0" name=""/>
        <dsp:cNvSpPr/>
      </dsp:nvSpPr>
      <dsp:spPr>
        <a:xfrm>
          <a:off x="0" y="1534"/>
          <a:ext cx="2962656" cy="28690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 применения ККТ </a:t>
          </a:r>
          <a:r>
            <a:rPr lang="ru-RU" sz="1200" b="1" kern="1200" dirty="0" smtClean="0">
              <a:solidFill>
                <a:schemeClr val="accent2"/>
              </a:solidFill>
            </a:rPr>
            <a:t>освобождены организации и индивидуальные предприниматели</a:t>
          </a:r>
          <a:r>
            <a:rPr lang="ru-RU" sz="1200" kern="1200" dirty="0" smtClean="0"/>
            <a:t>, которые применяют систему налогообложения в виде </a:t>
          </a:r>
          <a:r>
            <a:rPr lang="ru-RU" sz="1200" b="1" kern="1200" dirty="0" smtClean="0"/>
            <a:t>ЕНВД, а также коммерсанты, находящиеся на патенте</a:t>
          </a:r>
          <a:r>
            <a:rPr lang="ru-RU" sz="1200" kern="1200" dirty="0" smtClean="0"/>
            <a:t>. Льгота прописана в п. 2.1 ст. 2 Закона N 54-ФЗ и предполагает соблюдение одного условия: выдачу по требованию покупателя (клиента) документа (товарного чека, квитанции или другого документа, подтверждающего прием денежных средств за соответствующий товар (работу, услугу)):</a:t>
          </a:r>
          <a:endParaRPr lang="ru-RU" sz="1200" kern="1200" dirty="0"/>
        </a:p>
      </dsp:txBody>
      <dsp:txXfrm>
        <a:off x="140056" y="141590"/>
        <a:ext cx="2682544" cy="2588956"/>
      </dsp:txXfrm>
    </dsp:sp>
    <dsp:sp modelId="{2BA2196F-B5C0-4BAC-9789-B139025817D5}">
      <dsp:nvSpPr>
        <dsp:cNvPr id="0" name=""/>
        <dsp:cNvSpPr/>
      </dsp:nvSpPr>
      <dsp:spPr>
        <a:xfrm>
          <a:off x="0" y="3014057"/>
          <a:ext cx="8221569" cy="6568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На территориях, где не может быть обеспечена передача информации о расчетах в адрес налоговых органов в электронном виде ввиду отсутствия связи (Перечень удаленных местностей) , будет сохранен действующий порядок применения ККТ. </a:t>
          </a:r>
          <a:r>
            <a:rPr lang="ru-RU" sz="1200" i="1" kern="1200" smtClean="0"/>
            <a:t>В п. 7 ст. 2 Закона N 54-ФЗ (в ред. Закона N 290-ФЗ)</a:t>
          </a:r>
          <a:endParaRPr lang="ru-RU" sz="1200" kern="1200"/>
        </a:p>
      </dsp:txBody>
      <dsp:txXfrm>
        <a:off x="32063" y="3046120"/>
        <a:ext cx="8157443" cy="59268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89C33-F5F4-4430-9FF3-2B3433A7DC4E}">
      <dsp:nvSpPr>
        <dsp:cNvPr id="0" name=""/>
        <dsp:cNvSpPr/>
      </dsp:nvSpPr>
      <dsp:spPr>
        <a:xfrm>
          <a:off x="0" y="0"/>
          <a:ext cx="8928991" cy="6408440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4973662" numCol="1" spcCol="1270" anchor="t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СПАСИБО</a:t>
          </a:r>
          <a:r>
            <a:rPr lang="ru-RU" sz="1600" b="1" kern="1200" baseline="0" dirty="0" smtClean="0"/>
            <a:t> ЗА ВНИМАНИЕ!</a:t>
          </a:r>
          <a:endParaRPr lang="ru-RU" sz="1600" b="1" kern="1200" dirty="0"/>
        </a:p>
      </dsp:txBody>
      <dsp:txXfrm>
        <a:off x="159542" y="159542"/>
        <a:ext cx="8609907" cy="6089356"/>
      </dsp:txXfrm>
    </dsp:sp>
    <dsp:sp modelId="{1B8C5826-3E2A-4EAE-A74B-541F0F804E8D}">
      <dsp:nvSpPr>
        <dsp:cNvPr id="0" name=""/>
        <dsp:cNvSpPr/>
      </dsp:nvSpPr>
      <dsp:spPr>
        <a:xfrm>
          <a:off x="446449" y="1181915"/>
          <a:ext cx="8482542" cy="5326298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2848552" numCol="1" spcCol="1270" anchor="t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/>
        </a:p>
      </dsp:txBody>
      <dsp:txXfrm>
        <a:off x="610251" y="1345717"/>
        <a:ext cx="8154938" cy="4998694"/>
      </dsp:txXfrm>
    </dsp:sp>
    <dsp:sp modelId="{280A4706-0E2A-448F-8C9C-FCC4AD745D77}">
      <dsp:nvSpPr>
        <dsp:cNvPr id="0" name=""/>
        <dsp:cNvSpPr/>
      </dsp:nvSpPr>
      <dsp:spPr>
        <a:xfrm>
          <a:off x="963893" y="2867623"/>
          <a:ext cx="7389026" cy="3386681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113792" numCol="1" spcCol="1270" anchor="t" anchorCtr="0">
          <a:noAutofit/>
        </a:bodyPr>
        <a:lstStyle/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1068045" y="2971775"/>
        <a:ext cx="7180722" cy="3178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F6A74-492B-48E0-BB42-0A7EE0151022}">
      <dsp:nvSpPr>
        <dsp:cNvPr id="0" name=""/>
        <dsp:cNvSpPr/>
      </dsp:nvSpPr>
      <dsp:spPr>
        <a:xfrm>
          <a:off x="1971206" y="0"/>
          <a:ext cx="5809059" cy="2880050"/>
        </a:xfrm>
        <a:prstGeom prst="rect">
          <a:avLst/>
        </a:prstGeom>
        <a:solidFill>
          <a:schemeClr val="dk2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1444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Основные сведения об изменениях  налогового законодательства в 2017 году. Информация  по  применению специальных налоговых режимов</a:t>
          </a:r>
          <a:endParaRPr lang="ru-RU" sz="1400" b="1" kern="1200" dirty="0"/>
        </a:p>
      </dsp:txBody>
      <dsp:txXfrm>
        <a:off x="1971206" y="0"/>
        <a:ext cx="5809059" cy="2880050"/>
      </dsp:txXfrm>
    </dsp:sp>
    <dsp:sp modelId="{5AF3AA67-0854-4F9E-917F-E505FE2E5F82}">
      <dsp:nvSpPr>
        <dsp:cNvPr id="0" name=""/>
        <dsp:cNvSpPr/>
      </dsp:nvSpPr>
      <dsp:spPr>
        <a:xfrm>
          <a:off x="3960444" y="288039"/>
          <a:ext cx="1524256" cy="147430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793C0-CA0C-4E8F-BEB4-1CDCC08204FC}">
      <dsp:nvSpPr>
        <dsp:cNvPr id="0" name=""/>
        <dsp:cNvSpPr/>
      </dsp:nvSpPr>
      <dsp:spPr>
        <a:xfrm>
          <a:off x="0" y="97707"/>
          <a:ext cx="5061168" cy="5061168"/>
        </a:xfrm>
        <a:prstGeom prst="pie">
          <a:avLst>
            <a:gd name="adj1" fmla="val 5400000"/>
            <a:gd name="adj2" fmla="val 1620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68C12EB-4BC3-4112-9FEB-3A5E45F4FB68}">
      <dsp:nvSpPr>
        <dsp:cNvPr id="0" name=""/>
        <dsp:cNvSpPr/>
      </dsp:nvSpPr>
      <dsp:spPr>
        <a:xfrm>
          <a:off x="2530584" y="97707"/>
          <a:ext cx="5904695" cy="50611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 ежегодном Послании к Федеральному собранию президент В. Путин особо подчеркнул ситуацию с налогами в России, заявив, что вся система требует перенастройки. По словам главы государства, сегодня очевиден растущий запрос людей на расширение экономических свобод, на стабильные, устойчивые, предсказуемые правила ведения бизнеса, включая налоговую систему.</a:t>
          </a:r>
          <a:endParaRPr lang="ru-RU" sz="1800" b="1" kern="1200" dirty="0"/>
        </a:p>
      </dsp:txBody>
      <dsp:txXfrm>
        <a:off x="2530584" y="97707"/>
        <a:ext cx="5904695" cy="2404054"/>
      </dsp:txXfrm>
    </dsp:sp>
    <dsp:sp modelId="{15164014-7635-446F-B810-E2BEEFF20091}">
      <dsp:nvSpPr>
        <dsp:cNvPr id="0" name=""/>
        <dsp:cNvSpPr/>
      </dsp:nvSpPr>
      <dsp:spPr>
        <a:xfrm>
          <a:off x="1328556" y="2501762"/>
          <a:ext cx="2404054" cy="24040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93028CF-22A3-4A5E-ACDB-F60BD79A2170}">
      <dsp:nvSpPr>
        <dsp:cNvPr id="0" name=""/>
        <dsp:cNvSpPr/>
      </dsp:nvSpPr>
      <dsp:spPr>
        <a:xfrm>
          <a:off x="2530584" y="2501762"/>
          <a:ext cx="5904695" cy="24040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/>
            <a:t>Владимир Путин предложил в течение 2017 года детально и всесторонне рассмотреть идеи по настройке налоговой системы, обязательно сделать это с участием деловых объединений, </a:t>
          </a:r>
          <a:r>
            <a:rPr lang="ru-RU" sz="2000" b="1" i="1" kern="1200" dirty="0" smtClean="0"/>
            <a:t>так как в 2018 году необходимо подготовить и принять все соответствующие поправки в </a:t>
          </a:r>
          <a:r>
            <a:rPr lang="ru-RU" sz="2000" b="1" i="1" kern="1200" dirty="0" smtClean="0"/>
            <a:t>законодательство.</a:t>
          </a:r>
          <a:endParaRPr lang="ru-RU" sz="2000" b="1" i="1" kern="1200" dirty="0"/>
        </a:p>
      </dsp:txBody>
      <dsp:txXfrm>
        <a:off x="2530584" y="2501762"/>
        <a:ext cx="5904695" cy="24040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B39D35-BBCF-47E5-9E55-8CB92D938C06}">
      <dsp:nvSpPr>
        <dsp:cNvPr id="0" name=""/>
        <dsp:cNvSpPr/>
      </dsp:nvSpPr>
      <dsp:spPr>
        <a:xfrm>
          <a:off x="7546" y="476669"/>
          <a:ext cx="8518751" cy="868707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Новеллы и реформы налогового законодательства </a:t>
          </a:r>
          <a:endParaRPr lang="ru-RU" sz="3200" b="1" kern="1200" dirty="0"/>
        </a:p>
      </dsp:txBody>
      <dsp:txXfrm>
        <a:off x="441900" y="476669"/>
        <a:ext cx="7650044" cy="8687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80268C-1834-4CA2-B233-92153CEDF679}">
      <dsp:nvSpPr>
        <dsp:cNvPr id="0" name=""/>
        <dsp:cNvSpPr/>
      </dsp:nvSpPr>
      <dsp:spPr>
        <a:xfrm>
          <a:off x="862891" y="2010"/>
          <a:ext cx="2831321" cy="13988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/>
            <a:t>С 1 января 2017 года функции по администрированию страховых взносов вновь  возложено на ФНС. Страховые взносы будут относиться к налоговым платежам, к ним будут применяться  законодательство о налогах</a:t>
          </a:r>
          <a:endParaRPr lang="ru-RU" sz="1400" b="1" i="0" kern="1200" dirty="0"/>
        </a:p>
      </dsp:txBody>
      <dsp:txXfrm>
        <a:off x="862891" y="2010"/>
        <a:ext cx="2831321" cy="1398839"/>
      </dsp:txXfrm>
    </dsp:sp>
    <dsp:sp modelId="{7F0D9FD6-2F19-4DE3-8FA2-DA5280FD8BB7}">
      <dsp:nvSpPr>
        <dsp:cNvPr id="0" name=""/>
        <dsp:cNvSpPr/>
      </dsp:nvSpPr>
      <dsp:spPr>
        <a:xfrm>
          <a:off x="3927353" y="2010"/>
          <a:ext cx="2510311" cy="13988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</a:rPr>
            <a:t>Налоговый маневр. </a:t>
          </a:r>
          <a:r>
            <a:rPr lang="ru-RU" sz="1400" b="1" kern="1200" dirty="0" smtClean="0"/>
            <a:t>Снижение страховых взносов и увеличение НДС вошли в план роста экономики РФ до 2025 года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</a:rPr>
            <a:t>22/22</a:t>
          </a:r>
          <a:endParaRPr lang="ru-RU" sz="1400" b="1" kern="1200" dirty="0">
            <a:solidFill>
              <a:srgbClr val="FF0000"/>
            </a:solidFill>
          </a:endParaRPr>
        </a:p>
      </dsp:txBody>
      <dsp:txXfrm>
        <a:off x="3927353" y="2010"/>
        <a:ext cx="2510311" cy="1398839"/>
      </dsp:txXfrm>
    </dsp:sp>
    <dsp:sp modelId="{B127A9F9-3453-40A0-BE9C-0CF9DA59FB78}">
      <dsp:nvSpPr>
        <dsp:cNvPr id="0" name=""/>
        <dsp:cNvSpPr/>
      </dsp:nvSpPr>
      <dsp:spPr>
        <a:xfrm>
          <a:off x="6670804" y="2010"/>
          <a:ext cx="2331399" cy="13988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УСН могут применять и компании с более дорогими основными средствами (150 млн руб.)</a:t>
          </a:r>
          <a:endParaRPr lang="ru-RU" sz="1400" b="1" kern="1200" dirty="0"/>
        </a:p>
      </dsp:txBody>
      <dsp:txXfrm>
        <a:off x="6670804" y="2010"/>
        <a:ext cx="2331399" cy="1398839"/>
      </dsp:txXfrm>
    </dsp:sp>
    <dsp:sp modelId="{DA6CE074-DE67-4B48-952A-E73798CD0CC1}">
      <dsp:nvSpPr>
        <dsp:cNvPr id="0" name=""/>
        <dsp:cNvSpPr/>
      </dsp:nvSpPr>
      <dsp:spPr>
        <a:xfrm>
          <a:off x="746706" y="1830639"/>
          <a:ext cx="2697545" cy="13988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перейти на УСН возможно большему числу компаний. Переход с  2018г, в случае если  доход за 9 мес. 2017г не превысит 112,5 млн руб. без НДС</a:t>
          </a:r>
        </a:p>
      </dsp:txBody>
      <dsp:txXfrm>
        <a:off x="746706" y="1830639"/>
        <a:ext cx="2697545" cy="1398839"/>
      </dsp:txXfrm>
    </dsp:sp>
    <dsp:sp modelId="{C71F5738-6268-4436-A205-123125F5762A}">
      <dsp:nvSpPr>
        <dsp:cNvPr id="0" name=""/>
        <dsp:cNvSpPr/>
      </dsp:nvSpPr>
      <dsp:spPr>
        <a:xfrm>
          <a:off x="3677392" y="1830639"/>
          <a:ext cx="2510311" cy="13988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На законодательном уровне закреплено решение продлить "жизнь" системе налогообложения в виде ЕНВД до конца 2020 г</a:t>
          </a:r>
          <a:endParaRPr lang="ru-RU" sz="1400" b="1" kern="1200" dirty="0"/>
        </a:p>
      </dsp:txBody>
      <dsp:txXfrm>
        <a:off x="3677392" y="1830639"/>
        <a:ext cx="2510311" cy="1398839"/>
      </dsp:txXfrm>
    </dsp:sp>
    <dsp:sp modelId="{47300BEE-8740-4AF3-8C0D-F2815128EF71}">
      <dsp:nvSpPr>
        <dsp:cNvPr id="0" name=""/>
        <dsp:cNvSpPr/>
      </dsp:nvSpPr>
      <dsp:spPr>
        <a:xfrm>
          <a:off x="6420843" y="1633990"/>
          <a:ext cx="2697545" cy="17921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компании будут сдавать пояснения по НДС только в электронном виде через оператора. Формат ФНС (п. 3 ст. 88 НК РФ). Это касается тех, кто обязан отчитываться по НДС через интернет</a:t>
          </a:r>
        </a:p>
      </dsp:txBody>
      <dsp:txXfrm>
        <a:off x="6420843" y="1633990"/>
        <a:ext cx="2697545" cy="1792137"/>
      </dsp:txXfrm>
    </dsp:sp>
    <dsp:sp modelId="{6F335B3D-3BC2-4032-B752-70201484ED2E}">
      <dsp:nvSpPr>
        <dsp:cNvPr id="0" name=""/>
        <dsp:cNvSpPr/>
      </dsp:nvSpPr>
      <dsp:spPr>
        <a:xfrm>
          <a:off x="1630178" y="3721823"/>
          <a:ext cx="2510311" cy="1686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 ОКУН утратил силу с 1 января 2017 года,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 КБК - 2017 будут новыми</a:t>
          </a:r>
          <a:endParaRPr lang="ru-RU" sz="1400" b="1" kern="1200" dirty="0"/>
        </a:p>
      </dsp:txBody>
      <dsp:txXfrm>
        <a:off x="1630178" y="3721823"/>
        <a:ext cx="2510311" cy="1686217"/>
      </dsp:txXfrm>
    </dsp:sp>
    <dsp:sp modelId="{85BED3C6-9CF1-4A66-93CC-9D320270BE62}">
      <dsp:nvSpPr>
        <dsp:cNvPr id="0" name=""/>
        <dsp:cNvSpPr/>
      </dsp:nvSpPr>
      <dsp:spPr>
        <a:xfrm>
          <a:off x="4635655" y="3661278"/>
          <a:ext cx="3861287" cy="18113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 1 сентября 2017 года налоговики будут исключать из ЕГРЮЛ тех, кто по полгода не исправляет фальшивые сведения проверьте данные о компании. Если в реестре есть отметка о недостоверности, подайте заявление об изменении сведений. </a:t>
          </a:r>
        </a:p>
      </dsp:txBody>
      <dsp:txXfrm>
        <a:off x="4635655" y="3661278"/>
        <a:ext cx="3861287" cy="18113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28F48-4EC4-44FC-9303-091A63C408F1}">
      <dsp:nvSpPr>
        <dsp:cNvPr id="0" name=""/>
        <dsp:cNvSpPr/>
      </dsp:nvSpPr>
      <dsp:spPr>
        <a:xfrm>
          <a:off x="0" y="128178"/>
          <a:ext cx="8589640" cy="98638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Установлен коэффициент-дефлятор для целей УСН на 2017 г. </a:t>
          </a:r>
          <a:r>
            <a:rPr lang="ru-RU" sz="1400" b="1" kern="1200" dirty="0" smtClean="0"/>
            <a:t>1,425 Действие норм о его индексации на коэффициент-дефлятор приостановлено до 1 января 2020 г. </a:t>
          </a:r>
          <a:r>
            <a:rPr lang="ru-RU" sz="1400" b="0" i="1" kern="1200" dirty="0" smtClean="0"/>
            <a:t>(Приказ Минэкономразвития России от 03.11.2016 N 698, Федеральные законы от 30.11.2016 N 401-ФЗ, от 03.07.2016 N 243-ФЗ).</a:t>
          </a:r>
          <a:endParaRPr lang="ru-RU" sz="1400" b="0" i="1" kern="1200" dirty="0"/>
        </a:p>
      </dsp:txBody>
      <dsp:txXfrm>
        <a:off x="48151" y="176329"/>
        <a:ext cx="8493338" cy="890081"/>
      </dsp:txXfrm>
    </dsp:sp>
    <dsp:sp modelId="{5AF4CB3B-DFDC-4138-A791-C722F8025FEB}">
      <dsp:nvSpPr>
        <dsp:cNvPr id="0" name=""/>
        <dsp:cNvSpPr/>
      </dsp:nvSpPr>
      <dsp:spPr>
        <a:xfrm>
          <a:off x="0" y="1154881"/>
          <a:ext cx="8589640" cy="986383"/>
        </a:xfrm>
        <a:prstGeom prst="roundRect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tint val="50000"/>
                <a:satMod val="300000"/>
              </a:schemeClr>
            </a:gs>
            <a:gs pos="35000">
              <a:schemeClr val="accent3">
                <a:hueOff val="2812566"/>
                <a:satOff val="-4220"/>
                <a:lumOff val="-686"/>
                <a:alphaOff val="0"/>
                <a:tint val="37000"/>
                <a:satMod val="30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 2017 г. предельный размер дохода для сохранения права на УСН увеличен. </a:t>
          </a:r>
          <a:r>
            <a:rPr lang="ru-RU" sz="1400" b="1" kern="1200" dirty="0" smtClean="0"/>
            <a:t>Если организация уже применяет УСН - доходы (</a:t>
          </a:r>
          <a:r>
            <a:rPr lang="ru-RU" sz="1400" b="0" kern="1200" dirty="0" smtClean="0"/>
            <a:t>включая полученные авансы</a:t>
          </a:r>
          <a:r>
            <a:rPr lang="ru-RU" sz="1400" b="1" kern="1200" dirty="0" smtClean="0"/>
            <a:t>) за каждый год начиная с 2017 г. не должны превышать 150 млн руб.</a:t>
          </a:r>
          <a:r>
            <a:rPr lang="ru-RU" sz="1400" kern="1200" dirty="0" smtClean="0"/>
            <a:t> </a:t>
          </a:r>
          <a:r>
            <a:rPr lang="ru-RU" sz="1400" i="1" kern="1200" dirty="0" smtClean="0"/>
            <a:t>(п. п. 4, 4.1 ст. 346.13 НК РФ)</a:t>
          </a:r>
          <a:endParaRPr lang="ru-RU" sz="1400" i="1" kern="1200" dirty="0"/>
        </a:p>
      </dsp:txBody>
      <dsp:txXfrm>
        <a:off x="48151" y="1203032"/>
        <a:ext cx="8493338" cy="890081"/>
      </dsp:txXfrm>
    </dsp:sp>
    <dsp:sp modelId="{EF1543C4-A4B4-4B1B-B944-63B88ED45D9E}">
      <dsp:nvSpPr>
        <dsp:cNvPr id="0" name=""/>
        <dsp:cNvSpPr/>
      </dsp:nvSpPr>
      <dsp:spPr>
        <a:xfrm>
          <a:off x="0" y="2181584"/>
          <a:ext cx="8589640" cy="986383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Организация имеет право перейти на упрощенную систему налогообложения, если по </a:t>
          </a:r>
          <a:r>
            <a:rPr lang="ru-RU" sz="1400" b="1" kern="1200" smtClean="0"/>
            <a:t>итогам девяти месяцев 2017 года</a:t>
          </a:r>
          <a:r>
            <a:rPr lang="ru-RU" sz="1400" kern="1200" smtClean="0"/>
            <a:t>, в котором организация подает уведомление о переходе на упрощенную систему налогообложения, доходы, определяемые в соответствии со статьей 248 настоящего Кодекса, не превысили </a:t>
          </a:r>
          <a:r>
            <a:rPr lang="ru-RU" sz="1400" b="1" kern="1200" smtClean="0"/>
            <a:t>112,5 млн. рублей.</a:t>
          </a:r>
          <a:endParaRPr lang="ru-RU" sz="1400" kern="1200"/>
        </a:p>
      </dsp:txBody>
      <dsp:txXfrm>
        <a:off x="48151" y="2229735"/>
        <a:ext cx="8493338" cy="890081"/>
      </dsp:txXfrm>
    </dsp:sp>
    <dsp:sp modelId="{BC733290-1189-4843-B8E1-C61D7F966B7D}">
      <dsp:nvSpPr>
        <dsp:cNvPr id="0" name=""/>
        <dsp:cNvSpPr/>
      </dsp:nvSpPr>
      <dsp:spPr>
        <a:xfrm>
          <a:off x="0" y="3208287"/>
          <a:ext cx="8589640" cy="986383"/>
        </a:xfrm>
        <a:prstGeom prst="roundRect">
          <a:avLst/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tint val="50000"/>
                <a:satMod val="300000"/>
              </a:schemeClr>
            </a:gs>
            <a:gs pos="35000">
              <a:schemeClr val="accent3">
                <a:hueOff val="8437698"/>
                <a:satOff val="-12660"/>
                <a:lumOff val="-2059"/>
                <a:alphaOff val="0"/>
                <a:tint val="37000"/>
                <a:satMod val="30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УСН могут применять и компании с более дорогими основными средствами. С 2017 года предельная </a:t>
          </a:r>
          <a:r>
            <a:rPr lang="ru-RU" sz="1400" b="1" kern="1200" dirty="0" smtClean="0"/>
            <a:t>величина остаточной стоимости основных средств составляет 150 млн руб</a:t>
          </a:r>
          <a:r>
            <a:rPr lang="ru-RU" sz="1400" kern="1200" dirty="0" smtClean="0"/>
            <a:t>. (</a:t>
          </a:r>
          <a:r>
            <a:rPr lang="ru-RU" sz="1400" i="1" kern="1200" dirty="0" err="1" smtClean="0"/>
            <a:t>пп</a:t>
          </a:r>
          <a:r>
            <a:rPr lang="ru-RU" sz="1400" i="1" kern="1200" dirty="0" smtClean="0"/>
            <a:t>. 16 п. 3 ст. 346.12 НК РФ). </a:t>
          </a:r>
          <a:r>
            <a:rPr lang="ru-RU" sz="1400" kern="1200" dirty="0" smtClean="0"/>
            <a:t>Это на 50% больше той величины, что действовала. (</a:t>
          </a:r>
          <a:r>
            <a:rPr lang="ru-RU" sz="1400" i="1" kern="1200" dirty="0" smtClean="0"/>
            <a:t>превышения лимита остаточной стоимости основных средств достаточно, чтобы утратить право на "упрощенку«)</a:t>
          </a:r>
          <a:endParaRPr lang="ru-RU" sz="1400" kern="1200" dirty="0"/>
        </a:p>
      </dsp:txBody>
      <dsp:txXfrm>
        <a:off x="48151" y="3256438"/>
        <a:ext cx="8493338" cy="890081"/>
      </dsp:txXfrm>
    </dsp:sp>
    <dsp:sp modelId="{45CD9AB7-A691-46B7-B9FF-D61E10486BA1}">
      <dsp:nvSpPr>
        <dsp:cNvPr id="0" name=""/>
        <dsp:cNvSpPr/>
      </dsp:nvSpPr>
      <dsp:spPr>
        <a:xfrm>
          <a:off x="0" y="4234990"/>
          <a:ext cx="8589640" cy="986383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С 1 октября продавцы на УСН, выручка которых за предшествующий год превышает 40 млн рублей обязаны принимать к оплате карты «Мир». </a:t>
          </a:r>
          <a:r>
            <a:rPr lang="ru-RU" sz="1400" kern="1200" smtClean="0"/>
            <a:t>Можно не устанавливать терминалы в торговых точках, оборот которых за прошедший год менее 5 млн рублей, а также в тех местах, где нет доступа к Интернету</a:t>
          </a:r>
          <a:endParaRPr lang="ru-RU" sz="1400" kern="1200" dirty="0"/>
        </a:p>
      </dsp:txBody>
      <dsp:txXfrm>
        <a:off x="48151" y="4283141"/>
        <a:ext cx="8493338" cy="8900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D8376-2354-4898-B543-991843CEC585}">
      <dsp:nvSpPr>
        <dsp:cNvPr id="0" name=""/>
        <dsp:cNvSpPr/>
      </dsp:nvSpPr>
      <dsp:spPr>
        <a:xfrm>
          <a:off x="617219" y="0"/>
          <a:ext cx="6995160" cy="4968551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BA028A6-3034-4F33-9292-27F789F42108}">
      <dsp:nvSpPr>
        <dsp:cNvPr id="0" name=""/>
        <dsp:cNvSpPr/>
      </dsp:nvSpPr>
      <dsp:spPr>
        <a:xfrm>
          <a:off x="63645" y="663798"/>
          <a:ext cx="2485117" cy="364095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/>
            <a:t>УСН</a:t>
          </a:r>
          <a:r>
            <a:rPr lang="ru-RU" sz="2000" kern="1200" dirty="0" smtClean="0"/>
            <a:t>. </a:t>
          </a:r>
          <a:r>
            <a:rPr lang="ru-RU" sz="2000" b="1" kern="1200" dirty="0" smtClean="0"/>
            <a:t>Льготные налоговые ставки на 2016 - 2018 гг.  </a:t>
          </a:r>
          <a:r>
            <a:rPr lang="ru-RU" sz="2000" kern="1200" dirty="0" smtClean="0"/>
            <a:t>устанавливаются для категорий налогоплательщиков</a:t>
          </a:r>
          <a:r>
            <a:rPr lang="ru-RU" sz="1300" kern="1200" dirty="0" smtClean="0"/>
            <a:t>:</a:t>
          </a:r>
          <a:endParaRPr lang="ru-RU" sz="1300" kern="1200" dirty="0"/>
        </a:p>
      </dsp:txBody>
      <dsp:txXfrm>
        <a:off x="184958" y="785111"/>
        <a:ext cx="2242491" cy="3398328"/>
      </dsp:txXfrm>
    </dsp:sp>
    <dsp:sp modelId="{47D3734C-97E9-4097-8BD8-CE8C2260FE23}">
      <dsp:nvSpPr>
        <dsp:cNvPr id="0" name=""/>
        <dsp:cNvSpPr/>
      </dsp:nvSpPr>
      <dsp:spPr>
        <a:xfrm>
          <a:off x="2872241" y="1221826"/>
          <a:ext cx="2485117" cy="2524898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1. Объект  УСН «доходы», налоговая ставка в размере 5 процентов устанавливается для организаций и индивидуальных предпринимателей по отдельным  видами экономической деятельности </a:t>
          </a:r>
          <a:endParaRPr lang="ru-RU" sz="1400" b="1" kern="1200" dirty="0"/>
        </a:p>
      </dsp:txBody>
      <dsp:txXfrm>
        <a:off x="2993554" y="1343139"/>
        <a:ext cx="2242491" cy="2282272"/>
      </dsp:txXfrm>
    </dsp:sp>
    <dsp:sp modelId="{B01D77D1-5C93-4EB2-BEA5-F1103E84C98A}">
      <dsp:nvSpPr>
        <dsp:cNvPr id="0" name=""/>
        <dsp:cNvSpPr/>
      </dsp:nvSpPr>
      <dsp:spPr>
        <a:xfrm>
          <a:off x="5680836" y="1221826"/>
          <a:ext cx="2485117" cy="252489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2. Объект УСН «доходы – расходов», налоговая ставка в размере  5 процентов устанавливается для организаций СМП и индивидуальных предпринимателей, относящихся: </a:t>
          </a:r>
          <a:endParaRPr lang="ru-RU" sz="1400" b="1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</a:t>
          </a:r>
          <a:r>
            <a:rPr lang="ru-RU" sz="1400" b="1" kern="1200" dirty="0" smtClean="0"/>
            <a:t>) </a:t>
          </a:r>
          <a:r>
            <a:rPr lang="ru-RU" sz="1400" b="1" kern="1200" dirty="0" err="1" smtClean="0"/>
            <a:t>микропредприятия</a:t>
          </a:r>
          <a:r>
            <a:rPr lang="ru-RU" sz="1400" b="1" kern="1200" dirty="0" smtClean="0"/>
            <a:t>; </a:t>
          </a:r>
          <a:endParaRPr lang="ru-RU" sz="1400" b="1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2</a:t>
          </a:r>
          <a:r>
            <a:rPr lang="ru-RU" sz="1400" b="1" kern="1200" dirty="0" smtClean="0"/>
            <a:t>) малые предприятия."</a:t>
          </a:r>
          <a:endParaRPr lang="ru-RU" sz="1400" b="1" kern="1200" dirty="0"/>
        </a:p>
      </dsp:txBody>
      <dsp:txXfrm>
        <a:off x="5802149" y="1343139"/>
        <a:ext cx="2242491" cy="22822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412B7-E96E-4C97-B787-EF381E7A3BE4}">
      <dsp:nvSpPr>
        <dsp:cNvPr id="0" name=""/>
        <dsp:cNvSpPr/>
      </dsp:nvSpPr>
      <dsp:spPr>
        <a:xfrm>
          <a:off x="0" y="2265"/>
          <a:ext cx="8221569" cy="1089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 законодательном уровне закреплено решение продлить "жизнь" системе налогообложения в виде ЕНВД </a:t>
          </a:r>
          <a:r>
            <a:rPr lang="ru-RU" sz="1500" b="1" kern="1200" dirty="0" smtClean="0"/>
            <a:t>до конца 2020 г. </a:t>
          </a:r>
          <a:endParaRPr lang="ru-RU" sz="1500" kern="1200" dirty="0"/>
        </a:p>
      </dsp:txBody>
      <dsp:txXfrm>
        <a:off x="53185" y="55450"/>
        <a:ext cx="8115199" cy="983131"/>
      </dsp:txXfrm>
    </dsp:sp>
    <dsp:sp modelId="{6CE265A2-B227-4ABD-9D82-F09B36A6A724}">
      <dsp:nvSpPr>
        <dsp:cNvPr id="0" name=""/>
        <dsp:cNvSpPr/>
      </dsp:nvSpPr>
      <dsp:spPr>
        <a:xfrm rot="5400000">
          <a:off x="5160327" y="-942478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/>
            <a:t>При исчислении ЕНВД базовая доходность умножается на коэффициент-дефлятор (К1). Для 2017 года он составляет 1,798. Такая же величина устанавливалась на 2016 и 2015 </a:t>
          </a:r>
          <a:r>
            <a:rPr lang="ru-RU" sz="1300" i="1" kern="1200" smtClean="0"/>
            <a:t>годы. (Приказ Минэкономразвития России от 03.11.2016 N 698)</a:t>
          </a:r>
          <a:endParaRPr lang="ru-RU" sz="1300" kern="1200"/>
        </a:p>
      </dsp:txBody>
      <dsp:txXfrm rot="-5400000">
        <a:off x="2962656" y="1297741"/>
        <a:ext cx="5224396" cy="786505"/>
      </dsp:txXfrm>
    </dsp:sp>
    <dsp:sp modelId="{1FA25FF5-9A01-453A-A28D-685F5E63BDB5}">
      <dsp:nvSpPr>
        <dsp:cNvPr id="0" name=""/>
        <dsp:cNvSpPr/>
      </dsp:nvSpPr>
      <dsp:spPr>
        <a:xfrm>
          <a:off x="0" y="1146242"/>
          <a:ext cx="2962656" cy="1089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Коэффициент-дефлятор, необходимый для расчета  ЕНВД, не изменится</a:t>
          </a:r>
          <a:endParaRPr lang="ru-RU" sz="1500" kern="1200" dirty="0"/>
        </a:p>
      </dsp:txBody>
      <dsp:txXfrm>
        <a:off x="53185" y="1199427"/>
        <a:ext cx="2856286" cy="983131"/>
      </dsp:txXfrm>
    </dsp:sp>
    <dsp:sp modelId="{88E9AA72-39B6-4A75-8EC0-375D023D3359}">
      <dsp:nvSpPr>
        <dsp:cNvPr id="0" name=""/>
        <dsp:cNvSpPr/>
      </dsp:nvSpPr>
      <dsp:spPr>
        <a:xfrm>
          <a:off x="0" y="2290219"/>
          <a:ext cx="8221569" cy="1089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Фиксированные страховые взносы ИП. Предприниматели с наемным персоналом на ЕНВД будут уменьшать налог на страховые взносы и за себя, и за сотрудников (Федеральный закон от 2 июня 2016 г. № 178-ФЗ). Сократить налог на взносы можно в пределах 50 процентов.</a:t>
          </a:r>
          <a:r>
            <a:rPr lang="ru-RU" sz="1500" i="1" kern="1200" dirty="0" smtClean="0"/>
            <a:t>.</a:t>
          </a:r>
          <a:endParaRPr lang="ru-RU" sz="1500" kern="1200" dirty="0"/>
        </a:p>
      </dsp:txBody>
      <dsp:txXfrm>
        <a:off x="53185" y="2343404"/>
        <a:ext cx="8115199" cy="983131"/>
      </dsp:txXfrm>
    </dsp:sp>
    <dsp:sp modelId="{A2B429EA-E559-457B-B7FB-00F5FA9BBB8D}">
      <dsp:nvSpPr>
        <dsp:cNvPr id="0" name=""/>
        <dsp:cNvSpPr/>
      </dsp:nvSpPr>
      <dsp:spPr>
        <a:xfrm>
          <a:off x="0" y="3434195"/>
          <a:ext cx="7715230" cy="1089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Для налогоплательщиков, применяющих ЕНВД и  патентную систему налогообложения (ПСНО), с 1 января 2017 г. предусмотрено право уменьшать сумму налога на расходы на приобретение ККТ нового образца </a:t>
          </a:r>
          <a:endParaRPr lang="ru-RU" sz="1500" kern="1200" dirty="0"/>
        </a:p>
      </dsp:txBody>
      <dsp:txXfrm>
        <a:off x="53185" y="3487380"/>
        <a:ext cx="7608860" cy="9831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EC34A-6B1A-4C5B-940C-0F37FC94CDBE}">
      <dsp:nvSpPr>
        <dsp:cNvPr id="0" name=""/>
        <dsp:cNvSpPr/>
      </dsp:nvSpPr>
      <dsp:spPr>
        <a:xfrm>
          <a:off x="2615501" y="0"/>
          <a:ext cx="6348986" cy="25599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 1 января 2016 года  действует обновленный перечень видов деятельности</a:t>
          </a:r>
          <a:r>
            <a:rPr lang="ru-RU" sz="1400" kern="1200" dirty="0" smtClean="0"/>
            <a:t>, при осуществлении которых </a:t>
          </a:r>
          <a:r>
            <a:rPr lang="ru-RU" sz="1400" b="1" kern="1200" dirty="0" smtClean="0"/>
            <a:t>ИП вправе применять патентную систему налогообложения. Всего 63</a:t>
          </a:r>
          <a:r>
            <a:rPr lang="ru-RU" sz="1200" b="1" kern="1200" dirty="0" smtClean="0"/>
            <a:t>. </a:t>
          </a:r>
          <a:r>
            <a:rPr lang="ru-RU" sz="1200" kern="1200" dirty="0" smtClean="0"/>
            <a:t>К видам деятельности, в частности, относятся:</a:t>
          </a:r>
          <a:endParaRPr lang="ru-RU" sz="12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•	услуги общественного питания, оказываемые через объекты общепита, не имеющие зала обслуживания;</a:t>
          </a:r>
          <a:endParaRPr lang="ru-RU" sz="9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smtClean="0"/>
            <a:t>•	производство кожи и изделий из кожи;</a:t>
          </a:r>
          <a:endParaRPr lang="ru-RU" sz="900" kern="120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smtClean="0"/>
            <a:t>•	сушка, переработка и консервирование фруктов и овощей;</a:t>
          </a:r>
          <a:endParaRPr lang="ru-RU" sz="900" kern="120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•	производство молочной продукции;</a:t>
          </a:r>
          <a:endParaRPr lang="ru-RU" sz="9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smtClean="0"/>
            <a:t>•	производство плодово-ягодных посадочных материалов, выращивание рассады овощных культур и семян трав;</a:t>
          </a:r>
          <a:endParaRPr lang="ru-RU" sz="900" kern="120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smtClean="0"/>
            <a:t>•	производство хлебобулочных и мучных кондитерских изделий;</a:t>
          </a:r>
          <a:endParaRPr lang="ru-RU" sz="900" kern="120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•	деятельность по письменному и устному переводу;</a:t>
          </a:r>
          <a:endParaRPr lang="ru-RU" sz="9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•	ремонт компьютеров и коммуникационного оборудования</a:t>
          </a:r>
          <a:endParaRPr lang="ru-RU" sz="900" b="1" u="sng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b="1" u="sng" kern="1200" dirty="0" smtClean="0"/>
            <a:t>. </a:t>
          </a:r>
          <a:r>
            <a:rPr lang="ru-RU" sz="1200" b="1" i="1" u="sng" kern="1200" dirty="0" smtClean="0"/>
            <a:t>Все перечислены в 2 ст. 346.43 НК РФ.</a:t>
          </a:r>
          <a:endParaRPr lang="ru-RU" sz="1200" b="1" i="1" u="sng" kern="1200" dirty="0"/>
        </a:p>
      </dsp:txBody>
      <dsp:txXfrm>
        <a:off x="2615501" y="0"/>
        <a:ext cx="6348986" cy="2559993"/>
      </dsp:txXfrm>
    </dsp:sp>
    <dsp:sp modelId="{33020A69-21D5-4444-BCCD-F5A98724DAA6}">
      <dsp:nvSpPr>
        <dsp:cNvPr id="0" name=""/>
        <dsp:cNvSpPr/>
      </dsp:nvSpPr>
      <dsp:spPr>
        <a:xfrm>
          <a:off x="86044" y="1114"/>
          <a:ext cx="2534393" cy="25599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5000" r="-125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ACC7A5B5-A412-4C84-969D-9A21B31AF7CF}">
      <dsp:nvSpPr>
        <dsp:cNvPr id="0" name=""/>
        <dsp:cNvSpPr/>
      </dsp:nvSpPr>
      <dsp:spPr>
        <a:xfrm>
          <a:off x="0" y="2957190"/>
          <a:ext cx="5504209" cy="25599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Законом ХМАО - Югры от 09.11.2012 N 123-оз 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(ред. от 27.09.2015) 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Установлены размеры </a:t>
          </a:r>
          <a:r>
            <a:rPr lang="ru-RU" sz="1200" b="1" kern="1200" dirty="0" smtClean="0"/>
            <a:t>потенциально возможного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 к получению индивидуальным предпринимателем годового 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дохода по видам предпринимательской деятельности, в отношении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 которых применяется патентная система налогообложения.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Для МО установлен понижающий коэффициент</a:t>
          </a:r>
          <a:r>
            <a:rPr lang="ru-RU" sz="1200" b="1" kern="1200" dirty="0" smtClean="0"/>
            <a:t>, 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применяемый при расчете размеров потенциально возможного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 к получению индивидуальным предпринимателем годового дохода.</a:t>
          </a:r>
          <a:endParaRPr lang="ru-RU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0" y="2957190"/>
        <a:ext cx="5504209" cy="2559993"/>
      </dsp:txXfrm>
    </dsp:sp>
    <dsp:sp modelId="{30178B4A-A1E6-46A1-A524-DEF88BF8053D}">
      <dsp:nvSpPr>
        <dsp:cNvPr id="0" name=""/>
        <dsp:cNvSpPr/>
      </dsp:nvSpPr>
      <dsp:spPr>
        <a:xfrm>
          <a:off x="6132855" y="2983507"/>
          <a:ext cx="2534393" cy="25599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0F727-1FDF-432A-9CC0-814BA48A99D6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8B513-48F4-40D5-985A-87B014ACB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512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685BE-153E-49B3-8DE7-2128EFBA9BF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5630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2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CADBB-6305-477F-94DC-7494F2DD0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7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CADBB-6305-477F-94DC-7494F2DD08A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83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15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90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98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25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0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84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22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16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88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37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49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8783A-D861-449D-92E9-3D1B42872259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A8F00-AD2A-4239-B81C-9D1656719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08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8.jp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8.jp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5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16.jpe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12" Type="http://schemas.microsoft.com/office/2007/relationships/diagramDrawing" Target="../diagrams/drawing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diagramColors" Target="../diagrams/colors5.xml"/><Relationship Id="rId5" Type="http://schemas.openxmlformats.org/officeDocument/2006/relationships/diagramColors" Target="../diagrams/colors4.xml"/><Relationship Id="rId10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4.xml"/><Relationship Id="rId9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6EAC3E4B92AE01AD3C4F37BF710099FBB583E90CEC9A4EEFA82DC27310C6DA6B8D3754FCF3B58LBxB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97849805"/>
              </p:ext>
            </p:extLst>
          </p:nvPr>
        </p:nvGraphicFramePr>
        <p:xfrm>
          <a:off x="26288" y="620688"/>
          <a:ext cx="8928992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81928226"/>
              </p:ext>
            </p:extLst>
          </p:nvPr>
        </p:nvGraphicFramePr>
        <p:xfrm>
          <a:off x="-180528" y="3789040"/>
          <a:ext cx="9324528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732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ПСН. </a:t>
            </a:r>
            <a:r>
              <a:rPr lang="ru-RU" sz="2700" dirty="0" smtClean="0"/>
              <a:t>в  </a:t>
            </a:r>
            <a:r>
              <a:rPr lang="ru-RU" sz="2700" dirty="0"/>
              <a:t>ХМАО – Югре </a:t>
            </a:r>
            <a:r>
              <a:rPr lang="ru-RU" sz="2700" dirty="0" smtClean="0"/>
              <a:t>с 1.01. </a:t>
            </a:r>
            <a:r>
              <a:rPr lang="ru-RU" sz="2700" dirty="0"/>
              <a:t>2017 г. действуют изменения</a:t>
            </a:r>
            <a:r>
              <a:rPr lang="ru-RU" sz="2700" dirty="0" smtClean="0"/>
              <a:t>:</a:t>
            </a:r>
            <a:br>
              <a:rPr lang="ru-RU" sz="2700" dirty="0" smtClean="0"/>
            </a:br>
            <a:r>
              <a:rPr lang="ru-RU" sz="2700" dirty="0" smtClean="0"/>
              <a:t>дополнительный перечень видов и измененный размер годового дохода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72816"/>
            <a:ext cx="4316288" cy="38164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4038600" cy="38164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373216"/>
            <a:ext cx="12287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7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Налоговая  ставка </a:t>
            </a:r>
            <a:r>
              <a:rPr lang="ru-RU" dirty="0"/>
              <a:t>в размере </a:t>
            </a:r>
            <a:r>
              <a:rPr lang="ru-RU" b="1" dirty="0">
                <a:solidFill>
                  <a:srgbClr val="FF0000"/>
                </a:solidFill>
              </a:rPr>
              <a:t>0%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для </a:t>
            </a:r>
            <a:r>
              <a:rPr lang="ru-RU" dirty="0" smtClean="0"/>
              <a:t>ИП </a:t>
            </a:r>
            <a:r>
              <a:rPr lang="ru-RU" sz="2700" b="1" i="1" dirty="0" smtClean="0"/>
              <a:t>с 1.01. 2016 года до 1.01 2021 года</a:t>
            </a:r>
            <a:r>
              <a:rPr lang="ru-RU" sz="2700" i="1" dirty="0" smtClean="0"/>
              <a:t>.</a:t>
            </a:r>
            <a:br>
              <a:rPr lang="ru-RU" sz="2700" i="1" dirty="0" smtClean="0"/>
            </a:br>
            <a:endParaRPr lang="ru-RU" sz="2700" i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717132"/>
              </p:ext>
            </p:extLst>
          </p:nvPr>
        </p:nvGraphicFramePr>
        <p:xfrm>
          <a:off x="251520" y="1628800"/>
          <a:ext cx="85072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963725338"/>
              </p:ext>
            </p:extLst>
          </p:nvPr>
        </p:nvGraphicFramePr>
        <p:xfrm>
          <a:off x="971600" y="5943600"/>
          <a:ext cx="6840760" cy="869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1029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Льготные налоговые ставки на 2016 - 2018 гг.  устанавливаются для категорий налогоплательщиков</a:t>
            </a:r>
            <a:r>
              <a:rPr lang="ru-RU" sz="2400" dirty="0" smtClean="0"/>
              <a:t>: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945726"/>
              </p:ext>
            </p:extLst>
          </p:nvPr>
        </p:nvGraphicFramePr>
        <p:xfrm>
          <a:off x="251520" y="1340768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492896"/>
            <a:ext cx="12287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4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2474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200" b="1" dirty="0" smtClean="0"/>
              <a:t>Закон N 14-оз "Об установлении на территории ХМАО - Югры налоговой ставки в </a:t>
            </a:r>
            <a:r>
              <a:rPr lang="ru-RU" sz="2200" b="1" dirty="0" smtClean="0">
                <a:solidFill>
                  <a:srgbClr val="FF0000"/>
                </a:solidFill>
              </a:rPr>
              <a:t>размере 0%</a:t>
            </a:r>
            <a:r>
              <a:rPr lang="ru-RU" sz="2200" b="1" dirty="0"/>
              <a:t> </a:t>
            </a:r>
            <a:r>
              <a:rPr lang="ru-RU" sz="2200" b="1" dirty="0" smtClean="0"/>
              <a:t>для вновь организованных ИП, применяющих </a:t>
            </a:r>
            <a:r>
              <a:rPr lang="ru-RU" sz="2200" b="1" dirty="0" smtClean="0">
                <a:solidFill>
                  <a:srgbClr val="FF0000"/>
                </a:solidFill>
              </a:rPr>
              <a:t>ПСН 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с 1.01. 2016 года до 1.01 2021 года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461662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653136"/>
            <a:ext cx="12287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72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257" y="3494311"/>
            <a:ext cx="561998" cy="53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97" y="4179620"/>
            <a:ext cx="645341" cy="106408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229" y="3102629"/>
            <a:ext cx="1428392" cy="1893827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78" y="2739364"/>
            <a:ext cx="645341" cy="106408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161" y="3803448"/>
            <a:ext cx="793727" cy="8128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1295" y="404664"/>
            <a:ext cx="8159404" cy="1008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1536" tIns="35768" rIns="71536" bIns="35768" rtlCol="0" anchor="ctr">
            <a:noAutofit/>
          </a:bodyPr>
          <a:lstStyle>
            <a:defPPr>
              <a:defRPr lang="ru-RU"/>
            </a:defPPr>
            <a:lvl1pPr defTabSz="914239">
              <a:lnSpc>
                <a:spcPct val="100000"/>
              </a:lnSpc>
              <a:spcBef>
                <a:spcPct val="0"/>
              </a:spcBef>
              <a:buNone/>
              <a:defRPr sz="2800" b="1" i="0" cap="all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200" cap="none" dirty="0" smtClean="0"/>
              <a:t>                       НОВАЯ ТЕХНОЛОГИЯ ПРИМЕНЕНИЯ ККТ – </a:t>
            </a:r>
          </a:p>
          <a:p>
            <a:pPr algn="ctr"/>
            <a:r>
              <a:rPr lang="ru-RU" sz="2200" cap="none" dirty="0" smtClean="0"/>
              <a:t>контрольно-кассовой техники</a:t>
            </a:r>
            <a:endParaRPr lang="ru-RU" sz="2200" cap="none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402084" y="4146351"/>
            <a:ext cx="3386600" cy="13820"/>
          </a:xfrm>
          <a:prstGeom prst="straightConnector1">
            <a:avLst/>
          </a:prstGeom>
          <a:ln w="635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24068" y="3759314"/>
            <a:ext cx="781910" cy="829353"/>
          </a:xfrm>
          <a:prstGeom prst="rect">
            <a:avLst/>
          </a:prstGeom>
        </p:spPr>
        <p:txBody>
          <a:bodyPr vert="horz" wrap="none" lIns="81630" tIns="40815" rIns="81630" bIns="40815" rtlCol="0" anchor="ctr">
            <a:normAutofit/>
          </a:bodyPr>
          <a:lstStyle/>
          <a:p>
            <a:pPr algn="ctr" defTabSz="816296">
              <a:spcBef>
                <a:spcPct val="0"/>
              </a:spcBef>
            </a:pPr>
            <a:r>
              <a:rPr lang="ru-RU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₽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88684" y="2451232"/>
            <a:ext cx="1526334" cy="829353"/>
          </a:xfrm>
          <a:prstGeom prst="rect">
            <a:avLst/>
          </a:prstGeom>
        </p:spPr>
        <p:txBody>
          <a:bodyPr vert="horz" wrap="none" lIns="81630" tIns="40815" rIns="81630" bIns="40815" rtlCol="0" anchor="ctr">
            <a:normAutofit/>
          </a:bodyPr>
          <a:lstStyle/>
          <a:p>
            <a:pPr algn="ctr" defTabSz="816296">
              <a:spcBef>
                <a:spcPct val="0"/>
              </a:spcBef>
            </a:pPr>
            <a:r>
              <a:rPr lang="ru-RU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ФНС России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2246" y="1604798"/>
            <a:ext cx="6281873" cy="8464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wrap="square" lIns="81630" tIns="40815" rIns="81630" bIns="40815" rtlCol="0" anchor="ctr">
            <a:normAutofit fontScale="85000" lnSpcReduction="20000"/>
          </a:bodyPr>
          <a:lstStyle/>
          <a:p>
            <a:pPr defTabSz="816296">
              <a:spcBef>
                <a:spcPct val="0"/>
              </a:spcBef>
            </a:pPr>
            <a:r>
              <a:rPr lang="ru-RU" sz="2200" i="1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rPr>
              <a:t>Компании и предприниматели, которые применяют ЕНВД, патент или оказывают услуги населению, вправе не применять онлайн-кассы до 1 июля 2018 года 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6" y="3517500"/>
            <a:ext cx="645341" cy="1064083"/>
          </a:xfrm>
          <a:prstGeom prst="rect">
            <a:avLst/>
          </a:prstGeom>
        </p:spPr>
      </p:pic>
      <p:cxnSp>
        <p:nvCxnSpPr>
          <p:cNvPr id="23" name="Прямая со стрелкой 22"/>
          <p:cNvCxnSpPr/>
          <p:nvPr/>
        </p:nvCxnSpPr>
        <p:spPr>
          <a:xfrm>
            <a:off x="1563518" y="3346273"/>
            <a:ext cx="1054642" cy="667487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5" idx="3"/>
            <a:endCxn id="21" idx="1"/>
          </p:cNvCxnSpPr>
          <p:nvPr/>
        </p:nvCxnSpPr>
        <p:spPr>
          <a:xfrm>
            <a:off x="1347587" y="4049542"/>
            <a:ext cx="1270574" cy="160335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6" idx="3"/>
          </p:cNvCxnSpPr>
          <p:nvPr/>
        </p:nvCxnSpPr>
        <p:spPr>
          <a:xfrm flipV="1">
            <a:off x="1748239" y="4416226"/>
            <a:ext cx="866359" cy="295436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221316" y="4515544"/>
            <a:ext cx="1503448" cy="997323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Рисунок 3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95" y="5039230"/>
            <a:ext cx="849394" cy="900932"/>
          </a:xfrm>
          <a:prstGeom prst="rect">
            <a:avLst/>
          </a:prstGeom>
        </p:spPr>
      </p:pic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3402084" y="3018568"/>
            <a:ext cx="3386600" cy="1063539"/>
          </a:xfrm>
          <a:prstGeom prst="rect">
            <a:avLst/>
          </a:prstGeom>
          <a:extLst/>
        </p:spPr>
        <p:txBody>
          <a:bodyPr vert="horz" wrap="none" lIns="81630" tIns="40815" rIns="81630" bIns="40815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200" dirty="0" smtClean="0"/>
              <a:t>передача информации о 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денежных расчетах 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в</a:t>
            </a:r>
            <a:r>
              <a:rPr lang="en-US" sz="2200" dirty="0" smtClean="0"/>
              <a:t> on-line</a:t>
            </a:r>
            <a:r>
              <a:rPr lang="ru-RU" sz="2200" dirty="0" smtClean="0"/>
              <a:t> режиме</a:t>
            </a:r>
            <a:r>
              <a:rPr lang="en-US" sz="2200" dirty="0" smtClean="0"/>
              <a:t> </a:t>
            </a:r>
            <a:r>
              <a:rPr lang="ru-RU" sz="2200" dirty="0" smtClean="0"/>
              <a:t> </a:t>
            </a:r>
            <a:endParaRPr lang="ru-RU" sz="2200" dirty="0"/>
          </a:p>
        </p:txBody>
      </p:sp>
      <p:sp>
        <p:nvSpPr>
          <p:cNvPr id="22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395536" y="5489696"/>
            <a:ext cx="8548259" cy="1183563"/>
          </a:xfrm>
        </p:spPr>
        <p:txBody>
          <a:bodyPr vert="horz" lIns="81601" tIns="40801" rIns="81601" bIns="40801" rtlCol="0" anchor="ctr">
            <a:normAutofit fontScale="77500" lnSpcReduction="20000"/>
          </a:bodyPr>
          <a:lstStyle/>
          <a:p>
            <a:r>
              <a:rPr lang="ru-RU" sz="1900" b="1" dirty="0">
                <a:latin typeface="Arial Narrow" panose="020B0606020202030204" pitchFamily="34" charset="0"/>
              </a:rPr>
              <a:t>!. </a:t>
            </a:r>
            <a:r>
              <a:rPr lang="ru-RU" sz="1900" b="1" dirty="0">
                <a:solidFill>
                  <a:srgbClr val="FF0000"/>
                </a:solidFill>
                <a:latin typeface="Arial Narrow" panose="020B0606020202030204" pitchFamily="34" charset="0"/>
              </a:rPr>
              <a:t>ВАЖНО! </a:t>
            </a:r>
            <a:r>
              <a:rPr lang="ru-RU" sz="1900" b="1" dirty="0">
                <a:solidFill>
                  <a:schemeClr val="tx1"/>
                </a:solidFill>
                <a:latin typeface="Arial Narrow" panose="020B0606020202030204" pitchFamily="34" charset="0"/>
              </a:rPr>
              <a:t>С февраля 2017г. компании, у которых закончилась ЭКЛЗ в кассе, поменять ее больше не смогут и должны будут купить электронную ККТ. </a:t>
            </a:r>
            <a:r>
              <a:rPr lang="ru-RU" sz="1900" b="1" dirty="0">
                <a:latin typeface="Arial Narrow" panose="020B0606020202030204" pitchFamily="34" charset="0"/>
              </a:rPr>
              <a:t>А в июле 2017 года — все остальные, даже если срок ЭКЛЗ еще к тому времени не закончится</a:t>
            </a:r>
            <a:r>
              <a:rPr lang="ru-RU" sz="1900" b="1" dirty="0" smtClean="0">
                <a:latin typeface="Arial Narrow" panose="020B0606020202030204" pitchFamily="34" charset="0"/>
              </a:rPr>
              <a:t>... </a:t>
            </a:r>
            <a:r>
              <a:rPr lang="ru-RU" sz="1900" b="1" dirty="0">
                <a:latin typeface="Arial Narrow" panose="020B0606020202030204" pitchFamily="34" charset="0"/>
              </a:rPr>
              <a:t>С 1 февраля можно зарегистрировать только новые кассы (письмо Минфина России от 01.09.16 № 03-01-12/ВН-38831). Если до этой даты компания перерегистрировала старый аппарат в связи с заменой ЭКЛЗ, его можно применять до 1 июля 2017 года. </a:t>
            </a:r>
          </a:p>
        </p:txBody>
      </p:sp>
      <p:pic>
        <p:nvPicPr>
          <p:cNvPr id="27" name="Picture 2" descr="C:\Users\Кушникова ТА\Desktop\налоговая_.jpg"/>
          <p:cNvPicPr>
            <a:picLocks noChangeAspect="1" noChangeArrowheads="1"/>
          </p:cNvPicPr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7247918" y="890423"/>
            <a:ext cx="1412781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375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183429"/>
              </p:ext>
            </p:extLst>
          </p:nvPr>
        </p:nvGraphicFramePr>
        <p:xfrm>
          <a:off x="395536" y="2708920"/>
          <a:ext cx="822960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Объект 5" descr="http://e.profkiosk.ru/service_tbn2/8bdqcj.png"/>
          <p:cNvPicPr>
            <a:picLocks noGrp="1"/>
          </p:cNvPicPr>
          <p:nvPr>
            <p:ph sz="half" idx="429496729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6120680" cy="2520280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</p:pic>
    </p:spTree>
    <p:extLst>
      <p:ext uri="{BB962C8B-B14F-4D97-AF65-F5344CB8AC3E}">
        <p14:creationId xmlns:p14="http://schemas.microsoft.com/office/powerpoint/2010/main" val="173691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828859"/>
              </p:ext>
            </p:extLst>
          </p:nvPr>
        </p:nvGraphicFramePr>
        <p:xfrm>
          <a:off x="107504" y="260648"/>
          <a:ext cx="8928992" cy="6408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 descr="C:\Users\Кушникова ТА\Desktop\лого банер Консалтинговый Центр А+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52936"/>
            <a:ext cx="4968552" cy="16777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247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Налоговая перенастройка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415185"/>
              </p:ext>
            </p:extLst>
          </p:nvPr>
        </p:nvGraphicFramePr>
        <p:xfrm>
          <a:off x="457200" y="1196752"/>
          <a:ext cx="843528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26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03880900"/>
              </p:ext>
            </p:extLst>
          </p:nvPr>
        </p:nvGraphicFramePr>
        <p:xfrm>
          <a:off x="467544" y="0"/>
          <a:ext cx="8526298" cy="184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28157" y="13752"/>
            <a:ext cx="1146304" cy="1146304"/>
          </a:xfrm>
          <a:prstGeom prst="ellipse">
            <a:avLst/>
          </a:prstGeom>
          <a:blipFill rotWithShape="0">
            <a:blip r:embed="rId7" cstate="print"/>
            <a:stretch>
              <a:fillRect/>
            </a:stretch>
          </a:blipFill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316627"/>
              </p:ext>
            </p:extLst>
          </p:nvPr>
        </p:nvGraphicFramePr>
        <p:xfrm>
          <a:off x="-396552" y="1340768"/>
          <a:ext cx="986509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4034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Субъекты малого и среднего предпринимательства </a:t>
            </a:r>
            <a:endParaRPr lang="ru-RU" sz="32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782859"/>
              </p:ext>
            </p:extLst>
          </p:nvPr>
        </p:nvGraphicFramePr>
        <p:xfrm>
          <a:off x="467544" y="1268761"/>
          <a:ext cx="8230035" cy="48595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39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60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460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68433">
                <a:tc gridSpan="4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ru-RU" sz="600" dirty="0">
                          <a:effectLst/>
                        </a:rPr>
                        <a:t>Критерии малых и миро предприятий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5211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b="1" dirty="0">
                          <a:effectLst/>
                        </a:rPr>
                        <a:t>Критерий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ru-RU" sz="1200" b="1" dirty="0">
                          <a:effectLst/>
                        </a:rPr>
                        <a:t>Предельное значение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5211"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Calibri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b="1" dirty="0" err="1">
                          <a:effectLst/>
                        </a:rPr>
                        <a:t>Микропредприятие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b="1" dirty="0">
                          <a:effectLst/>
                        </a:rPr>
                        <a:t>Малое предприятие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Среднее предприятие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12865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100" dirty="0">
                          <a:effectLst/>
                        </a:rPr>
                        <a:t>Суммарная доля участия в уставном капитале ООО РФ, субъектов РФ, муниципальных образований, общественных, религиозных организаций, фондов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ru-RU" sz="1200" dirty="0">
                          <a:effectLst/>
                        </a:rPr>
                        <a:t>25%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2886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100" dirty="0">
                          <a:effectLst/>
                        </a:rPr>
                        <a:t>Суммарная доля участия в уставном капитале ООО других организаций, не </a:t>
                      </a:r>
                      <a:r>
                        <a:rPr lang="ru-RU" sz="1100" dirty="0" smtClean="0">
                          <a:effectLst/>
                        </a:rPr>
                        <a:t>являющихся</a:t>
                      </a:r>
                      <a:r>
                        <a:rPr lang="ru-RU" sz="1100" baseline="0" dirty="0" smtClean="0">
                          <a:effectLst/>
                        </a:rPr>
                        <a:t> СМСП</a:t>
                      </a:r>
                      <a:r>
                        <a:rPr lang="ru-RU" sz="1100" dirty="0" smtClean="0">
                          <a:effectLst/>
                        </a:rPr>
                        <a:t>, </a:t>
                      </a:r>
                      <a:r>
                        <a:rPr lang="ru-RU" sz="1100" dirty="0">
                          <a:effectLst/>
                        </a:rPr>
                        <a:t>а также иностранных организаций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ru-RU" sz="1200" dirty="0">
                          <a:effectLst/>
                        </a:rPr>
                        <a:t>49%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697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100" dirty="0">
                          <a:effectLst/>
                        </a:rPr>
                        <a:t>Среднесписочная численность работников за предшествующий календарный 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До 15 </a:t>
                      </a:r>
                      <a:r>
                        <a:rPr lang="ru-RU" sz="1200" dirty="0">
                          <a:effectLst/>
                        </a:rPr>
                        <a:t>человек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До 100 </a:t>
                      </a:r>
                      <a:r>
                        <a:rPr lang="ru-RU" sz="1200" dirty="0">
                          <a:effectLst/>
                        </a:rPr>
                        <a:t>человек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101 - 250 человек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58091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100" dirty="0">
                          <a:effectLst/>
                        </a:rPr>
                        <a:t>Доход от предпринимательской деятельности (сумма выручки и внереализационных доходов) без учета НДС за предшествующий календарный </a:t>
                      </a:r>
                      <a:r>
                        <a:rPr lang="ru-RU" sz="1100" dirty="0" smtClean="0">
                          <a:effectLst/>
                        </a:rPr>
                        <a:t>год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0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ПОСТАНОВЛЕНИЕ</a:t>
                      </a:r>
                      <a:r>
                        <a:rPr lang="ru-RU" sz="1000" i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Правительства РФ </a:t>
                      </a:r>
                      <a:r>
                        <a:rPr lang="ru-RU" sz="10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 4 апреля 2016 г. N 265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dirty="0">
                          <a:effectLst/>
                        </a:rPr>
                        <a:t>120 млн руб.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dirty="0">
                          <a:effectLst/>
                        </a:rPr>
                        <a:t>800 млн руб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2 млрд. рублей.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48" marR="53948" marT="43021" marB="4302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7544" y="5877272"/>
            <a:ext cx="8208912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! Изменения статуса происходит, только когда максимальные показатели количества сотрудников, величины доходов или долей в капитале не соблюдаются </a:t>
            </a:r>
            <a:r>
              <a:rPr lang="ru-RU" sz="1400" b="1" dirty="0"/>
              <a:t>три</a:t>
            </a:r>
            <a:r>
              <a:rPr lang="ru-RU" sz="1400" dirty="0"/>
              <a:t> календарных года, идущих </a:t>
            </a:r>
            <a:r>
              <a:rPr lang="ru-RU" sz="1400" dirty="0" smtClean="0"/>
              <a:t>подряд.</a:t>
            </a:r>
          </a:p>
          <a:p>
            <a:pPr algn="ctr"/>
            <a:r>
              <a:rPr lang="ru-RU" sz="1400" dirty="0" smtClean="0"/>
              <a:t> </a:t>
            </a:r>
            <a:r>
              <a:rPr lang="ru-RU" sz="1200" i="1" dirty="0" smtClean="0"/>
              <a:t>(ФЗ </a:t>
            </a:r>
            <a:r>
              <a:rPr lang="en-US" sz="1200" i="1" dirty="0" smtClean="0"/>
              <a:t>03.07.2016 </a:t>
            </a:r>
            <a:r>
              <a:rPr lang="en-US" sz="1200" i="1" dirty="0"/>
              <a:t>N 265-</a:t>
            </a:r>
            <a:r>
              <a:rPr lang="ru-RU" sz="1200" i="1" dirty="0" smtClean="0"/>
              <a:t>ФЗ  ч</a:t>
            </a:r>
            <a:r>
              <a:rPr lang="ru-RU" sz="1200" i="1" dirty="0"/>
              <a:t>. 4 ст. 4 ФЗ N 209).  </a:t>
            </a:r>
          </a:p>
        </p:txBody>
      </p:sp>
    </p:spTree>
    <p:extLst>
      <p:ext uri="{BB962C8B-B14F-4D97-AF65-F5344CB8AC3E}">
        <p14:creationId xmlns:p14="http://schemas.microsoft.com/office/powerpoint/2010/main" val="271799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Упрощенная система налогообложения (</a:t>
            </a:r>
            <a:r>
              <a:rPr lang="ru-RU" i="1" dirty="0"/>
              <a:t>глава 26.2 НК РФ</a:t>
            </a:r>
            <a:r>
              <a:rPr lang="ru-RU" dirty="0"/>
              <a:t>)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111627"/>
              </p:ext>
            </p:extLst>
          </p:nvPr>
        </p:nvGraphicFramePr>
        <p:xfrm>
          <a:off x="179512" y="1484785"/>
          <a:ext cx="8589640" cy="534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36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	</a:t>
            </a:r>
            <a:r>
              <a:rPr lang="ru-RU" sz="3100" dirty="0"/>
              <a:t>Закон №105 от 27.09.2015г. «О внесении изменений в отдельные законы ХМАО-Югры в сфере налогообложения»</a:t>
            </a:r>
            <a:br>
              <a:rPr lang="ru-RU" sz="31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511646"/>
              </p:ext>
            </p:extLst>
          </p:nvPr>
        </p:nvGraphicFramePr>
        <p:xfrm>
          <a:off x="457200" y="1340768"/>
          <a:ext cx="82296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76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Единый налог на вмененный доход </a:t>
            </a:r>
            <a:r>
              <a:rPr lang="ru-RU" i="1" dirty="0"/>
              <a:t>(гл. 26.3 НК РФ</a:t>
            </a:r>
            <a:r>
              <a:rPr lang="ru-RU" dirty="0"/>
              <a:t>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8109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78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ЕНВД для </a:t>
            </a:r>
            <a:r>
              <a:rPr lang="ru-RU" sz="2800" dirty="0"/>
              <a:t>малого и среднего бизнеса Югры в 2017году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Напомним: закрытый перечень видов деятельности, по которым может вводиться и уплачиваться ЕНВД, приведен в </a:t>
            </a:r>
            <a:r>
              <a:rPr lang="ru-RU" b="1" dirty="0">
                <a:hlinkClick r:id="rId2"/>
              </a:rPr>
              <a:t>п. 2 ст. 346.26 Налогового кодекса РФ</a:t>
            </a:r>
            <a:r>
              <a:rPr lang="ru-RU" b="1" dirty="0" smtClean="0">
                <a:hlinkClick r:id="rId2"/>
              </a:rPr>
              <a:t>.</a:t>
            </a:r>
          </a:p>
          <a:p>
            <a:endParaRPr lang="ru-RU" b="1" dirty="0">
              <a:hlinkClick r:id="rId2"/>
            </a:endParaRPr>
          </a:p>
          <a:p>
            <a:r>
              <a:rPr lang="ru-RU" b="1" dirty="0"/>
              <a:t>ЕНВД вводится в действие нормативными правовыми актами представительных органов муниципальных районов, городских </a:t>
            </a:r>
            <a:r>
              <a:rPr lang="ru-RU" b="1" dirty="0" smtClean="0"/>
              <a:t>округов.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Практически </a:t>
            </a:r>
            <a:r>
              <a:rPr lang="ru-RU" b="1" dirty="0"/>
              <a:t>во всех муниципальных образованиях  </a:t>
            </a:r>
            <a:r>
              <a:rPr lang="ru-RU" b="1" dirty="0" smtClean="0"/>
              <a:t>ХМАО-Югры  </a:t>
            </a:r>
            <a:r>
              <a:rPr lang="ru-RU" b="1" dirty="0"/>
              <a:t>Коэффициент К2 остался на уровне 2015г.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(</a:t>
            </a:r>
            <a:r>
              <a:rPr lang="ru-RU" b="1" i="1" dirty="0"/>
              <a:t>К2 определяется решением Думы МО)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4469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9615"/>
            <a:ext cx="9144000" cy="68312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100" b="1" dirty="0" smtClean="0"/>
              <a:t>ПСН – патентная система налогообложения </a:t>
            </a:r>
            <a:br>
              <a:rPr lang="ru-RU" sz="3100" b="1" dirty="0" smtClean="0"/>
            </a:br>
            <a:r>
              <a:rPr lang="ru-RU" sz="3100" b="1" dirty="0" smtClean="0"/>
              <a:t>для ИП</a:t>
            </a:r>
            <a:br>
              <a:rPr lang="ru-RU" sz="3100" b="1" dirty="0" smtClean="0"/>
            </a:br>
            <a:endParaRPr lang="ru-RU" sz="31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667617"/>
              </p:ext>
            </p:extLst>
          </p:nvPr>
        </p:nvGraphicFramePr>
        <p:xfrm>
          <a:off x="0" y="1196752"/>
          <a:ext cx="896448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119395"/>
              </p:ext>
            </p:extLst>
          </p:nvPr>
        </p:nvGraphicFramePr>
        <p:xfrm>
          <a:off x="4860032" y="4221087"/>
          <a:ext cx="4176464" cy="262122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135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862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66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1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N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Наименование территории действия патентов в </a:t>
                      </a:r>
                      <a:r>
                        <a:rPr lang="ru-RU" sz="900" b="1" dirty="0" smtClean="0">
                          <a:effectLst/>
                        </a:rPr>
                        <a:t>ХМАО </a:t>
                      </a:r>
                      <a:r>
                        <a:rPr lang="ru-RU" sz="900" b="1" dirty="0">
                          <a:effectLst/>
                        </a:rPr>
                        <a:t>- Югре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Коэффициент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Городские округа города Когалым, </a:t>
                      </a:r>
                      <a:r>
                        <a:rPr lang="ru-RU" sz="900" b="1" dirty="0" err="1">
                          <a:effectLst/>
                        </a:rPr>
                        <a:t>Лангепас</a:t>
                      </a:r>
                      <a:r>
                        <a:rPr lang="ru-RU" sz="900" b="1" dirty="0">
                          <a:effectLst/>
                        </a:rPr>
                        <a:t>, </a:t>
                      </a:r>
                      <a:r>
                        <a:rPr lang="ru-RU" sz="900" b="1" dirty="0" err="1">
                          <a:effectLst/>
                        </a:rPr>
                        <a:t>Мегион</a:t>
                      </a:r>
                      <a:r>
                        <a:rPr lang="ru-RU" sz="900" b="1" dirty="0">
                          <a:effectLst/>
                        </a:rPr>
                        <a:t>, Нефтеюганск, Нижневартовск, </a:t>
                      </a:r>
                      <a:r>
                        <a:rPr lang="ru-RU" sz="900" b="1" dirty="0" err="1">
                          <a:effectLst/>
                        </a:rPr>
                        <a:t>Нягань</a:t>
                      </a:r>
                      <a:r>
                        <a:rPr lang="ru-RU" sz="900" b="1" dirty="0">
                          <a:effectLst/>
                        </a:rPr>
                        <a:t>, </a:t>
                      </a:r>
                      <a:r>
                        <a:rPr lang="ru-RU" sz="900" b="1" dirty="0" err="1">
                          <a:effectLst/>
                        </a:rPr>
                        <a:t>Покачи</a:t>
                      </a:r>
                      <a:r>
                        <a:rPr lang="ru-RU" sz="900" b="1" dirty="0">
                          <a:effectLst/>
                        </a:rPr>
                        <a:t>, </a:t>
                      </a:r>
                      <a:r>
                        <a:rPr lang="ru-RU" sz="900" b="1" dirty="0" err="1">
                          <a:effectLst/>
                        </a:rPr>
                        <a:t>Пыть-Ях</a:t>
                      </a:r>
                      <a:r>
                        <a:rPr lang="ru-RU" sz="900" b="1" dirty="0">
                          <a:effectLst/>
                        </a:rPr>
                        <a:t>, Радужный, Сургут, </a:t>
                      </a:r>
                      <a:r>
                        <a:rPr lang="ru-RU" sz="900" b="1" dirty="0" err="1">
                          <a:effectLst/>
                        </a:rPr>
                        <a:t>Урай</a:t>
                      </a:r>
                      <a:r>
                        <a:rPr lang="ru-RU" sz="900" b="1" dirty="0">
                          <a:effectLst/>
                        </a:rPr>
                        <a:t>, Ханты-Мансийск, </a:t>
                      </a:r>
                      <a:r>
                        <a:rPr lang="ru-RU" sz="900" b="1" dirty="0" err="1">
                          <a:effectLst/>
                        </a:rPr>
                        <a:t>Югорск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1,0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8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Муниципальное образование Советский район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0,9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8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МО </a:t>
                      </a:r>
                      <a:r>
                        <a:rPr lang="ru-RU" sz="900" b="1" dirty="0">
                          <a:effectLst/>
                        </a:rPr>
                        <a:t>Октябрьский район, Ханты-Мансийский район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0,8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8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МО </a:t>
                      </a:r>
                      <a:r>
                        <a:rPr lang="ru-RU" sz="900" b="1" dirty="0">
                          <a:effectLst/>
                        </a:rPr>
                        <a:t>Белоярский район, </a:t>
                      </a:r>
                      <a:r>
                        <a:rPr lang="ru-RU" sz="900" b="1" dirty="0" err="1">
                          <a:effectLst/>
                        </a:rPr>
                        <a:t>Сургутский</a:t>
                      </a:r>
                      <a:r>
                        <a:rPr lang="ru-RU" sz="900" b="1" dirty="0">
                          <a:effectLst/>
                        </a:rPr>
                        <a:t> район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0,75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8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Муниципальное образование </a:t>
                      </a:r>
                      <a:r>
                        <a:rPr lang="ru-RU" sz="900" b="1" dirty="0" err="1">
                          <a:effectLst/>
                        </a:rPr>
                        <a:t>Кондинский</a:t>
                      </a:r>
                      <a:r>
                        <a:rPr lang="ru-RU" sz="900" b="1" dirty="0">
                          <a:effectLst/>
                        </a:rPr>
                        <a:t> район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0,6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МО </a:t>
                      </a:r>
                      <a:r>
                        <a:rPr lang="ru-RU" sz="900" b="1" dirty="0">
                          <a:effectLst/>
                        </a:rPr>
                        <a:t>Березовский район, Нефтеюганский район, </a:t>
                      </a:r>
                      <a:r>
                        <a:rPr lang="ru-RU" sz="900" b="1" dirty="0" err="1">
                          <a:effectLst/>
                        </a:rPr>
                        <a:t>Нижневартовский</a:t>
                      </a:r>
                      <a:r>
                        <a:rPr lang="ru-RU" sz="900" b="1" dirty="0">
                          <a:effectLst/>
                        </a:rPr>
                        <a:t> район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0,5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Двойная стрелка влево/вверх 6"/>
          <p:cNvSpPr/>
          <p:nvPr/>
        </p:nvSpPr>
        <p:spPr>
          <a:xfrm rot="5400000">
            <a:off x="4219390" y="6295038"/>
            <a:ext cx="266320" cy="683508"/>
          </a:xfrm>
          <a:prstGeom prst="leftUpArrow">
            <a:avLst>
              <a:gd name="adj1" fmla="val 25000"/>
              <a:gd name="adj2" fmla="val 25672"/>
              <a:gd name="adj3" fmla="val 16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98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2296</TotalTime>
  <Words>2495</Words>
  <Application>Microsoft Office PowerPoint</Application>
  <PresentationFormat>Экран (4:3)</PresentationFormat>
  <Paragraphs>203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Налоговая перенастройка</vt:lpstr>
      <vt:lpstr>Презентация PowerPoint</vt:lpstr>
      <vt:lpstr>Субъекты малого и среднего предпринимательства </vt:lpstr>
      <vt:lpstr>Упрощенная система налогообложения (глава 26.2 НК РФ) </vt:lpstr>
      <vt:lpstr>  Закон №105 от 27.09.2015г. «О внесении изменений в отдельные законы ХМАО-Югры в сфере налогообложения»  </vt:lpstr>
      <vt:lpstr>Единый налог на вмененный доход (гл. 26.3 НК РФ)</vt:lpstr>
      <vt:lpstr>ЕНВД для малого и среднего бизнеса Югры в 2017году</vt:lpstr>
      <vt:lpstr> ПСН – патентная система налогообложения  для ИП </vt:lpstr>
      <vt:lpstr> ПСН. в  ХМАО – Югре с 1.01. 2017 г. действуют изменения: дополнительный перечень видов и измененный размер годового дохода   </vt:lpstr>
      <vt:lpstr> Налоговая  ставка в размере 0%  для ИП с 1.01. 2016 года до 1.01 2021 года. </vt:lpstr>
      <vt:lpstr>Льготные налоговые ставки на 2016 - 2018 гг.  устанавливаются для категорий налогоплательщиков: </vt:lpstr>
      <vt:lpstr> Закон N 14-оз "Об установлении на территории ХМАО - Югры налоговой ставки в размере 0% для вновь организованных ИП, применяющих ПСН  с 1.01. 2016 года до 1.01 2021 года.</vt:lpstr>
      <vt:lpstr>Презентация PowerPoint</vt:lpstr>
      <vt:lpstr>Презентация PowerPoint</vt:lpstr>
      <vt:lpstr>Презентация PowerPoint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Кушникова ТА</dc:creator>
  <cp:lastModifiedBy>user</cp:lastModifiedBy>
  <cp:revision>183</cp:revision>
  <cp:lastPrinted>2017-06-13T15:24:10Z</cp:lastPrinted>
  <dcterms:created xsi:type="dcterms:W3CDTF">2016-01-11T12:25:59Z</dcterms:created>
  <dcterms:modified xsi:type="dcterms:W3CDTF">2017-06-13T15:24:13Z</dcterms:modified>
</cp:coreProperties>
</file>