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media/image17.jpg" ContentType="image/jp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2"/>
  </p:notesMasterIdLst>
  <p:handoutMasterIdLst>
    <p:handoutMasterId r:id="rId23"/>
  </p:handoutMasterIdLst>
  <p:sldIdLst>
    <p:sldId id="1408" r:id="rId2"/>
    <p:sldId id="1419" r:id="rId3"/>
    <p:sldId id="1418"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411" r:id="rId20"/>
    <p:sldId id="1366" r:id="rId21"/>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476" userDrawn="1">
          <p15:clr>
            <a:srgbClr val="A4A3A4"/>
          </p15:clr>
        </p15:guide>
        <p15:guide id="2" orient="horz" pos="839" userDrawn="1">
          <p15:clr>
            <a:srgbClr val="A4A3A4"/>
          </p15:clr>
        </p15:guide>
        <p15:guide id="3" orient="horz" pos="5103" userDrawn="1">
          <p15:clr>
            <a:srgbClr val="A4A3A4"/>
          </p15:clr>
        </p15:guide>
        <p15:guide id="4" orient="horz" pos="522" userDrawn="1">
          <p15:clr>
            <a:srgbClr val="A4A3A4"/>
          </p15:clr>
        </p15:guide>
        <p15:guide id="5" orient="horz" pos="1950" userDrawn="1">
          <p15:clr>
            <a:srgbClr val="A4A3A4"/>
          </p15:clr>
        </p15:guide>
        <p15:guide id="6" orient="horz" pos="1497" userDrawn="1">
          <p15:clr>
            <a:srgbClr val="A4A3A4"/>
          </p15:clr>
        </p15:guide>
        <p15:guide id="7" pos="229" userDrawn="1">
          <p15:clr>
            <a:srgbClr val="A4A3A4"/>
          </p15:clr>
        </p15:guide>
        <p15:guide id="8" pos="3878" userDrawn="1">
          <p15:clr>
            <a:srgbClr val="A4A3A4"/>
          </p15:clr>
        </p15:guide>
        <p15:guide id="9" pos="4694" userDrawn="1">
          <p15:clr>
            <a:srgbClr val="A4A3A4"/>
          </p15:clr>
        </p15:guide>
        <p15:guide id="10" pos="3288" userDrawn="1">
          <p15:clr>
            <a:srgbClr val="A4A3A4"/>
          </p15:clr>
        </p15:guide>
        <p15:guide id="11" pos="7688" userDrawn="1">
          <p15:clr>
            <a:srgbClr val="A4A3A4"/>
          </p15:clr>
        </p15:guide>
        <p15:guide id="12" pos="4150" userDrawn="1">
          <p15:clr>
            <a:srgbClr val="A4A3A4"/>
          </p15:clr>
        </p15:guide>
        <p15:guide id="13" pos="1610" userDrawn="1">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53" autoAdjust="0"/>
    <p:restoredTop sz="87209" autoAdjust="0"/>
  </p:normalViewPr>
  <p:slideViewPr>
    <p:cSldViewPr snapToGrid="0" showGuides="1">
      <p:cViewPr varScale="1">
        <p:scale>
          <a:sx n="93" d="100"/>
          <a:sy n="93" d="100"/>
        </p:scale>
        <p:origin x="-972" y="-102"/>
      </p:cViewPr>
      <p:guideLst>
        <p:guide orient="horz" pos="476"/>
        <p:guide orient="horz" pos="839"/>
        <p:guide orient="horz" pos="5103"/>
        <p:guide orient="horz" pos="522"/>
        <p:guide orient="horz" pos="1950"/>
        <p:guide orient="horz" pos="1497"/>
        <p:guide pos="229"/>
        <p:guide pos="3878"/>
        <p:guide pos="4694"/>
        <p:guide pos="3288"/>
        <p:guide pos="7688"/>
        <p:guide pos="4150"/>
        <p:guide pos="16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965" custScaleY="95173" custLinFactNeighborX="28441" custLinFactNeighborY="1114">
        <dgm:presLayoutVars>
          <dgm:bulletEnabled val="1"/>
        </dgm:presLayoutVars>
      </dgm:prSet>
      <dgm:spPr>
        <a:prstGeom prst="roundRect">
          <a:avLst>
            <a:gd name="adj" fmla="val 10000"/>
          </a:avLst>
        </a:prstGeom>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custLinFactNeighborY="4456">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9/12/2017</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9/12/2017</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20</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smbn.ru/" TargetMode="External"/><Relationship Id="rId5" Type="http://schemas.openxmlformats.org/officeDocument/2006/relationships/image" Target="../media/image17.jp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3.jp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gif"/><Relationship Id="rId4" Type="http://schemas.openxmlformats.org/officeDocument/2006/relationships/image" Target="../media/image20.png"/><Relationship Id="rId9" Type="http://schemas.openxmlformats.org/officeDocument/2006/relationships/image" Target="../media/image17.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401241"/>
            <a:ext cx="8608254" cy="698685"/>
          </a:xfrm>
        </p:spPr>
        <p:txBody>
          <a:bodyPr/>
          <a:lstStyle/>
          <a:p>
            <a:r>
              <a:rPr lang="ru-RU" dirty="0"/>
              <a:t>Технология предоставления </a:t>
            </a:r>
            <a:r>
              <a:rPr lang="ru-RU" dirty="0" smtClean="0"/>
              <a:t>гарантий участниками НГС.</a:t>
            </a:r>
            <a:br>
              <a:rPr lang="ru-RU" dirty="0" smtClean="0"/>
            </a:br>
            <a:r>
              <a:rPr lang="ru-RU" dirty="0" smtClean="0"/>
              <a:t>Стандартная процедура</a:t>
            </a:r>
            <a:endParaRPr lang="ru-RU" dirty="0"/>
          </a:p>
        </p:txBody>
      </p:sp>
      <p:sp>
        <p:nvSpPr>
          <p:cNvPr id="3" name="Текст 2"/>
          <p:cNvSpPr>
            <a:spLocks noGrp="1"/>
          </p:cNvSpPr>
          <p:nvPr>
            <p:ph type="body" sz="quarter" idx="10"/>
          </p:nvPr>
        </p:nvSpPr>
        <p:spPr>
          <a:xfrm>
            <a:off x="354111" y="1286436"/>
            <a:ext cx="11854653" cy="725733"/>
          </a:xfrm>
        </p:spPr>
        <p:txBody>
          <a:bodyPr/>
          <a:lstStyle/>
          <a:p>
            <a:pPr marL="342900" indent="-342900" algn="just">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lgn="just">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854733482"/>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&lt;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5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3</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25 </a:t>
              </a:r>
              <a:r>
                <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rPr>
                <a:t>-</a:t>
              </a: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5</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&gt;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10</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TextBox 2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10</a:t>
            </a:r>
            <a:endParaRPr lang="ru-RU" sz="1400" dirty="0">
              <a:latin typeface="Arial Narrow" panose="020B0606020202030204" pitchFamily="34" charset="0"/>
            </a:endParaRPr>
          </a:p>
        </p:txBody>
      </p:sp>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object 9"/>
          <p:cNvSpPr/>
          <p:nvPr/>
        </p:nvSpPr>
        <p:spPr>
          <a:xfrm>
            <a:off x="1478952"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2902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7" y="3780807"/>
            <a:ext cx="6346304"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66617" y="388530"/>
            <a:ext cx="11614413" cy="738664"/>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br>
              <a:rPr lang="ru-RU" spc="45" dirty="0" smtClean="0"/>
            </a:br>
            <a:r>
              <a:rPr lang="ru-RU" dirty="0" smtClean="0"/>
              <a:t>«Корпоративный» канал</a:t>
            </a:r>
            <a:endParaRPr dirty="0"/>
          </a:p>
        </p:txBody>
      </p:sp>
      <p:sp>
        <p:nvSpPr>
          <p:cNvPr id="6" name="object 6"/>
          <p:cNvSpPr/>
          <p:nvPr/>
        </p:nvSpPr>
        <p:spPr>
          <a:xfrm>
            <a:off x="361151" y="4833701"/>
            <a:ext cx="1871121"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619482" y="5093301"/>
            <a:ext cx="1535797"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по каналам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продаж поступает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в Корпорацию</a:t>
            </a:r>
            <a:endParaRPr sz="1600" dirty="0">
              <a:latin typeface="Arial Narrow"/>
              <a:cs typeface="Arial Narrow"/>
            </a:endParaRPr>
          </a:p>
        </p:txBody>
      </p:sp>
      <p:sp>
        <p:nvSpPr>
          <p:cNvPr id="10" name="object 10"/>
          <p:cNvSpPr/>
          <p:nvPr/>
        </p:nvSpPr>
        <p:spPr>
          <a:xfrm>
            <a:off x="539325"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637379"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659490"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4015"/>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err="1">
                <a:latin typeface="Arial Narrow"/>
                <a:cs typeface="Arial Narrow"/>
              </a:rPr>
              <a:t>П</a:t>
            </a:r>
            <a:r>
              <a:rPr sz="1600" spc="-5" dirty="0" err="1">
                <a:latin typeface="Arial Narrow"/>
                <a:cs typeface="Arial Narrow"/>
              </a:rPr>
              <a:t>р</a:t>
            </a:r>
            <a:r>
              <a:rPr sz="1600" spc="-10" dirty="0" err="1">
                <a:latin typeface="Arial Narrow"/>
                <a:cs typeface="Arial Narrow"/>
              </a:rPr>
              <a:t>инима</a:t>
            </a:r>
            <a:r>
              <a:rPr sz="1600" spc="-5" dirty="0" err="1">
                <a:latin typeface="Arial Narrow"/>
                <a:cs typeface="Arial Narrow"/>
              </a:rPr>
              <a:t>е</a:t>
            </a:r>
            <a:r>
              <a:rPr sz="1600" spc="-10" dirty="0" err="1">
                <a:latin typeface="Arial Narrow"/>
                <a:cs typeface="Arial Narrow"/>
              </a:rPr>
              <a:t>т</a:t>
            </a:r>
            <a:r>
              <a:rPr sz="1600" spc="5" dirty="0">
                <a:latin typeface="Arial Narrow"/>
                <a:cs typeface="Arial Narrow"/>
              </a:rPr>
              <a:t> </a:t>
            </a:r>
            <a:r>
              <a:rPr lang="ru-RU" sz="1600" spc="5" dirty="0" smtClean="0">
                <a:latin typeface="Arial Narrow"/>
                <a:cs typeface="Arial Narrow"/>
              </a:rPr>
              <a:t>решение</a:t>
            </a:r>
            <a:r>
              <a:rPr sz="1600" dirty="0" smtClean="0">
                <a:latin typeface="Arial Narrow"/>
                <a:cs typeface="Arial Narrow"/>
              </a:rPr>
              <a:t> </a:t>
            </a:r>
            <a:r>
              <a:rPr sz="1600" spc="-10" dirty="0" smtClean="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354112" y="1278357"/>
            <a:ext cx="11699174"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Регистрация заявителя (инициатора проекта) на Портале Бизнес-навигатора МСП </a:t>
            </a:r>
            <a:r>
              <a:rPr lang="en-US" sz="1400" dirty="0">
                <a:latin typeface="Arial" panose="020B0604020202020204" pitchFamily="34" charset="0"/>
                <a:cs typeface="Arial" panose="020B0604020202020204" pitchFamily="34" charset="0"/>
                <a:hlinkClick r:id="rId6"/>
              </a:rPr>
              <a:t>https://</a:t>
            </a:r>
            <a:r>
              <a:rPr lang="en-US" sz="1400" dirty="0" smtClean="0">
                <a:latin typeface="Arial" panose="020B0604020202020204" pitchFamily="34" charset="0"/>
                <a:cs typeface="Arial" panose="020B0604020202020204" pitchFamily="34" charset="0"/>
                <a:hlinkClick r:id="rId6"/>
              </a:rPr>
              <a:t>smbn.ru</a:t>
            </a:r>
            <a:r>
              <a:rPr lang="ru-RU" sz="1400" dirty="0" smtClean="0">
                <a:latin typeface="Arial" panose="020B0604020202020204" pitchFamily="34" charset="0"/>
                <a:cs typeface="Arial" panose="020B0604020202020204" pitchFamily="34" charset="0"/>
              </a:rPr>
              <a:t>.</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рублей, сумма гарантии более 100 млн рублей.</a:t>
            </a: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Проект </a:t>
            </a:r>
            <a:r>
              <a:rPr lang="ru-RU" sz="1400" dirty="0">
                <a:latin typeface="Arial" panose="020B0604020202020204" pitchFamily="34" charset="0"/>
                <a:cs typeface="Arial" panose="020B0604020202020204" pitchFamily="34" charset="0"/>
              </a:rPr>
              <a:t>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стимулирования кредитования субъектов МСП.</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
        <p:nvSpPr>
          <p:cNvPr id="52" name="TextBox 5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11</a:t>
            </a:r>
            <a:endParaRPr lang="ru-RU" sz="1400" dirty="0">
              <a:latin typeface="Arial Narrow" panose="020B0606020202030204" pitchFamily="34" charset="0"/>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a:t>
            </a:r>
            <a:r>
              <a:rPr lang="ru-RU" b="0" dirty="0" smtClean="0"/>
              <a:t>СТИМУЛИРОВАНИЯ КРЕДИТОВАНИЯ»</a:t>
            </a:r>
            <a:endParaRPr lang="ru-RU" b="0" dirty="0"/>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343" y="297542"/>
            <a:ext cx="8597103" cy="698685"/>
          </a:xfrm>
        </p:spPr>
        <p:txBody>
          <a:bodyPr/>
          <a:lstStyle/>
          <a:p>
            <a:r>
              <a:rPr lang="ru-RU" dirty="0"/>
              <a:t>Условия Программы </a:t>
            </a:r>
            <a:r>
              <a:rPr lang="ru-RU" dirty="0" smtClean="0"/>
              <a:t>стимулирования кредитования </a:t>
            </a:r>
            <a:br>
              <a:rPr lang="ru-RU" dirty="0" smtClean="0"/>
            </a:br>
            <a:r>
              <a:rPr lang="ru-RU" dirty="0" smtClean="0"/>
              <a:t>и уполномоченные банки</a:t>
            </a:r>
            <a:endParaRPr lang="ru-RU" dirty="0"/>
          </a:p>
        </p:txBody>
      </p:sp>
      <p:sp>
        <p:nvSpPr>
          <p:cNvPr id="31" name="Прямоугольник 30"/>
          <p:cNvSpPr/>
          <p:nvPr/>
        </p:nvSpPr>
        <p:spPr>
          <a:xfrm>
            <a:off x="266809"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a:t>
            </a:r>
            <a:r>
              <a:rPr lang="ru-RU" sz="1600" b="1" dirty="0">
                <a:solidFill>
                  <a:prstClr val="black"/>
                </a:solidFill>
                <a:latin typeface="+mj-lt"/>
                <a:cs typeface="+mn-cs"/>
              </a:rPr>
              <a:t>5</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a:t>
            </a:r>
            <a:r>
              <a:rPr lang="ru-RU" b="1" kern="0" dirty="0" smtClean="0"/>
              <a:t>Программы стимулирования кредитования</a:t>
            </a:r>
            <a:endParaRPr lang="ru-RU" b="1" kern="0" dirty="0"/>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стимулирования кредитования Корпорация взаимодействует </a:t>
            </a:r>
          </a:p>
          <a:p>
            <a:pPr defTabSz="914373" fontAlgn="auto">
              <a:spcBef>
                <a:spcPts val="0"/>
              </a:spcBef>
              <a:spcAft>
                <a:spcPts val="0"/>
              </a:spcAft>
            </a:pPr>
            <a:r>
              <a:rPr lang="ru-RU" b="1" kern="0" dirty="0" smtClean="0"/>
              <a:t>с </a:t>
            </a:r>
            <a:r>
              <a:rPr lang="en-US" b="1" kern="0" dirty="0" smtClean="0"/>
              <a:t>3</a:t>
            </a:r>
            <a:r>
              <a:rPr lang="ru-RU" b="1" kern="0" dirty="0" smtClean="0"/>
              <a:t>9 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
        <p:nvSpPr>
          <p:cNvPr id="9" name="TextBox 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13</a:t>
            </a:r>
            <a:endParaRPr lang="ru-RU" sz="1400" dirty="0">
              <a:latin typeface="Arial Narrow" panose="020B0606020202030204" pitchFamily="34" charset="0"/>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166555" y="338551"/>
            <a:ext cx="8686313" cy="698685"/>
          </a:xfrm>
        </p:spPr>
        <p:txBody>
          <a:bodyPr/>
          <a:lstStyle/>
          <a:p>
            <a:r>
              <a:rPr lang="ru-RU" dirty="0" smtClean="0"/>
              <a:t>Программа </a:t>
            </a:r>
            <a:r>
              <a:rPr lang="ru-RU" dirty="0"/>
              <a:t>стимулирования кредитования. </a:t>
            </a:r>
            <a:r>
              <a:rPr lang="ru-RU" dirty="0" smtClean="0"/>
              <a:t/>
            </a:r>
            <a:br>
              <a:rPr lang="ru-RU" dirty="0" smtClean="0"/>
            </a:br>
            <a:r>
              <a:rPr lang="ru-RU" dirty="0" smtClean="0"/>
              <a:t>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16666707"/>
              </p:ext>
            </p:extLst>
          </p:nvPr>
        </p:nvGraphicFramePr>
        <p:xfrm>
          <a:off x="363538" y="1323581"/>
          <a:ext cx="11903353" cy="6777433"/>
        </p:xfrm>
        <a:graphic>
          <a:graphicData uri="http://schemas.openxmlformats.org/drawingml/2006/table">
            <a:tbl>
              <a:tblPr firstRow="1" bandRow="1"/>
              <a:tblGrid>
                <a:gridCol w="1883851">
                  <a:extLst>
                    <a:ext uri="{9D8B030D-6E8A-4147-A177-3AD203B41FA5}">
                      <a16:colId xmlns:a16="http://schemas.microsoft.com/office/drawing/2014/main" xmlns="" val="20000"/>
                    </a:ext>
                  </a:extLst>
                </a:gridCol>
                <a:gridCol w="10019502">
                  <a:extLst>
                    <a:ext uri="{9D8B030D-6E8A-4147-A177-3AD203B41FA5}">
                      <a16:colId xmlns:a16="http://schemas.microsoft.com/office/drawing/2014/main" xmlns="" val="20001"/>
                    </a:ext>
                  </a:extLst>
                </a:gridCol>
              </a:tblGrid>
              <a:tr h="904749">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252860">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8039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05687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36913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71341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
        <p:nvSpPr>
          <p:cNvPr id="6" name="TextBox 5"/>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14</a:t>
            </a:r>
            <a:endParaRPr lang="ru-RU" sz="1400" dirty="0">
              <a:latin typeface="Arial Narrow" panose="020B0606020202030204" pitchFamily="34" charset="0"/>
            </a:endParaRPr>
          </a:p>
        </p:txBody>
      </p:sp>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346776"/>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grpSp>
        <p:nvGrpSpPr>
          <p:cNvPr id="4" name="Группа 3"/>
          <p:cNvGrpSpPr/>
          <p:nvPr/>
        </p:nvGrpSpPr>
        <p:grpSpPr>
          <a:xfrm>
            <a:off x="6468957" y="1262972"/>
            <a:ext cx="5932593" cy="6578395"/>
            <a:chOff x="5686097" y="1490235"/>
            <a:chExt cx="6925009" cy="6351132"/>
          </a:xfrm>
        </p:grpSpPr>
        <p:sp>
          <p:nvSpPr>
            <p:cNvPr id="18" name="TextBox 17"/>
            <p:cNvSpPr txBox="1"/>
            <p:nvPr/>
          </p:nvSpPr>
          <p:spPr>
            <a:xfrm>
              <a:off x="5725595" y="1490235"/>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8" y="2325664"/>
              <a:ext cx="6760025"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788405"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84107" y="41848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4704" y="2391481"/>
            <a:ext cx="2654996" cy="704144"/>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471313" y="53433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a:t>
              </a:r>
              <a:endParaRPr lang="ru-RU" sz="1400" b="1" dirty="0">
                <a:solidFill>
                  <a:schemeClr val="bg1"/>
                </a:solidFill>
              </a:endParaRP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862101" y="61559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24475" y="2743553"/>
            <a:ext cx="195225" cy="3997201"/>
          </a:xfrm>
          <a:prstGeom prst="bentConnector3">
            <a:avLst>
              <a:gd name="adj1" fmla="val -117096"/>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774189" y="46372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43037" y="51435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204548"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69336"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43037"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34011" y="57957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310481" y="23010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22359"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52543" y="31688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353917" y="426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34011"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7634"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7634"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7634"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7634"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7634" y="646484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7634"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16351" y="40149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cxnSp>
        <p:nvCxnSpPr>
          <p:cNvPr id="48" name="Прямая соединительная линия 47"/>
          <p:cNvCxnSpPr/>
          <p:nvPr/>
        </p:nvCxnSpPr>
        <p:spPr>
          <a:xfrm>
            <a:off x="5889625" y="1609725"/>
            <a:ext cx="0" cy="6019800"/>
          </a:xfrm>
          <a:prstGeom prst="line">
            <a:avLst/>
          </a:prstGeom>
          <a:noFill/>
          <a:ln w="25400" cap="flat" cmpd="sng" algn="ctr">
            <a:solidFill>
              <a:srgbClr val="00A1DE"/>
            </a:solidFill>
            <a:prstDash val="solid"/>
          </a:ln>
          <a:effectLst/>
        </p:spPr>
      </p:cxnSp>
      <p:sp>
        <p:nvSpPr>
          <p:cNvPr id="49" name="TextBox 4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15</a:t>
            </a:r>
            <a:endParaRPr lang="ru-RU" sz="1400" dirty="0">
              <a:latin typeface="Arial Narrow" panose="020B0606020202030204" pitchFamily="34" charset="0"/>
            </a:endParaRPr>
          </a:p>
        </p:txBody>
      </p:sp>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346770"/>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grpSp>
        <p:nvGrpSpPr>
          <p:cNvPr id="4" name="Группа 3"/>
          <p:cNvGrpSpPr/>
          <p:nvPr/>
        </p:nvGrpSpPr>
        <p:grpSpPr>
          <a:xfrm>
            <a:off x="6491817" y="1256154"/>
            <a:ext cx="5821323" cy="6653496"/>
            <a:chOff x="5686097" y="1472284"/>
            <a:chExt cx="6970806" cy="6115361"/>
          </a:xfrm>
        </p:grpSpPr>
        <p:sp>
          <p:nvSpPr>
            <p:cNvPr id="18" name="TextBox 17"/>
            <p:cNvSpPr txBox="1"/>
            <p:nvPr/>
          </p:nvSpPr>
          <p:spPr>
            <a:xfrm>
              <a:off x="5703071" y="1472284"/>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697385" y="2643808"/>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057933"/>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8" y="7191608"/>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5" y="5362680"/>
              <a:ext cx="6938826"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393386"/>
            <a:ext cx="2681804" cy="715168"/>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50970"/>
            <a:ext cx="222033" cy="4001214"/>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302218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38735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5724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66286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4791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66137"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459715"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56" name="Прямая соединительная линия 55"/>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59" name="Рисунок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16</a:t>
            </a:r>
            <a:endParaRPr lang="ru-RU" sz="1400" dirty="0">
              <a:latin typeface="Arial Narrow" panose="020B0606020202030204" pitchFamily="34" charset="0"/>
            </a:endParaRPr>
          </a:p>
        </p:txBody>
      </p:sp>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099358" y="5100761"/>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nvGrpSpPr>
          <p:cNvPr id="4" name="Группа 3"/>
          <p:cNvGrpSpPr/>
          <p:nvPr/>
        </p:nvGrpSpPr>
        <p:grpSpPr>
          <a:xfrm>
            <a:off x="6487708" y="2872291"/>
            <a:ext cx="5839855" cy="3645449"/>
            <a:chOff x="5691956" y="1481039"/>
            <a:chExt cx="6975675" cy="3350609"/>
          </a:xfrm>
        </p:grpSpPr>
        <p:sp>
          <p:nvSpPr>
            <p:cNvPr id="18" name="TextBox 17"/>
            <p:cNvSpPr txBox="1"/>
            <p:nvPr/>
          </p:nvSpPr>
          <p:spPr>
            <a:xfrm>
              <a:off x="5691956"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99300" y="4435611"/>
              <a:ext cx="6936367"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69270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65997" y="4187943"/>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5996" y="2394539"/>
            <a:ext cx="2653704" cy="701086"/>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953415" y="5530865"/>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3966024" y="6701304"/>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128398" y="2745082"/>
            <a:ext cx="91302" cy="4541004"/>
          </a:xfrm>
          <a:prstGeom prst="bentConnector3">
            <a:avLst>
              <a:gd name="adj1" fmla="val -25037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4904948" y="5109849"/>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866423" y="3115060"/>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016798"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827913" y="4234375"/>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379843" y="5149799"/>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08635"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398241" y="4017987"/>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363538" y="3239616"/>
            <a:ext cx="2096492"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724025" y="4153804"/>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267889" y="5779798"/>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60" name="Прямая со стрелкой 59"/>
          <p:cNvCxnSpPr/>
          <p:nvPr/>
        </p:nvCxnSpPr>
        <p:spPr>
          <a:xfrm flipH="1" flipV="1">
            <a:off x="1249855" y="4176411"/>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40" y="63948"/>
            <a:ext cx="2717800" cy="1236354"/>
          </a:xfrm>
          <a:prstGeom prst="rect">
            <a:avLst/>
          </a:prstGeom>
        </p:spPr>
      </p:pic>
      <p:sp>
        <p:nvSpPr>
          <p:cNvPr id="62" name="TextBox 61"/>
          <p:cNvSpPr txBox="1"/>
          <p:nvPr/>
        </p:nvSpPr>
        <p:spPr>
          <a:xfrm>
            <a:off x="6496947" y="4019387"/>
            <a:ext cx="5803855"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a:t>
            </a:r>
            <a:r>
              <a:rPr lang="ru-RU" sz="1100" dirty="0">
                <a:solidFill>
                  <a:schemeClr val="dk1"/>
                </a:solidFill>
              </a:rPr>
              <a:t>стимулирования</a:t>
            </a:r>
            <a:endParaRPr kumimoji="0" lang="ru-RU" sz="1100" b="0" i="0" u="none" strike="noStrike" kern="0" cap="none" spc="0" normalizeH="0" baseline="0" noProof="0" dirty="0" smtClean="0">
              <a:ln>
                <a:noFill/>
              </a:ln>
              <a:solidFill>
                <a:prstClr val="black"/>
              </a:solidFill>
              <a:effectLst/>
              <a:uLnTx/>
              <a:uFillTx/>
            </a:endParaRPr>
          </a:p>
        </p:txBody>
      </p:sp>
      <p:cxnSp>
        <p:nvCxnSpPr>
          <p:cNvPr id="66" name="Elbow Connector 187"/>
          <p:cNvCxnSpPr>
            <a:stCxn id="93" idx="3"/>
            <a:endCxn id="74" idx="2"/>
          </p:cNvCxnSpPr>
          <p:nvPr/>
        </p:nvCxnSpPr>
        <p:spPr>
          <a:xfrm flipV="1">
            <a:off x="3559164" y="5092743"/>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482488" y="515230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851357" y="423143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380572" y="5222663"/>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558090" y="637580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205452" y="7063826"/>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арендатор</a:t>
              </a:r>
              <a:endParaRPr lang="ru-RU" sz="1400" b="1" dirty="0">
                <a:solidFill>
                  <a:schemeClr val="bg1"/>
                </a:solidFill>
              </a:endParaRPr>
            </a:p>
          </p:txBody>
        </p:sp>
        <p:sp>
          <p:nvSpPr>
            <p:cNvPr id="64" name="Freeform 25"/>
            <p:cNvSpPr>
              <a:spLocks noChangeAspect="1" noEditPoints="1"/>
            </p:cNvSpPr>
            <p:nvPr/>
          </p:nvSpPr>
          <p:spPr bwMode="auto">
            <a:xfrm>
              <a:off x="813328" y="3041733"/>
              <a:ext cx="630698"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59876" y="1232450"/>
            <a:ext cx="5469451" cy="1169551"/>
          </a:xfrm>
          <a:prstGeom prst="rect">
            <a:avLst/>
          </a:prstGeom>
        </p:spPr>
        <p:txBody>
          <a:bodyPr wrap="square">
            <a:spAutoFit/>
          </a:bodyPr>
          <a:lstStyle/>
          <a:p>
            <a:r>
              <a:rPr lang="ru-RU" sz="1400" b="1" dirty="0">
                <a:solidFill>
                  <a:srgbClr val="000000"/>
                </a:solidFill>
                <a:latin typeface="Arial Narrow" panose="020B0606020202030204" pitchFamily="34" charset="0"/>
              </a:rPr>
              <a:t>Проект – </a:t>
            </a:r>
            <a:r>
              <a:rPr lang="ru-RU" sz="1400" dirty="0" smtClean="0">
                <a:solidFill>
                  <a:srgbClr val="000000"/>
                </a:solidFill>
                <a:latin typeface="Arial Narrow" panose="020B0606020202030204" pitchFamily="34" charset="0"/>
              </a:rPr>
              <a:t>строительство </a:t>
            </a:r>
            <a:r>
              <a:rPr lang="ru-RU" sz="1400" dirty="0">
                <a:solidFill>
                  <a:srgbClr val="000000"/>
                </a:solidFill>
                <a:latin typeface="Arial Narrow" panose="020B0606020202030204" pitchFamily="34" charset="0"/>
              </a:rPr>
              <a:t>(</a:t>
            </a:r>
            <a:r>
              <a:rPr lang="ru-RU" sz="1400" dirty="0" smtClean="0">
                <a:solidFill>
                  <a:srgbClr val="000000"/>
                </a:solidFill>
                <a:latin typeface="Arial Narrow" panose="020B0606020202030204" pitchFamily="34" charset="0"/>
              </a:rPr>
              <a:t>реконструкция) </a:t>
            </a:r>
            <a:r>
              <a:rPr lang="ru-RU" sz="1400" dirty="0">
                <a:solidFill>
                  <a:srgbClr val="000000"/>
                </a:solidFill>
                <a:latin typeface="Arial Narrow" panose="020B0606020202030204" pitchFamily="34"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400" dirty="0" smtClean="0">
                <a:solidFill>
                  <a:srgbClr val="000000"/>
                </a:solidFill>
                <a:latin typeface="Arial Narrow" panose="020B0606020202030204" pitchFamily="34" charset="0"/>
              </a:rPr>
              <a:t>МСП, реализуемый </a:t>
            </a:r>
            <a:r>
              <a:rPr lang="ru-RU" sz="1400" dirty="0">
                <a:solidFill>
                  <a:srgbClr val="000000"/>
                </a:solidFill>
                <a:latin typeface="Arial Narrow" panose="020B0606020202030204" pitchFamily="34" charset="0"/>
              </a:rPr>
              <a:t>конечным заемщиком – организацией, управляющей объектами инфраструктуры поддержки </a:t>
            </a:r>
            <a:r>
              <a:rPr lang="ru-RU" sz="1400" dirty="0" smtClean="0">
                <a:solidFill>
                  <a:srgbClr val="000000"/>
                </a:solidFill>
                <a:latin typeface="Arial Narrow" panose="020B0606020202030204" pitchFamily="34" charset="0"/>
              </a:rPr>
              <a:t>МСП</a:t>
            </a:r>
            <a:r>
              <a:rPr lang="ru-RU" sz="1400" dirty="0">
                <a:solidFill>
                  <a:srgbClr val="000000"/>
                </a:solidFill>
                <a:latin typeface="Arial Narrow" panose="020B0606020202030204" pitchFamily="34" charset="0"/>
              </a:rPr>
              <a:t>.</a:t>
            </a:r>
          </a:p>
        </p:txBody>
      </p:sp>
      <p:sp>
        <p:nvSpPr>
          <p:cNvPr id="67" name="TextBox 66"/>
          <p:cNvSpPr txBox="1"/>
          <p:nvPr/>
        </p:nvSpPr>
        <p:spPr>
          <a:xfrm>
            <a:off x="6479235" y="2281652"/>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268462" y="2745082"/>
            <a:ext cx="1297534" cy="494536"/>
          </a:xfrm>
          <a:prstGeom prst="bentConnector3">
            <a:avLst>
              <a:gd name="adj1" fmla="val 82"/>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876823" y="257218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016712" y="586444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497786" y="1261025"/>
            <a:ext cx="5819043"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стимулирования</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360894" y="668131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244861" y="6441437"/>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823667" y="306326"/>
            <a:ext cx="9191911"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организаций, управляющих объектами инфраструктуры поддержки субъектов МСП</a:t>
            </a:r>
            <a:endParaRPr lang="ru-RU" dirty="0"/>
          </a:p>
        </p:txBody>
      </p:sp>
      <p:cxnSp>
        <p:nvCxnSpPr>
          <p:cNvPr id="65" name="Прямая соединительная линия 64"/>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69" name="Рисунок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79" name="TextBox 7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17</a:t>
            </a:r>
            <a:endParaRPr lang="ru-RU" sz="1400" dirty="0">
              <a:latin typeface="Arial Narrow" panose="020B0606020202030204" pitchFamily="34" charset="0"/>
            </a:endParaRPr>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0218"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1957485886"/>
              </p:ext>
            </p:extLst>
          </p:nvPr>
        </p:nvGraphicFramePr>
        <p:xfrm>
          <a:off x="363538" y="1315495"/>
          <a:ext cx="11841162" cy="6785517"/>
        </p:xfrm>
        <a:graphic>
          <a:graphicData uri="http://schemas.openxmlformats.org/drawingml/2006/table">
            <a:tbl>
              <a:tblPr firstRow="1" bandRow="1"/>
              <a:tblGrid>
                <a:gridCol w="1710359">
                  <a:extLst>
                    <a:ext uri="{9D8B030D-6E8A-4147-A177-3AD203B41FA5}">
                      <a16:colId xmlns:a16="http://schemas.microsoft.com/office/drawing/2014/main" xmlns="" val="20000"/>
                    </a:ext>
                  </a:extLst>
                </a:gridCol>
                <a:gridCol w="10130803">
                  <a:extLst>
                    <a:ext uri="{9D8B030D-6E8A-4147-A177-3AD203B41FA5}">
                      <a16:colId xmlns:a16="http://schemas.microsoft.com/office/drawing/2014/main" xmlns="" val="20001"/>
                    </a:ext>
                  </a:extLst>
                </a:gridCol>
              </a:tblGrid>
              <a:tr h="649451">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Целевое использование кредитов</a:t>
                      </a:r>
                      <a:endParaRPr lang="ru-RU" sz="1200" b="1" dirty="0">
                        <a:solidFill>
                          <a:schemeClr val="bg1"/>
                        </a:solidFill>
                        <a:latin typeface="Arial Narrow" panose="020B060602020203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74903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Требования </a:t>
                      </a:r>
                      <a:endParaRPr lang="en-US" sz="1200" b="1" dirty="0" smtClean="0">
                        <a:solidFill>
                          <a:schemeClr val="bg1"/>
                        </a:solidFill>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к Уполномоченному банку</a:t>
                      </a:r>
                      <a:endParaRPr lang="ru-RU" sz="1200" b="1" kern="1200" dirty="0" smtClean="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24583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конечному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Narrow" panose="020B0606020202030204" pitchFamily="34" charset="0"/>
                          <a:ea typeface="+mn-ea"/>
                          <a:cs typeface="Arial" panose="020B0604020202020204" pitchFamily="34" charset="0"/>
                        </a:rPr>
                        <a:t> стимулирования кредитования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Narrow" panose="020B0606020202030204" pitchFamily="34" charset="0"/>
                          <a:ea typeface="+mn-ea"/>
                          <a:cs typeface="Arial" panose="020B0604020202020204" pitchFamily="34" charset="0"/>
                        </a:rPr>
                        <a:t>Н</a:t>
                      </a:r>
                      <a:r>
                        <a:rPr lang="ru-RU" sz="1200" b="0" kern="1200" dirty="0" smtClean="0">
                          <a:solidFill>
                            <a:schemeClr val="dk1"/>
                          </a:solidFill>
                          <a:latin typeface="Arial Narrow" panose="020B060602020203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Российской Федерации»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Narrow" panose="020B0606020202030204" pitchFamily="34" charset="0"/>
                          <a:ea typeface="+mn-ea"/>
                          <a:cs typeface="Arial" panose="020B0604020202020204" pitchFamily="34" charset="0"/>
                        </a:rPr>
                        <a:t>.</a:t>
                      </a:r>
                      <a:r>
                        <a:rPr lang="ru-RU" sz="1200" b="0" kern="1200" dirty="0" smtClean="0">
                          <a:solidFill>
                            <a:schemeClr val="dk1"/>
                          </a:solidFill>
                          <a:latin typeface="Arial Narrow" panose="020B060602020203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20612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технопарка (технологического парка),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РФ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935074">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субъекту Российской Федерации</a:t>
                      </a:r>
                      <a:endParaRPr lang="ru-RU" sz="1200" b="1" kern="1200" dirty="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Narrow" panose="020B060602020203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7" name="TextBox 6"/>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18</a:t>
            </a:r>
            <a:endParaRPr lang="ru-RU" sz="1400" dirty="0">
              <a:latin typeface="Arial Narrow" panose="020B0606020202030204" pitchFamily="34" charset="0"/>
            </a:endParaRPr>
          </a:p>
        </p:txBody>
      </p:sp>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278045"/>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77392" y="659094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0055" y="2700477"/>
            <a:ext cx="2018506" cy="409727"/>
          </a:xfrm>
          <a:prstGeom prst="rect">
            <a:avLst/>
          </a:prstGeom>
        </p:spPr>
      </p:pic>
      <p:graphicFrame>
        <p:nvGraphicFramePr>
          <p:cNvPr id="53" name="Таблица 52"/>
          <p:cNvGraphicFramePr>
            <a:graphicFrameLocks noGrp="1"/>
          </p:cNvGraphicFramePr>
          <p:nvPr>
            <p:extLst>
              <p:ext uri="{D42A27DB-BD31-4B8C-83A1-F6EECF244321}">
                <p14:modId xmlns:p14="http://schemas.microsoft.com/office/powerpoint/2010/main" val="3110258074"/>
              </p:ext>
            </p:extLst>
          </p:nvPr>
        </p:nvGraphicFramePr>
        <p:xfrm>
          <a:off x="2762251" y="3435810"/>
          <a:ext cx="9492452" cy="4663440"/>
        </p:xfrm>
        <a:graphic>
          <a:graphicData uri="http://schemas.openxmlformats.org/drawingml/2006/table">
            <a:tbl>
              <a:tblPr firstRow="1" bandRow="1">
                <a:tableStyleId>{5C22544A-7EE6-4342-B048-85BDC9FD1C3A}</a:tableStyleId>
              </a:tblPr>
              <a:tblGrid>
                <a:gridCol w="2299943">
                  <a:extLst>
                    <a:ext uri="{9D8B030D-6E8A-4147-A177-3AD203B41FA5}">
                      <a16:colId xmlns:a16="http://schemas.microsoft.com/office/drawing/2014/main" xmlns="" val="2756428174"/>
                    </a:ext>
                  </a:extLst>
                </a:gridCol>
                <a:gridCol w="2446283">
                  <a:extLst>
                    <a:ext uri="{9D8B030D-6E8A-4147-A177-3AD203B41FA5}">
                      <a16:colId xmlns:a16="http://schemas.microsoft.com/office/drawing/2014/main" xmlns="" val="83167896"/>
                    </a:ext>
                  </a:extLst>
                </a:gridCol>
                <a:gridCol w="2373113">
                  <a:extLst>
                    <a:ext uri="{9D8B030D-6E8A-4147-A177-3AD203B41FA5}">
                      <a16:colId xmlns:a16="http://schemas.microsoft.com/office/drawing/2014/main" xmlns="" val="852599335"/>
                    </a:ext>
                  </a:extLst>
                </a:gridCol>
                <a:gridCol w="2373113">
                  <a:extLst>
                    <a:ext uri="{9D8B030D-6E8A-4147-A177-3AD203B41FA5}">
                      <a16:colId xmlns:a16="http://schemas.microsoft.com/office/drawing/2014/main" xmlns="" val="3764770974"/>
                    </a:ext>
                  </a:extLst>
                </a:gridCol>
              </a:tblGrid>
              <a:tr h="576000">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Кредитное финансирование</a:t>
                      </a:r>
                      <a:r>
                        <a:rPr lang="ru-RU" sz="1200" b="1" baseline="0" dirty="0" smtClean="0">
                          <a:solidFill>
                            <a:schemeClr val="tx1"/>
                          </a:solidFill>
                          <a:latin typeface="Arial Narrow" panose="020B0606020202030204" pitchFamily="34" charset="0"/>
                        </a:rPr>
                        <a:t> субъектов МСП</a:t>
                      </a:r>
                      <a:endParaRPr lang="ru-RU"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Осуществление кредитно-гарантийной поддержки </a:t>
                      </a:r>
                      <a:r>
                        <a:rPr lang="ru-RU" sz="1200" b="1" baseline="0" dirty="0" smtClean="0">
                          <a:solidFill>
                            <a:schemeClr val="tx1"/>
                          </a:solidFill>
                          <a:latin typeface="Arial Narrow" panose="020B0606020202030204" pitchFamily="34" charset="0"/>
                        </a:rPr>
                        <a:t>субъектов МСП</a:t>
                      </a:r>
                      <a:endParaRPr lang="ru-RU" sz="1200" b="1"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Вхождение в капитал </a:t>
                      </a:r>
                    </a:p>
                    <a:p>
                      <a:pPr marL="0" indent="0">
                        <a:buFont typeface="Arial" panose="020B0604020202020204" pitchFamily="34" charset="0"/>
                        <a:buNone/>
                      </a:pPr>
                      <a:r>
                        <a:rPr lang="ru-RU" sz="1200" b="1" dirty="0" smtClean="0">
                          <a:solidFill>
                            <a:schemeClr val="tx1"/>
                          </a:solidFill>
                          <a:latin typeface="Arial Narrow" panose="020B0606020202030204" pitchFamily="34" charset="0"/>
                        </a:rPr>
                        <a:t>субъектов МСП / мезонинное</a:t>
                      </a:r>
                      <a:r>
                        <a:rPr lang="ru-RU" sz="1200" b="1" baseline="0" dirty="0" smtClean="0">
                          <a:solidFill>
                            <a:schemeClr val="tx1"/>
                          </a:solidFill>
                          <a:latin typeface="Arial Narrow" panose="020B0606020202030204" pitchFamily="34" charset="0"/>
                        </a:rPr>
                        <a:t> финансирование</a:t>
                      </a:r>
                      <a:endParaRPr lang="ru-RU" sz="1200" b="1"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Сопровождение и поддержка</a:t>
                      </a:r>
                      <a:r>
                        <a:rPr lang="ru-RU" sz="1200" b="1" baseline="0" dirty="0" smtClean="0">
                          <a:solidFill>
                            <a:schemeClr val="tx1"/>
                          </a:solidFill>
                          <a:latin typeface="Arial Narrow" panose="020B0606020202030204" pitchFamily="34" charset="0"/>
                        </a:rPr>
                        <a:t> субъектов МСП с экспортным потенциалом</a:t>
                      </a:r>
                      <a:endParaRPr lang="ru-RU" sz="1200" b="1"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3060242786"/>
                  </a:ext>
                </a:extLst>
              </a:tr>
              <a:tr h="2119256">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Основной фокус при отборе проектов</a:t>
                      </a:r>
                      <a:r>
                        <a:rPr lang="en-US" sz="1200" b="0" dirty="0" smtClean="0">
                          <a:solidFill>
                            <a:schemeClr val="tx1"/>
                          </a:solidFill>
                          <a:latin typeface="Arial Narrow" panose="020B0606020202030204" pitchFamily="34" charset="0"/>
                        </a:rPr>
                        <a:t> </a:t>
                      </a:r>
                      <a:r>
                        <a:rPr lang="ru-RU" sz="1200" b="0" dirty="0" smtClean="0">
                          <a:solidFill>
                            <a:schemeClr val="tx1"/>
                          </a:solidFill>
                          <a:latin typeface="Arial Narrow" panose="020B0606020202030204" pitchFamily="34" charset="0"/>
                        </a:rPr>
                        <a:t>- </a:t>
                      </a:r>
                      <a:r>
                        <a:rPr lang="ru-RU" sz="1200" b="0" dirty="0" err="1" smtClean="0">
                          <a:solidFill>
                            <a:schemeClr val="tx1"/>
                          </a:solidFill>
                          <a:latin typeface="Arial Narrow" panose="020B0606020202030204" pitchFamily="34" charset="0"/>
                        </a:rPr>
                        <a:t>импортозамещение</a:t>
                      </a:r>
                      <a:r>
                        <a:rPr lang="ru-RU" sz="1200" b="0" dirty="0" smtClean="0">
                          <a:solidFill>
                            <a:schemeClr val="tx1"/>
                          </a:solidFill>
                          <a:latin typeface="Arial Narrow" panose="020B0606020202030204" pitchFamily="34" charset="0"/>
                        </a:rPr>
                        <a:t>, высокотехнологичные компании.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50% - </a:t>
                      </a:r>
                      <a:r>
                        <a:rPr lang="ru-RU" sz="1200" b="0" dirty="0" err="1" smtClean="0">
                          <a:solidFill>
                            <a:schemeClr val="tx1"/>
                          </a:solidFill>
                          <a:latin typeface="Arial Narrow" panose="020B0606020202030204" pitchFamily="34" charset="0"/>
                        </a:rPr>
                        <a:t>софинансирование</a:t>
                      </a:r>
                      <a:r>
                        <a:rPr lang="ru-RU" sz="1200" b="0" dirty="0" smtClean="0">
                          <a:solidFill>
                            <a:schemeClr val="tx1"/>
                          </a:solidFill>
                          <a:latin typeface="Arial Narrow" panose="020B0606020202030204" pitchFamily="34" charset="0"/>
                        </a:rPr>
                        <a:t> от заемщика (включая банковские кредиты)</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Не менее 15% средств предоставляет акционер</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Обеспечение: гарантия, залог, поручительство. </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Соответствие требованиям ст.4 Федерального закона №209-ФЗ</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Регистрация бизнеса на территории Российской Федерации</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Отсутствие отрицательной кредитной истории и отсутствие просроченной</a:t>
                      </a:r>
                      <a:r>
                        <a:rPr lang="ru-RU" sz="1200" b="0" baseline="0" dirty="0" smtClean="0">
                          <a:solidFill>
                            <a:schemeClr val="tx1"/>
                          </a:solidFill>
                          <a:latin typeface="Arial Narrow" panose="020B0606020202030204" pitchFamily="34" charset="0"/>
                        </a:rPr>
                        <a:t> задолженности</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Программа</a:t>
                      </a:r>
                      <a:r>
                        <a:rPr lang="ru-RU" sz="1200" b="0" baseline="0" dirty="0" smtClean="0">
                          <a:solidFill>
                            <a:schemeClr val="tx1"/>
                          </a:solidFill>
                          <a:latin typeface="Arial Narrow" panose="020B0606020202030204" pitchFamily="34" charset="0"/>
                        </a:rPr>
                        <a:t> «Инвестиционный лифт»</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err="1" smtClean="0">
                          <a:solidFill>
                            <a:schemeClr val="tx1"/>
                          </a:solidFill>
                          <a:latin typeface="Arial Narrow" panose="020B0606020202030204" pitchFamily="34" charset="0"/>
                        </a:rPr>
                        <a:t>Несырьевой</a:t>
                      </a:r>
                      <a:r>
                        <a:rPr lang="ru-RU" sz="1200" b="0" dirty="0" smtClean="0">
                          <a:solidFill>
                            <a:schemeClr val="tx1"/>
                          </a:solidFill>
                          <a:latin typeface="Arial Narrow" panose="020B0606020202030204" pitchFamily="34" charset="0"/>
                        </a:rPr>
                        <a:t> сектор</a:t>
                      </a:r>
                      <a:r>
                        <a:rPr lang="ru-RU" sz="1200" b="0" baseline="0" dirty="0" smtClean="0">
                          <a:solidFill>
                            <a:schemeClr val="tx1"/>
                          </a:solidFill>
                          <a:latin typeface="Arial Narrow" panose="020B0606020202030204" pitchFamily="34" charset="0"/>
                        </a:rPr>
                        <a:t> экономики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Наличие экспортной выручки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Выручка компании от 0,5 до </a:t>
                      </a:r>
                      <a:r>
                        <a:rPr lang="en-US" sz="1200" b="0" baseline="0" dirty="0" smtClean="0">
                          <a:solidFill>
                            <a:schemeClr val="tx1"/>
                          </a:solidFill>
                          <a:latin typeface="Arial Narrow" panose="020B0606020202030204" pitchFamily="34" charset="0"/>
                        </a:rPr>
                        <a:t>5</a:t>
                      </a:r>
                      <a:r>
                        <a:rPr lang="ru-RU" sz="1200" b="0" baseline="0" dirty="0" smtClean="0">
                          <a:solidFill>
                            <a:schemeClr val="tx1"/>
                          </a:solidFill>
                          <a:latin typeface="Arial Narrow" panose="020B0606020202030204" pitchFamily="34" charset="0"/>
                        </a:rPr>
                        <a:t> млрд руб.</a:t>
                      </a: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Резидент РФ</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Ведение</a:t>
                      </a:r>
                      <a:r>
                        <a:rPr lang="ru-RU" sz="1200" b="0" baseline="0" dirty="0" smtClean="0">
                          <a:solidFill>
                            <a:schemeClr val="tx1"/>
                          </a:solidFill>
                          <a:latin typeface="Arial Narrow" panose="020B0606020202030204" pitchFamily="34" charset="0"/>
                        </a:rPr>
                        <a:t> экспортной деятельности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Поддержка только </a:t>
                      </a:r>
                      <a:r>
                        <a:rPr lang="ru-RU" sz="1200" b="0" dirty="0" err="1" smtClean="0">
                          <a:solidFill>
                            <a:schemeClr val="tx1"/>
                          </a:solidFill>
                          <a:latin typeface="Arial Narrow" panose="020B0606020202030204" pitchFamily="34" charset="0"/>
                        </a:rPr>
                        <a:t>несырьевого</a:t>
                      </a:r>
                      <a:r>
                        <a:rPr lang="ru-RU" sz="1200" b="0" dirty="0" smtClean="0">
                          <a:solidFill>
                            <a:schemeClr val="tx1"/>
                          </a:solidFill>
                          <a:latin typeface="Arial Narrow" panose="020B0606020202030204" pitchFamily="34" charset="0"/>
                        </a:rPr>
                        <a:t> сектора</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сделки: нет минимального порога, в работе сделки – в среднем по 20-30 млн руб.</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1020540156"/>
                  </a:ext>
                </a:extLst>
              </a:tr>
              <a:tr h="1619626">
                <a:tc>
                  <a:txBody>
                    <a:bodyPr/>
                    <a:lstStyle/>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Финансирование на проектной основе.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Стоимость финансирования: 5% годовых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Срок кредита: 5 лет.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финансирования: до 300 млн руб. на одну сделку.</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tx1"/>
                          </a:solidFill>
                          <a:latin typeface="Arial Narrow" panose="020B0606020202030204" pitchFamily="34" charset="0"/>
                          <a:ea typeface="+mn-ea"/>
                          <a:cs typeface="+mn-cs"/>
                        </a:rPr>
                        <a:t>Срок гарантии: до 15 лет</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Вознаграждение за гарантию: 0,75% годовых от суммы гарантии за весь срок действия гарантии</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Сумма гарантии: до 50% от суммы кредита, с возможным участием РГО до 70%</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smtClean="0">
                          <a:solidFill>
                            <a:schemeClr val="tx1"/>
                          </a:solidFill>
                          <a:latin typeface="Arial Narrow" panose="020B0606020202030204" pitchFamily="34" charset="0"/>
                          <a:ea typeface="+mn-ea"/>
                          <a:cs typeface="+mn-cs"/>
                        </a:rPr>
                        <a:t>Программа стимулирования </a:t>
                      </a:r>
                      <a:r>
                        <a:rPr lang="ru-RU" sz="1200" b="0" kern="1200" dirty="0" smtClean="0">
                          <a:solidFill>
                            <a:schemeClr val="tx1"/>
                          </a:solidFill>
                          <a:latin typeface="Arial Narrow" panose="020B0606020202030204" pitchFamily="34" charset="0"/>
                          <a:ea typeface="+mn-ea"/>
                          <a:cs typeface="+mn-cs"/>
                        </a:rPr>
                        <a:t>(9,6%-10,6%</a:t>
                      </a:r>
                      <a:r>
                        <a:rPr lang="ru-RU" sz="1200" b="0" kern="1200" baseline="0" dirty="0" smtClean="0">
                          <a:solidFill>
                            <a:schemeClr val="tx1"/>
                          </a:solidFill>
                          <a:latin typeface="Arial Narrow" panose="020B0606020202030204" pitchFamily="34" charset="0"/>
                          <a:ea typeface="+mn-ea"/>
                          <a:cs typeface="+mn-cs"/>
                        </a:rPr>
                        <a:t> годовых, до 3 лет</a:t>
                      </a:r>
                      <a:r>
                        <a:rPr lang="ru-RU" sz="1200" b="0" kern="1200" dirty="0" smtClean="0">
                          <a:solidFill>
                            <a:schemeClr val="tx1"/>
                          </a:solidFill>
                          <a:latin typeface="Arial Narrow" panose="020B0606020202030204" pitchFamily="34" charset="0"/>
                          <a:ea typeface="+mn-ea"/>
                          <a:cs typeface="+mn-cs"/>
                        </a:rPr>
                        <a:t>)</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dirty="0" smtClean="0">
                          <a:solidFill>
                            <a:schemeClr val="tx1"/>
                          </a:solidFill>
                          <a:latin typeface="Arial Narrow" panose="020B0606020202030204" pitchFamily="34" charset="0"/>
                        </a:rPr>
                        <a:t>Участие в акционерном</a:t>
                      </a:r>
                      <a:r>
                        <a:rPr lang="ru-RU" sz="1200" b="0" baseline="0" dirty="0" smtClean="0">
                          <a:solidFill>
                            <a:schemeClr val="tx1"/>
                          </a:solidFill>
                          <a:latin typeface="Arial Narrow" panose="020B0606020202030204" pitchFamily="34" charset="0"/>
                        </a:rPr>
                        <a:t> капитале до 50%</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инвестирования: до 1 млрд руб. в один проект.</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Внутренняя норма доходности превышает 13,5% в рублях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Выход</a:t>
                      </a:r>
                      <a:r>
                        <a:rPr lang="ru-RU" sz="1200" b="0" baseline="0" dirty="0" smtClean="0">
                          <a:solidFill>
                            <a:schemeClr val="tx1"/>
                          </a:solidFill>
                          <a:latin typeface="Arial Narrow" panose="020B0606020202030204" pitchFamily="34" charset="0"/>
                        </a:rPr>
                        <a:t> РФПИ из инвестиции через 5-7 лет</a:t>
                      </a:r>
                      <a:r>
                        <a:rPr lang="en-US" sz="1200" b="0" baseline="0" dirty="0" smtClean="0">
                          <a:solidFill>
                            <a:schemeClr val="tx1"/>
                          </a:solidFill>
                          <a:latin typeface="Arial Narrow" panose="020B0606020202030204" pitchFamily="34" charset="0"/>
                        </a:rPr>
                        <a:t>.</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6 страховых продуктов ЭКСАР</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7 кредитных продуктов </a:t>
                      </a:r>
                      <a:r>
                        <a:rPr lang="ru-RU" sz="1200" b="0" kern="1200" dirty="0" err="1" smtClean="0">
                          <a:solidFill>
                            <a:schemeClr val="tx1"/>
                          </a:solidFill>
                          <a:latin typeface="Arial Narrow" panose="020B0606020202030204" pitchFamily="34" charset="0"/>
                          <a:ea typeface="+mn-ea"/>
                          <a:cs typeface="+mn-cs"/>
                        </a:rPr>
                        <a:t>Росэксимбанка</a:t>
                      </a:r>
                      <a:r>
                        <a:rPr lang="ru-RU" sz="1200" b="0" kern="1200" dirty="0" smtClean="0">
                          <a:solidFill>
                            <a:schemeClr val="tx1"/>
                          </a:solidFill>
                          <a:latin typeface="Arial Narrow" panose="020B0606020202030204" pitchFamily="34" charset="0"/>
                          <a:ea typeface="+mn-ea"/>
                          <a:cs typeface="+mn-cs"/>
                        </a:rPr>
                        <a:t>: в </a:t>
                      </a:r>
                      <a:r>
                        <a:rPr lang="ru-RU" sz="1200" b="0" kern="1200" dirty="0" err="1" smtClean="0">
                          <a:solidFill>
                            <a:schemeClr val="tx1"/>
                          </a:solidFill>
                          <a:latin typeface="Arial Narrow" panose="020B0606020202030204" pitchFamily="34" charset="0"/>
                          <a:ea typeface="+mn-ea"/>
                          <a:cs typeface="+mn-cs"/>
                        </a:rPr>
                        <a:t>ам.долл</a:t>
                      </a:r>
                      <a:r>
                        <a:rPr lang="ru-RU" sz="1200" b="0" kern="1200" dirty="0" smtClean="0">
                          <a:solidFill>
                            <a:schemeClr val="tx1"/>
                          </a:solidFill>
                          <a:latin typeface="Arial Narrow" panose="020B0606020202030204" pitchFamily="34" charset="0"/>
                          <a:ea typeface="+mn-ea"/>
                          <a:cs typeface="+mn-cs"/>
                        </a:rPr>
                        <a:t>. – 2%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евро – 1,5%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рублях – 5,75%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иностранных покупателей, 7,75%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российских экспортеров</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77392" y="4909792"/>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77392" y="345389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3818981"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4064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04932" y="62623"/>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275625" y="1218176"/>
            <a:ext cx="12073488" cy="1277273"/>
          </a:xfrm>
          <a:prstGeom prst="rect">
            <a:avLst/>
          </a:prstGeom>
        </p:spPr>
        <p:txBody>
          <a:bodyPr wrap="square">
            <a:spAutoFit/>
          </a:bodyPr>
          <a:lstStyle/>
          <a:p>
            <a:pPr>
              <a:spcBef>
                <a:spcPts val="600"/>
              </a:spcBef>
            </a:pPr>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pPr>
              <a:spcBef>
                <a:spcPts val="600"/>
              </a:spcBef>
            </a:pPr>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
        <p:nvSpPr>
          <p:cNvPr id="28" name="TextBox 2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19</a:t>
            </a:r>
            <a:endParaRPr lang="ru-RU" sz="1400" dirty="0">
              <a:latin typeface="Arial Narrow" panose="020B0606020202030204" pitchFamily="34" charset="0"/>
            </a:endParaRP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743" y="293303"/>
            <a:ext cx="8519044" cy="698685"/>
          </a:xfrm>
        </p:spPr>
        <p:txBody>
          <a:bodyPr/>
          <a:lstStyle/>
          <a:p>
            <a:r>
              <a:rPr lang="ru-RU" dirty="0" smtClean="0"/>
              <a:t>О Корпорации</a:t>
            </a:r>
            <a:endParaRPr lang="ru-RU" dirty="0"/>
          </a:p>
        </p:txBody>
      </p:sp>
      <p:grpSp>
        <p:nvGrpSpPr>
          <p:cNvPr id="6" name="Группа 5"/>
          <p:cNvGrpSpPr/>
          <p:nvPr/>
        </p:nvGrpSpPr>
        <p:grpSpPr>
          <a:xfrm>
            <a:off x="363538" y="4005313"/>
            <a:ext cx="11891163" cy="3044979"/>
            <a:chOff x="698997" y="2325435"/>
            <a:chExt cx="11891163" cy="3044979"/>
          </a:xfrm>
        </p:grpSpPr>
        <p:sp>
          <p:nvSpPr>
            <p:cNvPr id="3" name="Скругленный прямоугольник 2"/>
            <p:cNvSpPr/>
            <p:nvPr/>
          </p:nvSpPr>
          <p:spPr>
            <a:xfrm>
              <a:off x="705965" y="2325435"/>
              <a:ext cx="1695269" cy="3044979"/>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13" name="Прямоугольник 12"/>
            <p:cNvSpPr/>
            <p:nvPr/>
          </p:nvSpPr>
          <p:spPr>
            <a:xfrm>
              <a:off x="2908299" y="2325436"/>
              <a:ext cx="9681861" cy="3044978"/>
            </a:xfrm>
            <a:prstGeom prst="rect">
              <a:avLst/>
            </a:prstGeom>
          </p:spPr>
          <p:txBody>
            <a:bodyPr wrap="square" lIns="72000" tIns="0" rIns="36000" bIns="0" anchor="ctr">
              <a:noAutofit/>
            </a:bodyPr>
            <a:lstStyle/>
            <a:p>
              <a:pPr defTabSz="957263">
                <a:lnSpc>
                  <a:spcPct val="106000"/>
                </a:lnSpc>
                <a:spcBef>
                  <a:spcPts val="2400"/>
                </a:spcBef>
              </a:pPr>
              <a:r>
                <a:rPr lang="ru-RU" sz="1600" dirty="0">
                  <a:latin typeface="+mj-lt"/>
                  <a:cs typeface="+mn-cs"/>
                </a:rPr>
                <a:t>Осуществляет деятельность в соответствии с Федеральным законом от 24.07.07 </a:t>
              </a:r>
              <a:r>
                <a:rPr lang="ru-RU" sz="1600" dirty="0" smtClean="0">
                  <a:latin typeface="+mj-lt"/>
                  <a:cs typeface="+mn-cs"/>
                </a:rPr>
                <a:t>№209-ФЗ </a:t>
              </a:r>
              <a:r>
                <a:rPr lang="ru-RU" sz="1600" dirty="0">
                  <a:latin typeface="+mj-lt"/>
                  <a:cs typeface="+mn-cs"/>
                </a:rPr>
                <a:t>«О развитии малого и среднего предпринимательства в Российской Федерации</a:t>
              </a:r>
              <a:r>
                <a:rPr lang="ru-RU" sz="1600" dirty="0" smtClean="0">
                  <a:latin typeface="+mj-lt"/>
                  <a:cs typeface="+mn-cs"/>
                </a:rPr>
                <a:t>»</a:t>
              </a:r>
            </a:p>
            <a:p>
              <a:pPr defTabSz="957263">
                <a:lnSpc>
                  <a:spcPct val="106000"/>
                </a:lnSpc>
                <a:spcBef>
                  <a:spcPts val="2400"/>
                </a:spcBef>
              </a:pPr>
              <a:r>
                <a:rPr lang="ru-RU" sz="1600" dirty="0" smtClean="0">
                  <a:latin typeface="+mj-lt"/>
                  <a:cs typeface="+mn-cs"/>
                </a:rPr>
                <a:t>Акционерами Корпорации являются Российская Федерация (в </a:t>
              </a:r>
              <a:r>
                <a:rPr lang="ru-RU" sz="1600" dirty="0">
                  <a:latin typeface="+mj-lt"/>
                  <a:cs typeface="+mn-cs"/>
                </a:rPr>
                <a:t>лице Федерального агентства по управлению государственным </a:t>
              </a:r>
              <a:r>
                <a:rPr lang="ru-RU" sz="1600" dirty="0" smtClean="0">
                  <a:latin typeface="+mj-lt"/>
                  <a:cs typeface="+mn-cs"/>
                </a:rPr>
                <a:t>имуществом) и </a:t>
              </a:r>
              <a:r>
                <a:rPr lang="ru-RU" sz="1600" dirty="0" smtClean="0"/>
                <a:t>государственная корпорация «Банк </a:t>
              </a:r>
              <a:r>
                <a:rPr lang="ru-RU" sz="1600" dirty="0"/>
                <a:t>развития и внешнеэкономической </a:t>
              </a:r>
              <a:r>
                <a:rPr lang="ru-RU" sz="1600" dirty="0" smtClean="0"/>
                <a:t>деятельности (Внешэкономбанк)»</a:t>
              </a:r>
              <a:endParaRPr lang="ru-RU" sz="1600" dirty="0" smtClean="0">
                <a:latin typeface="+mj-lt"/>
                <a:cs typeface="+mn-cs"/>
              </a:endParaRPr>
            </a:p>
            <a:p>
              <a:pPr defTabSz="957263">
                <a:lnSpc>
                  <a:spcPct val="106000"/>
                </a:lnSpc>
                <a:spcBef>
                  <a:spcPts val="2400"/>
                </a:spcBef>
              </a:pPr>
              <a:r>
                <a:rPr lang="ru-RU" sz="1600" dirty="0" smtClean="0">
                  <a:latin typeface="+mj-lt"/>
                  <a:cs typeface="+mn-cs"/>
                </a:rPr>
                <a:t>Акционерное общество «Российский Банк поддержки малого и среднего предпринимательства»  (АО «МСП Банк») является дочерним обществом Корпорации   </a:t>
              </a:r>
              <a:endParaRPr lang="ru-RU" sz="1600" dirty="0">
                <a:latin typeface="+mj-lt"/>
                <a:cs typeface="+mn-cs"/>
              </a:endParaRPr>
            </a:p>
            <a:p>
              <a:pPr defTabSz="957263">
                <a:lnSpc>
                  <a:spcPct val="106000"/>
                </a:lnSpc>
                <a:spcBef>
                  <a:spcPts val="2400"/>
                </a:spcBef>
              </a:pPr>
              <a:r>
                <a:rPr lang="ru-RU" sz="1600" dirty="0">
                  <a:latin typeface="+mj-lt"/>
                  <a:cs typeface="+mn-cs"/>
                </a:rPr>
                <a:t>Корпорация обеспечивает исполнение обязательств, принятых на себя АО «НДКО «АКГ</a:t>
              </a:r>
              <a:r>
                <a:rPr lang="ru-RU" sz="1600" dirty="0" smtClean="0">
                  <a:latin typeface="+mj-lt"/>
                  <a:cs typeface="+mn-cs"/>
                </a:rPr>
                <a:t>»</a:t>
              </a:r>
              <a:endParaRPr lang="ru-RU" sz="1600" dirty="0">
                <a:latin typeface="+mj-lt"/>
                <a:cs typeface="+mn-cs"/>
              </a:endParaRPr>
            </a:p>
          </p:txBody>
        </p:sp>
        <p:sp>
          <p:nvSpPr>
            <p:cNvPr id="21" name="L-Shape 10"/>
            <p:cNvSpPr/>
            <p:nvPr/>
          </p:nvSpPr>
          <p:spPr>
            <a:xfrm rot="13701821">
              <a:off x="2463709" y="250885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0" name="Прямоугольник 19"/>
            <p:cNvSpPr/>
            <p:nvPr/>
          </p:nvSpPr>
          <p:spPr>
            <a:xfrm>
              <a:off x="698997" y="4209549"/>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sp>
          <p:nvSpPr>
            <p:cNvPr id="22" name="L-Shape 10"/>
            <p:cNvSpPr/>
            <p:nvPr/>
          </p:nvSpPr>
          <p:spPr>
            <a:xfrm rot="13701821">
              <a:off x="2463710" y="3458611"/>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L-Shape 10"/>
            <p:cNvSpPr/>
            <p:nvPr/>
          </p:nvSpPr>
          <p:spPr>
            <a:xfrm rot="13701821">
              <a:off x="2463710" y="437008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L-Shape 10"/>
            <p:cNvSpPr/>
            <p:nvPr/>
          </p:nvSpPr>
          <p:spPr>
            <a:xfrm rot="13701821">
              <a:off x="2463710" y="5036394"/>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grpSp>
        <p:nvGrpSpPr>
          <p:cNvPr id="5" name="Группа 4"/>
          <p:cNvGrpSpPr/>
          <p:nvPr/>
        </p:nvGrpSpPr>
        <p:grpSpPr>
          <a:xfrm>
            <a:off x="363538" y="2113956"/>
            <a:ext cx="11891164" cy="1456603"/>
            <a:chOff x="698997" y="5644556"/>
            <a:chExt cx="11891164" cy="1456603"/>
          </a:xfrm>
        </p:grpSpPr>
        <p:sp>
          <p:nvSpPr>
            <p:cNvPr id="14" name="Прямоугольник 13"/>
            <p:cNvSpPr/>
            <p:nvPr/>
          </p:nvSpPr>
          <p:spPr>
            <a:xfrm>
              <a:off x="2908299" y="5811037"/>
              <a:ext cx="9681862"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29" name="Скругленный прямоугольник 28"/>
            <p:cNvSpPr/>
            <p:nvPr/>
          </p:nvSpPr>
          <p:spPr>
            <a:xfrm>
              <a:off x="705965" y="5644556"/>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33" name="Прямоугольник 32"/>
            <p:cNvSpPr/>
            <p:nvPr/>
          </p:nvSpPr>
          <p:spPr>
            <a:xfrm>
              <a:off x="698997" y="6640027"/>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27" name="Picture 10" descr="C:\Users\jsauvageau\Desktop\4.png"/>
            <p:cNvPicPr>
              <a:picLocks noChangeAspect="1" noChangeArrowheads="1"/>
            </p:cNvPicPr>
            <p:nvPr/>
          </p:nvPicPr>
          <p:blipFill>
            <a:blip r:embed="rId2" cstate="print">
              <a:biLevel thresh="25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172222" y="5785212"/>
              <a:ext cx="762754" cy="762754"/>
            </a:xfrm>
            <a:prstGeom prst="rect">
              <a:avLst/>
            </a:prstGeom>
            <a:noFill/>
            <a:extLst>
              <a:ext uri="{909E8E84-426E-40DD-AFC4-6F175D3DCCD1}">
                <a14:hiddenFill xmlns:a14="http://schemas.microsoft.com/office/drawing/2010/main">
                  <a:solidFill>
                    <a:srgbClr val="FFFFFF"/>
                  </a:solidFill>
                </a14:hiddenFill>
              </a:ext>
            </a:extLst>
          </p:spPr>
        </p:pic>
        <p:sp>
          <p:nvSpPr>
            <p:cNvPr id="36" name="L-Shape 10"/>
            <p:cNvSpPr/>
            <p:nvPr/>
          </p:nvSpPr>
          <p:spPr>
            <a:xfrm rot="13701821">
              <a:off x="2463710" y="6212656"/>
              <a:ext cx="269603" cy="269603"/>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grpSp>
      <p:grpSp>
        <p:nvGrpSpPr>
          <p:cNvPr id="42" name="Group 632"/>
          <p:cNvGrpSpPr/>
          <p:nvPr/>
        </p:nvGrpSpPr>
        <p:grpSpPr>
          <a:xfrm>
            <a:off x="751292" y="4440431"/>
            <a:ext cx="933696" cy="1231619"/>
            <a:chOff x="10260013" y="4238625"/>
            <a:chExt cx="482600" cy="636588"/>
          </a:xfrm>
          <a:solidFill>
            <a:schemeClr val="bg1"/>
          </a:solidFill>
        </p:grpSpPr>
        <p:sp>
          <p:nvSpPr>
            <p:cNvPr id="43"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4"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5"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6"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8"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49" name="Текст 2"/>
          <p:cNvSpPr>
            <a:spLocks noGrp="1"/>
          </p:cNvSpPr>
          <p:nvPr>
            <p:ph type="body" sz="quarter" idx="10"/>
          </p:nvPr>
        </p:nvSpPr>
        <p:spPr>
          <a:xfrm>
            <a:off x="370506" y="844385"/>
            <a:ext cx="11884197" cy="725733"/>
          </a:xfrm>
        </p:spPr>
        <p:txBody>
          <a:bodyPr anchor="b"/>
          <a:lstStyle/>
          <a:p>
            <a:pPr defTabSz="914373" fontAlgn="auto">
              <a:spcBef>
                <a:spcPts val="0"/>
              </a:spcBef>
              <a:spcAft>
                <a:spcPts val="0"/>
              </a:spcAft>
            </a:pPr>
            <a:r>
              <a:rPr lang="ru-RU" b="1" dirty="0"/>
              <a:t>АО «Федеральная корпорация по развитию малого и среднего предпринимательства</a:t>
            </a:r>
            <a:r>
              <a:rPr lang="ru-RU" b="1" dirty="0" smtClean="0"/>
              <a:t>»</a:t>
            </a:r>
            <a:endParaRPr lang="ru-RU" b="1" dirty="0"/>
          </a:p>
        </p:txBody>
      </p:sp>
      <p:cxnSp>
        <p:nvCxnSpPr>
          <p:cNvPr id="50" name="Прямая соединительная линия 49"/>
          <p:cNvCxnSpPr/>
          <p:nvPr/>
        </p:nvCxnSpPr>
        <p:spPr>
          <a:xfrm>
            <a:off x="363538" y="17641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Рисунок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30" name="TextBox 2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2</a:t>
            </a:r>
            <a:endParaRPr lang="ru-RU" sz="1400" dirty="0">
              <a:latin typeface="Arial Narrow" panose="020B0606020202030204" pitchFamily="34" charset="0"/>
            </a:endParaRPr>
          </a:p>
        </p:txBody>
      </p:sp>
    </p:spTree>
    <p:extLst>
      <p:ext uri="{BB962C8B-B14F-4D97-AF65-F5344CB8AC3E}">
        <p14:creationId xmlns:p14="http://schemas.microsoft.com/office/powerpoint/2010/main" val="3720394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9176" y="293302"/>
            <a:ext cx="8827415" cy="698685"/>
          </a:xfrm>
        </p:spPr>
        <p:txBody>
          <a:bodyPr/>
          <a:lstStyle/>
          <a:p>
            <a:r>
              <a:rPr lang="ru-RU" dirty="0"/>
              <a:t>Корпорация в цифрах гарантийной поддержки (на </a:t>
            </a:r>
            <a:r>
              <a:rPr lang="ru-RU" dirty="0" smtClean="0"/>
              <a:t>10.08.2017)</a:t>
            </a:r>
            <a:endParaRPr lang="ru-RU" dirty="0"/>
          </a:p>
        </p:txBody>
      </p:sp>
      <p:sp>
        <p:nvSpPr>
          <p:cNvPr id="3" name="Текст 2"/>
          <p:cNvSpPr>
            <a:spLocks noGrp="1"/>
          </p:cNvSpPr>
          <p:nvPr>
            <p:ph type="body" sz="quarter" idx="10"/>
          </p:nvPr>
        </p:nvSpPr>
        <p:spPr>
          <a:xfrm>
            <a:off x="6374401" y="8204474"/>
            <a:ext cx="2294158" cy="202679"/>
          </a:xfrm>
        </p:spPr>
        <p:txBody>
          <a:bodyPr/>
          <a:lstStyle/>
          <a:p>
            <a:r>
              <a:rPr lang="ru-RU" sz="1000" dirty="0" smtClean="0"/>
              <a:t>*Без показателей АО «МСП Банк»</a:t>
            </a:r>
            <a:endParaRPr lang="ru-RU" sz="1000" dirty="0"/>
          </a:p>
        </p:txBody>
      </p:sp>
      <p:sp>
        <p:nvSpPr>
          <p:cNvPr id="31" name="TextBox 30"/>
          <p:cNvSpPr txBox="1"/>
          <p:nvPr/>
        </p:nvSpPr>
        <p:spPr>
          <a:xfrm>
            <a:off x="9747517" y="2113543"/>
            <a:ext cx="2313500"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32</a:t>
            </a:r>
          </a:p>
          <a:p>
            <a:r>
              <a:rPr lang="ru-RU" dirty="0" smtClean="0"/>
              <a:t>млрд рублей</a:t>
            </a:r>
            <a:endParaRPr lang="ru-RU" dirty="0"/>
          </a:p>
        </p:txBody>
      </p:sp>
      <p:sp>
        <p:nvSpPr>
          <p:cNvPr id="33" name="TextBox 32"/>
          <p:cNvSpPr txBox="1"/>
          <p:nvPr/>
        </p:nvSpPr>
        <p:spPr>
          <a:xfrm>
            <a:off x="10036291" y="3288575"/>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8,9</a:t>
            </a:r>
          </a:p>
          <a:p>
            <a:r>
              <a:rPr lang="ru-RU" dirty="0" smtClean="0"/>
              <a:t>тыс</a:t>
            </a:r>
            <a:r>
              <a:rPr lang="ru-RU" dirty="0"/>
              <a:t>.</a:t>
            </a:r>
          </a:p>
        </p:txBody>
      </p:sp>
      <p:sp>
        <p:nvSpPr>
          <p:cNvPr id="37" name="TextBox 36"/>
          <p:cNvSpPr txBox="1"/>
          <p:nvPr/>
        </p:nvSpPr>
        <p:spPr>
          <a:xfrm>
            <a:off x="9795665" y="5265147"/>
            <a:ext cx="206496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169 </a:t>
            </a:r>
          </a:p>
          <a:p>
            <a:r>
              <a:rPr lang="ru-RU" dirty="0" smtClean="0"/>
              <a:t>млрд рублей</a:t>
            </a:r>
            <a:endParaRPr lang="ru-RU" dirty="0"/>
          </a:p>
        </p:txBody>
      </p:sp>
      <p:sp>
        <p:nvSpPr>
          <p:cNvPr id="40" name="TextBox 39"/>
          <p:cNvSpPr txBox="1"/>
          <p:nvPr/>
        </p:nvSpPr>
        <p:spPr>
          <a:xfrm>
            <a:off x="10008906" y="6389209"/>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9,</a:t>
            </a:r>
            <a:r>
              <a:rPr lang="en-US" sz="4400" dirty="0"/>
              <a:t>9</a:t>
            </a:r>
            <a:r>
              <a:rPr lang="ru-RU" dirty="0" smtClean="0"/>
              <a:t> </a:t>
            </a:r>
          </a:p>
          <a:p>
            <a:r>
              <a:rPr lang="ru-RU" dirty="0" smtClean="0"/>
              <a:t>тыс</a:t>
            </a:r>
            <a:r>
              <a:rPr lang="ru-RU" dirty="0"/>
              <a:t>.</a:t>
            </a: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47" y="5961025"/>
            <a:ext cx="1154471" cy="1154471"/>
          </a:xfrm>
          <a:prstGeom prst="rect">
            <a:avLst/>
          </a:prstGeom>
        </p:spPr>
      </p:pic>
      <p:sp>
        <p:nvSpPr>
          <p:cNvPr id="54" name="Текст 2"/>
          <p:cNvSpPr txBox="1">
            <a:spLocks/>
          </p:cNvSpPr>
          <p:nvPr/>
        </p:nvSpPr>
        <p:spPr>
          <a:xfrm>
            <a:off x="349025" y="84438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Текст 2"/>
          <p:cNvSpPr txBox="1">
            <a:spLocks/>
          </p:cNvSpPr>
          <p:nvPr/>
        </p:nvSpPr>
        <p:spPr>
          <a:xfrm>
            <a:off x="6420642" y="844323"/>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Гарантийная поддержка*</a:t>
            </a:r>
            <a:endParaRPr lang="ru-RU" b="1" kern="0" dirty="0"/>
          </a:p>
        </p:txBody>
      </p:sp>
      <p:cxnSp>
        <p:nvCxnSpPr>
          <p:cNvPr id="57" name="Прямая соединительная линия 56"/>
          <p:cNvCxnSpPr/>
          <p:nvPr/>
        </p:nvCxnSpPr>
        <p:spPr>
          <a:xfrm>
            <a:off x="6435156" y="1807649"/>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1876045" y="5981850"/>
            <a:ext cx="4176463" cy="884218"/>
            <a:chOff x="2432278" y="6236830"/>
            <a:chExt cx="4176463"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66" name="Группа 65"/>
          <p:cNvGrpSpPr/>
          <p:nvPr/>
        </p:nvGrpSpPr>
        <p:grpSpPr>
          <a:xfrm>
            <a:off x="6506862" y="2238475"/>
            <a:ext cx="3256270" cy="839705"/>
            <a:chOff x="704616" y="8731785"/>
            <a:chExt cx="1548850" cy="630883"/>
          </a:xfrm>
        </p:grpSpPr>
        <p:sp>
          <p:nvSpPr>
            <p:cNvPr id="6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endParaRPr lang="ru-RU" sz="1800" kern="0" dirty="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a:latin typeface="Arial Narrow" panose="020B0606020202030204" pitchFamily="34" charset="0"/>
                </a:rPr>
                <a:t>гарантийной поддержки</a:t>
              </a:r>
            </a:p>
          </p:txBody>
        </p:sp>
      </p:grpSp>
      <p:grpSp>
        <p:nvGrpSpPr>
          <p:cNvPr id="67" name="Группа 66"/>
          <p:cNvGrpSpPr/>
          <p:nvPr/>
        </p:nvGrpSpPr>
        <p:grpSpPr>
          <a:xfrm>
            <a:off x="6506862" y="3383464"/>
            <a:ext cx="3256270" cy="839705"/>
            <a:chOff x="704616" y="8731785"/>
            <a:chExt cx="1548850" cy="630883"/>
          </a:xfrm>
        </p:grpSpPr>
        <p:sp>
          <p:nvSpPr>
            <p:cNvPr id="68"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9"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Количество выданных гарантий и поручительств</a:t>
              </a:r>
              <a:endParaRPr lang="ru-RU" sz="1800" kern="0" dirty="0">
                <a:latin typeface="Arial Narrow" panose="020B0606020202030204" pitchFamily="34" charset="0"/>
              </a:endParaRPr>
            </a:p>
          </p:txBody>
        </p:sp>
      </p:grpSp>
      <p:grpSp>
        <p:nvGrpSpPr>
          <p:cNvPr id="70" name="Группа 69"/>
          <p:cNvGrpSpPr/>
          <p:nvPr/>
        </p:nvGrpSpPr>
        <p:grpSpPr>
          <a:xfrm>
            <a:off x="6506862" y="5390649"/>
            <a:ext cx="3256270" cy="839705"/>
            <a:chOff x="704616" y="8731785"/>
            <a:chExt cx="1548850" cy="630883"/>
          </a:xfrm>
        </p:grpSpPr>
        <p:sp>
          <p:nvSpPr>
            <p:cNvPr id="71"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2"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r>
                <a:rPr lang="ru-RU" sz="1800" kern="0" dirty="0">
                  <a:latin typeface="Arial Narrow" panose="020B0606020202030204" pitchFamily="34" charset="0"/>
                </a:rPr>
                <a:t>кредитной поддержки </a:t>
              </a:r>
              <a:endParaRPr lang="ru-RU" sz="1800" kern="0" dirty="0" smtClean="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с </a:t>
              </a:r>
              <a:r>
                <a:rPr lang="ru-RU" sz="1800" kern="0" dirty="0">
                  <a:latin typeface="Arial Narrow" panose="020B0606020202030204" pitchFamily="34" charset="0"/>
                </a:rPr>
                <a:t>гарантией</a:t>
              </a:r>
            </a:p>
          </p:txBody>
        </p:sp>
      </p:grpSp>
      <p:grpSp>
        <p:nvGrpSpPr>
          <p:cNvPr id="73" name="Группа 72"/>
          <p:cNvGrpSpPr/>
          <p:nvPr/>
        </p:nvGrpSpPr>
        <p:grpSpPr>
          <a:xfrm>
            <a:off x="6506862" y="6509357"/>
            <a:ext cx="3256270" cy="839705"/>
            <a:chOff x="704616" y="8731785"/>
            <a:chExt cx="1548850" cy="630883"/>
          </a:xfrm>
        </p:grpSpPr>
        <p:sp>
          <p:nvSpPr>
            <p:cNvPr id="7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Новых рабочих мест</a:t>
              </a:r>
              <a:endParaRPr lang="ru-RU" sz="1800" kern="0" dirty="0">
                <a:latin typeface="Arial Narrow" panose="020B0606020202030204" pitchFamily="34" charset="0"/>
              </a:endParaRPr>
            </a:p>
          </p:txBody>
        </p:sp>
      </p:grpSp>
      <p:grpSp>
        <p:nvGrpSpPr>
          <p:cNvPr id="9" name="Группа 8"/>
          <p:cNvGrpSpPr/>
          <p:nvPr/>
        </p:nvGrpSpPr>
        <p:grpSpPr>
          <a:xfrm>
            <a:off x="1876045" y="2446584"/>
            <a:ext cx="4498356" cy="884218"/>
            <a:chOff x="2432278" y="2526226"/>
            <a:chExt cx="4498356"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57</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333286"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en-US" sz="2000" kern="0" dirty="0" smtClean="0">
                <a:latin typeface="Arial Narrow" panose="020B0606020202030204" pitchFamily="34" charset="0"/>
                <a:cs typeface="Times New Roman" pitchFamily="18" charset="0"/>
              </a:endParaRP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и уполномоченных банков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1767572" y="4532955"/>
            <a:ext cx="4111351" cy="884218"/>
            <a:chOff x="2323805" y="4693601"/>
            <a:chExt cx="4111351" cy="884218"/>
          </a:xfrm>
        </p:grpSpPr>
        <p:sp>
          <p:nvSpPr>
            <p:cNvPr id="38" name="Скругленный прямоугольник 37"/>
            <p:cNvSpPr/>
            <p:nvPr/>
          </p:nvSpPr>
          <p:spPr>
            <a:xfrm>
              <a:off x="2323805"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83</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региональных гарантийных организации</a:t>
              </a:r>
              <a:endParaRPr lang="ru-RU" sz="2400" kern="0" dirty="0">
                <a:latin typeface="Arial Narrow" panose="020B0606020202030204" pitchFamily="34" charset="0"/>
                <a:cs typeface="Times New Roman" pitchFamily="18" charset="0"/>
              </a:endParaRPr>
            </a:p>
          </p:txBody>
        </p:sp>
      </p:grpSp>
      <p:sp>
        <p:nvSpPr>
          <p:cNvPr id="43" name="Равнобедренный треугольник 42"/>
          <p:cNvSpPr/>
          <p:nvPr/>
        </p:nvSpPr>
        <p:spPr>
          <a:xfrm flipV="1">
            <a:off x="6589584" y="4615883"/>
            <a:ext cx="5566950" cy="373090"/>
          </a:xfrm>
          <a:prstGeom prst="triangle">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Скругленный прямоугольник 41"/>
          <p:cNvSpPr/>
          <p:nvPr/>
        </p:nvSpPr>
        <p:spPr>
          <a:xfrm>
            <a:off x="677016" y="5439397"/>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677016" y="335020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510603" y="7392341"/>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Лизинг </a:t>
            </a:r>
          </a:p>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 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167800" y="189244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330" y="4178154"/>
            <a:ext cx="1305103" cy="1248548"/>
          </a:xfrm>
          <a:prstGeom prst="rect">
            <a:avLst/>
          </a:prstGeom>
        </p:spPr>
      </p:pic>
      <p:grpSp>
        <p:nvGrpSpPr>
          <p:cNvPr id="47" name="Группа 46"/>
          <p:cNvGrpSpPr/>
          <p:nvPr/>
        </p:nvGrpSpPr>
        <p:grpSpPr>
          <a:xfrm>
            <a:off x="1872580" y="7131780"/>
            <a:ext cx="4176463" cy="884218"/>
            <a:chOff x="2432278" y="6236830"/>
            <a:chExt cx="4176463"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7</a:t>
              </a:r>
              <a:endParaRPr lang="ru-RU" sz="24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51" name="TextBox 50"/>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3</a:t>
            </a:r>
          </a:p>
        </p:txBody>
      </p:sp>
    </p:spTree>
    <p:extLst>
      <p:ext uri="{BB962C8B-B14F-4D97-AF65-F5344CB8AC3E}">
        <p14:creationId xmlns:p14="http://schemas.microsoft.com/office/powerpoint/2010/main" val="250002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568" y="194803"/>
            <a:ext cx="8662293" cy="967520"/>
          </a:xfrm>
        </p:spPr>
        <p:txBody>
          <a:bodyPr/>
          <a:lstStyle/>
          <a:p>
            <a:r>
              <a:rPr lang="ru-RU" dirty="0"/>
              <a:t>Многоканальная система </a:t>
            </a:r>
            <a:r>
              <a:rPr lang="ru-RU" dirty="0" smtClean="0"/>
              <a:t>гарантийных </a:t>
            </a:r>
            <a:r>
              <a:rPr lang="ru-RU" dirty="0"/>
              <a:t>продуктов </a:t>
            </a:r>
            <a:r>
              <a:rPr lang="en-US" dirty="0" smtClean="0"/>
              <a:t/>
            </a:r>
            <a:br>
              <a:rPr lang="en-US" dirty="0" smtClean="0"/>
            </a:b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1197430318"/>
              </p:ext>
            </p:extLst>
          </p:nvPr>
        </p:nvGraphicFramePr>
        <p:xfrm>
          <a:off x="369709" y="2233793"/>
          <a:ext cx="11834992" cy="6131337"/>
        </p:xfrm>
        <a:graphic>
          <a:graphicData uri="http://schemas.openxmlformats.org/drawingml/2006/table">
            <a:tbl>
              <a:tblPr/>
              <a:tblGrid>
                <a:gridCol w="1748764">
                  <a:extLst>
                    <a:ext uri="{9D8B030D-6E8A-4147-A177-3AD203B41FA5}">
                      <a16:colId xmlns:a16="http://schemas.microsoft.com/office/drawing/2014/main" xmlns="" val="20000"/>
                    </a:ext>
                  </a:extLst>
                </a:gridCol>
                <a:gridCol w="2177857">
                  <a:extLst>
                    <a:ext uri="{9D8B030D-6E8A-4147-A177-3AD203B41FA5}">
                      <a16:colId xmlns:a16="http://schemas.microsoft.com/office/drawing/2014/main" xmlns="" val="20001"/>
                    </a:ext>
                  </a:extLst>
                </a:gridCol>
                <a:gridCol w="1489306">
                  <a:extLst>
                    <a:ext uri="{9D8B030D-6E8A-4147-A177-3AD203B41FA5}">
                      <a16:colId xmlns:a16="http://schemas.microsoft.com/office/drawing/2014/main" xmlns="" val="20002"/>
                    </a:ext>
                  </a:extLst>
                </a:gridCol>
                <a:gridCol w="1588456">
                  <a:extLst>
                    <a:ext uri="{9D8B030D-6E8A-4147-A177-3AD203B41FA5}">
                      <a16:colId xmlns:a16="http://schemas.microsoft.com/office/drawing/2014/main" xmlns="" val="20003"/>
                    </a:ext>
                  </a:extLst>
                </a:gridCol>
                <a:gridCol w="1797459">
                  <a:extLst>
                    <a:ext uri="{9D8B030D-6E8A-4147-A177-3AD203B41FA5}">
                      <a16:colId xmlns:a16="http://schemas.microsoft.com/office/drawing/2014/main" xmlns="" val="3653545549"/>
                    </a:ext>
                  </a:extLst>
                </a:gridCol>
                <a:gridCol w="3033150">
                  <a:extLst>
                    <a:ext uri="{9D8B030D-6E8A-4147-A177-3AD203B41FA5}">
                      <a16:colId xmlns:a16="http://schemas.microsoft.com/office/drawing/2014/main" xmlns=""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xmlns=""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69,8</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83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25</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104,8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51652" y="1152896"/>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a:t>
            </a:r>
          </a:p>
          <a:p>
            <a:pPr defTabSz="914373" fontAlgn="auto">
              <a:spcBef>
                <a:spcPts val="0"/>
              </a:spcBef>
              <a:spcAft>
                <a:spcPts val="0"/>
              </a:spcAft>
            </a:pPr>
            <a:r>
              <a:rPr lang="ru-RU" b="1" dirty="0" smtClean="0"/>
              <a:t>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8" name="TextBox 1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4</a:t>
            </a:r>
            <a:endParaRPr lang="ru-RU" sz="1400" dirty="0">
              <a:latin typeface="Arial Narrow" panose="020B0606020202030204" pitchFamily="34" charset="0"/>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en-US" b="0" dirty="0" smtClean="0"/>
              <a:t/>
            </a:r>
            <a:br>
              <a:rPr lang="en-US" b="0" dirty="0" smtClean="0"/>
            </a:br>
            <a:r>
              <a:rPr lang="ru-RU" b="0" dirty="0" smtClean="0"/>
              <a:t>для </a:t>
            </a:r>
            <a:r>
              <a:rPr lang="ru-RU" b="0" dirty="0"/>
              <a:t>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1702"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4132754"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32544"/>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37498"/>
            <a:ext cx="573461" cy="537048"/>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4132754"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
        <p:nvSpPr>
          <p:cNvPr id="47" name="TextBox 46"/>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6</a:t>
            </a: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4395"/>
            <a:ext cx="2717800" cy="1236354"/>
          </a:xfrm>
          <a:prstGeom prst="rect">
            <a:avLst/>
          </a:prstGeom>
        </p:spPr>
      </p:pic>
      <p:sp>
        <p:nvSpPr>
          <p:cNvPr id="2" name="Заголовок 1"/>
          <p:cNvSpPr>
            <a:spLocks noGrp="1"/>
          </p:cNvSpPr>
          <p:nvPr>
            <p:ph type="title"/>
          </p:nvPr>
        </p:nvSpPr>
        <p:spPr>
          <a:xfrm>
            <a:off x="3815779"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39835"/>
            <a:ext cx="9742498"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a:t>
            </a:r>
            <a:r>
              <a:rPr lang="ru-RU" sz="1600" dirty="0" smtClean="0"/>
              <a:t>убъектом </a:t>
            </a:r>
            <a:r>
              <a:rPr lang="ru-RU" sz="1600" dirty="0"/>
              <a:t>МСП (Принципалом) его обязательств по кредитному договору</a:t>
            </a:r>
          </a:p>
        </p:txBody>
      </p:sp>
      <p:sp>
        <p:nvSpPr>
          <p:cNvPr id="12" name="Скругленный прямоугольник 11"/>
          <p:cNvSpPr/>
          <p:nvPr/>
        </p:nvSpPr>
        <p:spPr>
          <a:xfrm>
            <a:off x="363539" y="1339835"/>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93974"/>
            <a:ext cx="11891164" cy="751508"/>
            <a:chOff x="363539" y="1128774"/>
            <a:chExt cx="5819547" cy="751508"/>
          </a:xfrm>
        </p:grpSpPr>
        <p:sp>
          <p:nvSpPr>
            <p:cNvPr id="14" name="Текст 2"/>
            <p:cNvSpPr txBox="1">
              <a:spLocks/>
            </p:cNvSpPr>
            <p:nvPr/>
          </p:nvSpPr>
          <p:spPr>
            <a:xfrm>
              <a:off x="363539" y="112877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2906894"/>
            <a:ext cx="5721952" cy="56641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481925" y="2903456"/>
            <a:ext cx="5721952" cy="58163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481927"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
        <p:nvSpPr>
          <p:cNvPr id="85" name="TextBox 8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7</a:t>
            </a:r>
            <a:endParaRPr lang="ru-RU" sz="1400" dirty="0">
              <a:latin typeface="Arial Narrow" panose="020B0606020202030204" pitchFamily="34" charset="0"/>
            </a:endParaRP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344329"/>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r>
              <a:rPr lang="ru-RU" sz="1200" dirty="0" smtClean="0">
                <a:latin typeface="+mj-lt"/>
                <a:cs typeface="+mn-cs"/>
              </a:rPr>
              <a:t>)</a:t>
            </a:r>
            <a:endParaRPr lang="ru-RU" sz="1200" dirty="0">
              <a:latin typeface="+mj-lt"/>
              <a:cs typeface="+mn-cs"/>
            </a:endParaRP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45" name="TextBox 4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8</a:t>
            </a:r>
            <a:endParaRPr lang="ru-RU" sz="1400" dirty="0">
              <a:latin typeface="Arial Narrow" panose="020B0606020202030204" pitchFamily="34" charset="0"/>
            </a:endParaRPr>
          </a:p>
        </p:txBody>
      </p:sp>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75" y="69717"/>
            <a:ext cx="2717800" cy="1236354"/>
          </a:xfrm>
          <a:prstGeom prst="rect">
            <a:avLst/>
          </a:prstGeom>
        </p:spPr>
      </p:pic>
      <p:sp>
        <p:nvSpPr>
          <p:cNvPr id="2" name="Заголовок 1"/>
          <p:cNvSpPr>
            <a:spLocks noGrp="1"/>
          </p:cNvSpPr>
          <p:nvPr>
            <p:ph type="title"/>
          </p:nvPr>
        </p:nvSpPr>
        <p:spPr>
          <a:xfrm>
            <a:off x="3813251" y="338819"/>
            <a:ext cx="8586593" cy="698685"/>
          </a:xfrm>
        </p:spPr>
        <p:txBody>
          <a:bodyPr/>
          <a:lstStyle/>
          <a:p>
            <a:r>
              <a:rPr lang="ru-RU" dirty="0"/>
              <a:t>Целевое использование кредитов </a:t>
            </a:r>
            <a:r>
              <a:rPr lang="ru-RU" dirty="0" smtClean="0"/>
              <a:t/>
            </a:r>
            <a:br>
              <a:rPr lang="ru-RU" dirty="0" smtClean="0"/>
            </a:br>
            <a:r>
              <a:rPr lang="ru-RU" dirty="0" smtClean="0"/>
              <a:t>с </a:t>
            </a:r>
            <a:r>
              <a:rPr lang="ru-RU" dirty="0"/>
              <a:t>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41931" y="847907"/>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1930952" cy="6284879"/>
            <a:chOff x="323751" y="2039767"/>
            <a:chExt cx="11930952" cy="6284879"/>
          </a:xfrm>
        </p:grpSpPr>
        <p:sp>
          <p:nvSpPr>
            <p:cNvPr id="124" name="Скругленный прямоугольник 123"/>
            <p:cNvSpPr/>
            <p:nvPr/>
          </p:nvSpPr>
          <p:spPr>
            <a:xfrm>
              <a:off x="8704807" y="2071304"/>
              <a:ext cx="34959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endParaRPr lang="ru-RU" sz="1200" dirty="0">
                <a:latin typeface="+mj-lt"/>
                <a:cs typeface="+mn-cs"/>
              </a:endParaRPr>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t>Прямая гарантия для обеспечения кредитов предприятиям, зарегистрированным в Республике Крым и/или городе федерального значения Севастополь</a:t>
              </a: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и «</a:t>
              </a:r>
              <a:r>
                <a:rPr lang="ru-RU" sz="1200" dirty="0" err="1" smtClean="0">
                  <a:latin typeface="+mj-lt"/>
                  <a:cs typeface="+mn-cs"/>
                </a:rPr>
                <a:t>Согарантия</a:t>
              </a:r>
              <a:r>
                <a:rPr lang="ru-RU" sz="1200" dirty="0" smtClean="0">
                  <a:latin typeface="+mj-lt"/>
                  <a:cs typeface="+mn-cs"/>
                </a:rPr>
                <a:t> для Дальнего Востока и моногородов»)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677949"/>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003227"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муниципальных закупок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продукта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1859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9</a:t>
            </a:r>
            <a:endParaRPr lang="ru-RU" sz="1400" dirty="0">
              <a:latin typeface="Arial Narrow" panose="020B0606020202030204" pitchFamily="34" charset="0"/>
            </a:endParaRPr>
          </a:p>
        </p:txBody>
      </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149438</TotalTime>
  <Words>3814</Words>
  <Application>Microsoft Office PowerPoint</Application>
  <PresentationFormat>Произвольный</PresentationFormat>
  <Paragraphs>503</Paragraphs>
  <Slides>20</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Title</vt:lpstr>
      <vt:lpstr>Финансовая поддержка субъектов МСП</vt:lpstr>
      <vt:lpstr>О Корпорации</vt:lpstr>
      <vt:lpstr>Корпорация в цифрах гарантийной поддержки (на 10.08.2017)</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Стандартная процедура</vt:lpstr>
      <vt:lpstr>Технология предоставления гарантий. «Корпоративный» канал</vt:lpstr>
      <vt:lpstr>2. Программа стимулирования кредитования  субъектов малого и среднего предпринимательства  «ПРОГРАММА СТИМУЛИРОВАНИЯ КРЕДИТОВАНИЯ»</vt:lpstr>
      <vt:lpstr>Условия Программы стимулирования кредитования  и уполномоченные банки</vt:lpstr>
      <vt:lpstr>Программа стимулирования кредитования.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lpstr>Презентация PowerPoint</vt:lpstr>
    </vt:vector>
  </TitlesOfParts>
  <Company>Deloitte &amp; Touche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Капуста Алена Ивановна</cp:lastModifiedBy>
  <cp:revision>4458</cp:revision>
  <cp:lastPrinted>2016-09-27T18:34:59Z</cp:lastPrinted>
  <dcterms:created xsi:type="dcterms:W3CDTF">2010-08-23T12:41:44Z</dcterms:created>
  <dcterms:modified xsi:type="dcterms:W3CDTF">2017-09-12T07:41:50Z</dcterms:modified>
</cp:coreProperties>
</file>