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73" r:id="rId3"/>
    <p:sldId id="300" r:id="rId4"/>
    <p:sldId id="268" r:id="rId5"/>
    <p:sldId id="293" r:id="rId6"/>
    <p:sldId id="275" r:id="rId7"/>
    <p:sldId id="283" r:id="rId8"/>
    <p:sldId id="301" r:id="rId9"/>
    <p:sldId id="289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1279" autoAdjust="0"/>
  </p:normalViewPr>
  <p:slideViewPr>
    <p:cSldViewPr snapToGrid="0">
      <p:cViewPr varScale="1">
        <p:scale>
          <a:sx n="105" d="100"/>
          <a:sy n="105" d="100"/>
        </p:scale>
        <p:origin x="7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всего млн руб.</c:v>
                </c:pt>
              </c:strCache>
            </c:strRef>
          </c:tx>
          <c:spPr>
            <a:solidFill>
              <a:srgbClr val="248FD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454289078371588E-2"/>
                  <c:y val="-0.21107452979013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1C-4DC3-9A85-FEB2259E3074}"/>
                </c:ext>
              </c:extLst>
            </c:dLbl>
            <c:dLbl>
              <c:idx val="1"/>
              <c:layout>
                <c:manualLayout>
                  <c:x val="2.5852700240843074E-2"/>
                  <c:y val="-0.3150768060855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1C-4DC3-9A85-FEB2259E3074}"/>
                </c:ext>
              </c:extLst>
            </c:dLbl>
            <c:dLbl>
              <c:idx val="2"/>
              <c:layout>
                <c:manualLayout>
                  <c:x val="3.1335261126863787E-2"/>
                  <c:y val="-0.39993276870798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1C-4DC3-9A85-FEB2259E3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 Pro Black" panose="020B0A04020101010102" pitchFamily="34" charset="0"/>
                    <a:ea typeface="+mn-ea"/>
                    <a:cs typeface="DIN Pro Black" panose="020B0A04020101010102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25697.7</c:v>
                </c:pt>
                <c:pt idx="1">
                  <c:v>27745.7</c:v>
                </c:pt>
                <c:pt idx="2">
                  <c:v>29337.7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1C-4DC3-9A85-FEB2259E3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845368"/>
        <c:axId val="5901848"/>
        <c:axId val="0"/>
      </c:bar3DChart>
      <c:catAx>
        <c:axId val="28584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defRPr>
            </a:pPr>
            <a:endParaRPr lang="ru-RU"/>
          </a:p>
        </c:txPr>
        <c:crossAx val="5901848"/>
        <c:crosses val="autoZero"/>
        <c:auto val="1"/>
        <c:lblAlgn val="ctr"/>
        <c:lblOffset val="100"/>
        <c:noMultiLvlLbl val="0"/>
      </c:catAx>
      <c:valAx>
        <c:axId val="590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defRPr>
            </a:pPr>
            <a:endParaRPr lang="ru-RU"/>
          </a:p>
        </c:txPr>
        <c:crossAx val="28584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13152502009501E-2"/>
          <c:y val="0.85615666480185493"/>
          <c:w val="0.94737897473585309"/>
          <c:h val="0.12328454934963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DIN Pro Black" panose="020B0A04020101010102" pitchFamily="34" charset="0"/>
              <a:ea typeface="+mn-ea"/>
              <a:cs typeface="DIN Pro Black" panose="020B0A04020101010102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EFF68-F815-4C50-97DF-AAEB7CF4691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D9AD3F2-C2BD-4B9F-9F8E-EF9AE7BEC59B}">
      <dgm:prSet phldrT="[Текст]" custT="1"/>
      <dgm:spPr>
        <a:solidFill>
          <a:srgbClr val="64D2D2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Физкультурно-спортивный комплекс с универсальным спортивным залом, залами единоборств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Объем инвестиций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228,0 млн. рублей,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планируемых рабочих мест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13, </a:t>
          </a: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ожидаемый объем налоговых поступлений –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1 306,8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тыс.руб./год,</a:t>
          </a:r>
        </a:p>
        <a:p>
          <a:pPr algn="ctr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Потенциальный инвестор  ООО «ЗССК «ЛИДЕР»</a:t>
          </a: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u="none" dirty="0">
            <a:solidFill>
              <a:schemeClr val="bg1">
                <a:lumMod val="95000"/>
              </a:scheme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271404AC-C104-4053-9BD0-886656B16420}" type="parTrans" cxnId="{567C1A1C-5E3A-4AA2-8129-8F1D49E9F35D}">
      <dgm:prSet/>
      <dgm:spPr/>
      <dgm:t>
        <a:bodyPr/>
        <a:lstStyle/>
        <a:p>
          <a:endParaRPr lang="ru-RU"/>
        </a:p>
      </dgm:t>
    </dgm:pt>
    <dgm:pt modelId="{FD4D4546-533E-4AE8-88C5-8A03653C9A04}" type="sibTrans" cxnId="{567C1A1C-5E3A-4AA2-8129-8F1D49E9F35D}">
      <dgm:prSet/>
      <dgm:spPr/>
      <dgm:t>
        <a:bodyPr/>
        <a:lstStyle/>
        <a:p>
          <a:endParaRPr lang="ru-RU"/>
        </a:p>
      </dgm:t>
    </dgm:pt>
    <dgm:pt modelId="{B8CBC08E-4C4E-472F-80B4-E3B14975029C}">
      <dgm:prSet phldrT="[Текст]" custT="1"/>
      <dgm:spPr>
        <a:solidFill>
          <a:srgbClr val="64D2D2"/>
        </a:solidFill>
      </dgm:spPr>
      <dgm:t>
        <a:bodyPr/>
        <a:lstStyle/>
        <a:p>
          <a:pPr lvl="0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«Скейт парк»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частных инвестиций составит  45,0 млн рублей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планируется с 2021 года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88AD-9B69-4C27-A940-F6A426C3ACC4}" type="parTrans" cxnId="{139D6805-C6B1-407F-A57C-D05D84727F1C}">
      <dgm:prSet/>
      <dgm:spPr/>
      <dgm:t>
        <a:bodyPr/>
        <a:lstStyle/>
        <a:p>
          <a:endParaRPr lang="ru-RU"/>
        </a:p>
      </dgm:t>
    </dgm:pt>
    <dgm:pt modelId="{601F21E1-DCD1-45EE-9639-398DACB0EFB3}" type="sibTrans" cxnId="{139D6805-C6B1-407F-A57C-D05D84727F1C}">
      <dgm:prSet/>
      <dgm:spPr/>
      <dgm:t>
        <a:bodyPr/>
        <a:lstStyle/>
        <a:p>
          <a:endParaRPr lang="ru-RU"/>
        </a:p>
      </dgm:t>
    </dgm:pt>
    <dgm:pt modelId="{67232AB0-BA76-4684-ABB0-2730EB6246ED}">
      <dgm:prSet phldrT="[Текст]" custT="1"/>
      <dgm:spPr>
        <a:solidFill>
          <a:srgbClr val="64D2D2"/>
        </a:solidFill>
      </dgm:spPr>
      <dgm:t>
        <a:bodyPr/>
        <a:lstStyle/>
        <a:p>
          <a:pPr marL="0" lvl="0" indent="0" defTabSz="914400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и эксплуатация систем теплоснабжения, водоснабжения и водоотведения  </a:t>
          </a:r>
        </a:p>
        <a:p>
          <a:pPr marL="0" lvl="0" indent="0" defTabSz="914400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составит 1 405,8 млн рублей, </a:t>
          </a:r>
        </a:p>
        <a:p>
          <a:pPr marL="0" lvl="0" indent="0" defTabSz="914400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планируется с 2020 года,</a:t>
          </a: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Потенциальный инвестор ООО «Городские электрические сети»         г. Нижневартовск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3E854-DDB7-4094-8C92-6A25B5833DC5}" type="parTrans" cxnId="{8684B349-8B78-438A-9D82-595611EF6F60}">
      <dgm:prSet/>
      <dgm:spPr/>
      <dgm:t>
        <a:bodyPr/>
        <a:lstStyle/>
        <a:p>
          <a:endParaRPr lang="ru-RU"/>
        </a:p>
      </dgm:t>
    </dgm:pt>
    <dgm:pt modelId="{E4633160-83AA-459D-8E8C-1C039BB0E5B9}" type="sibTrans" cxnId="{8684B349-8B78-438A-9D82-595611EF6F60}">
      <dgm:prSet/>
      <dgm:spPr/>
      <dgm:t>
        <a:bodyPr/>
        <a:lstStyle/>
        <a:p>
          <a:endParaRPr lang="ru-RU"/>
        </a:p>
      </dgm:t>
    </dgm:pt>
    <dgm:pt modelId="{26C329E6-60F9-440B-853C-F5688E888BBE}">
      <dgm:prSet custT="1"/>
      <dgm:spPr>
        <a:solidFill>
          <a:srgbClr val="64D2D2"/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Тренировочный спортивный комплекс с ледовым катком и бассейном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300,0 млн. рублей,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планируемых рабочих мест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15, 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ожидаемый объем налоговых поступлений – 2 295,6 тыс.руб./год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1200" noProof="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F9423-B893-4742-BF6B-A95FD8400395}" type="parTrans" cxnId="{CA30FC5E-4B13-44F7-A341-D09806BAF7A5}">
      <dgm:prSet/>
      <dgm:spPr/>
      <dgm:t>
        <a:bodyPr/>
        <a:lstStyle/>
        <a:p>
          <a:endParaRPr lang="ru-RU"/>
        </a:p>
      </dgm:t>
    </dgm:pt>
    <dgm:pt modelId="{A3568D55-95CB-4D1C-9D8D-513724A50478}" type="sibTrans" cxnId="{CA30FC5E-4B13-44F7-A341-D09806BAF7A5}">
      <dgm:prSet/>
      <dgm:spPr/>
      <dgm:t>
        <a:bodyPr/>
        <a:lstStyle/>
        <a:p>
          <a:endParaRPr lang="ru-RU"/>
        </a:p>
      </dgm:t>
    </dgm:pt>
    <dgm:pt modelId="{B674ED8D-E8A6-43F6-97CE-B77892E0F6CB}">
      <dgm:prSet phldrT="[Текст]" custT="1"/>
      <dgm:spPr>
        <a:solidFill>
          <a:srgbClr val="64D2D2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улично-дорожной сети города Мегиона</a:t>
          </a: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Объем инвестиций составит 1 710,0 млн рублей</a:t>
          </a: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планируется с 2021,</a:t>
          </a: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Потенциальный инвестор АО «ДСК «АВТОБАН»</a:t>
          </a:r>
        </a:p>
        <a:p>
          <a:pPr rtl="0"/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28291-EE75-4AB6-B0D7-282726135DF2}" type="parTrans" cxnId="{6C898E9D-A12E-4E9F-9065-CAB5AEB8FBEA}">
      <dgm:prSet/>
      <dgm:spPr/>
      <dgm:t>
        <a:bodyPr/>
        <a:lstStyle/>
        <a:p>
          <a:endParaRPr lang="ru-RU"/>
        </a:p>
      </dgm:t>
    </dgm:pt>
    <dgm:pt modelId="{01D5871D-4114-41EF-895D-D2AEF3E36E87}" type="sibTrans" cxnId="{6C898E9D-A12E-4E9F-9065-CAB5AEB8FBEA}">
      <dgm:prSet/>
      <dgm:spPr/>
      <dgm:t>
        <a:bodyPr/>
        <a:lstStyle/>
        <a:p>
          <a:endParaRPr lang="ru-RU"/>
        </a:p>
      </dgm:t>
    </dgm:pt>
    <dgm:pt modelId="{4E2AB8BF-CA47-49C5-B61F-3D9CC4788D4B}" type="pres">
      <dgm:prSet presAssocID="{AEEEFF68-F815-4C50-97DF-AAEB7CF4691D}" presName="Name0" presStyleCnt="0">
        <dgm:presLayoutVars>
          <dgm:dir/>
          <dgm:resizeHandles val="exact"/>
        </dgm:presLayoutVars>
      </dgm:prSet>
      <dgm:spPr/>
    </dgm:pt>
    <dgm:pt modelId="{646017B8-D771-45F5-9503-A960A6FC5B71}" type="pres">
      <dgm:prSet presAssocID="{AEEEFF68-F815-4C50-97DF-AAEB7CF4691D}" presName="bkgdShp" presStyleLbl="alignAccFollowNode1" presStyleIdx="0" presStyleCnt="1" custLinFactNeighborY="3283"/>
      <dgm:spPr>
        <a:solidFill>
          <a:srgbClr val="C3E3E7">
            <a:alpha val="90000"/>
          </a:srgbClr>
        </a:solidFill>
      </dgm:spPr>
      <dgm:t>
        <a:bodyPr/>
        <a:lstStyle/>
        <a:p>
          <a:endParaRPr lang="ru-RU"/>
        </a:p>
      </dgm:t>
    </dgm:pt>
    <dgm:pt modelId="{74B0A1B7-8EB4-42C6-900E-2FFE78410ADB}" type="pres">
      <dgm:prSet presAssocID="{AEEEFF68-F815-4C50-97DF-AAEB7CF4691D}" presName="linComp" presStyleCnt="0"/>
      <dgm:spPr/>
    </dgm:pt>
    <dgm:pt modelId="{0838C769-F46C-41C1-AEB2-B05024593586}" type="pres">
      <dgm:prSet presAssocID="{AD9AD3F2-C2BD-4B9F-9F8E-EF9AE7BEC59B}" presName="compNode" presStyleCnt="0"/>
      <dgm:spPr/>
    </dgm:pt>
    <dgm:pt modelId="{59D55F44-6962-494F-BA5A-93279177FA8F}" type="pres">
      <dgm:prSet presAssocID="{AD9AD3F2-C2BD-4B9F-9F8E-EF9AE7BEC59B}" presName="node" presStyleLbl="node1" presStyleIdx="0" presStyleCnt="5" custScaleX="127421" custScaleY="88931" custLinFactNeighborX="-6362" custLinFactNeighborY="-3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48FAA-0BE7-4C77-B64F-6D1A1142F430}" type="pres">
      <dgm:prSet presAssocID="{AD9AD3F2-C2BD-4B9F-9F8E-EF9AE7BEC59B}" presName="invisiNode" presStyleLbl="node1" presStyleIdx="0" presStyleCnt="5"/>
      <dgm:spPr/>
    </dgm:pt>
    <dgm:pt modelId="{7735289D-B3CE-4146-811F-AA364F1B79A0}" type="pres">
      <dgm:prSet presAssocID="{AD9AD3F2-C2BD-4B9F-9F8E-EF9AE7BEC59B}" presName="imagNode" presStyleLbl="fgImgPlace1" presStyleIdx="0" presStyleCnt="5" custScaleX="111066" custScaleY="106058" custLinFactNeighborX="-6137" custLinFactNeighborY="21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62B044-CC14-490F-B291-742DBCEBF5C4}" type="pres">
      <dgm:prSet presAssocID="{FD4D4546-533E-4AE8-88C5-8A03653C9A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F84411-376D-4D8A-9A3B-40037B4E242C}" type="pres">
      <dgm:prSet presAssocID="{26C329E6-60F9-440B-853C-F5688E888BBE}" presName="compNode" presStyleCnt="0"/>
      <dgm:spPr/>
    </dgm:pt>
    <dgm:pt modelId="{5E7F924A-F3CE-4A55-97F4-4B5141928D18}" type="pres">
      <dgm:prSet presAssocID="{26C329E6-60F9-440B-853C-F5688E888BBE}" presName="node" presStyleLbl="node1" presStyleIdx="1" presStyleCnt="5" custScaleX="128437" custScaleY="85225" custLinFactX="100000" custLinFactNeighborX="180451" custLinFactNeighborY="-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F8B87-3071-453F-9830-DB56D09439A0}" type="pres">
      <dgm:prSet presAssocID="{26C329E6-60F9-440B-853C-F5688E888BBE}" presName="invisiNode" presStyleLbl="node1" presStyleIdx="1" presStyleCnt="5"/>
      <dgm:spPr/>
    </dgm:pt>
    <dgm:pt modelId="{6F38744D-3091-4120-AA50-4FF00C812BB8}" type="pres">
      <dgm:prSet presAssocID="{26C329E6-60F9-440B-853C-F5688E888BBE}" presName="imagNode" presStyleLbl="fgImgPlace1" presStyleIdx="1" presStyleCnt="5" custScaleX="111066" custScaleY="106058" custLinFactX="100000" custLinFactNeighborX="177769" custLinFactNeighborY="150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353D91-004B-4D22-98A3-770089BE0F6E}" type="pres">
      <dgm:prSet presAssocID="{A3568D55-95CB-4D1C-9D8D-513724A5047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AB8849-F6CD-45CD-B2B1-BB14D01F60AA}" type="pres">
      <dgm:prSet presAssocID="{B8CBC08E-4C4E-472F-80B4-E3B14975029C}" presName="compNode" presStyleCnt="0"/>
      <dgm:spPr/>
    </dgm:pt>
    <dgm:pt modelId="{3A9AA15B-7696-4846-8BFD-143975916777}" type="pres">
      <dgm:prSet presAssocID="{B8CBC08E-4C4E-472F-80B4-E3B14975029C}" presName="node" presStyleLbl="node1" presStyleIdx="2" presStyleCnt="5" custScaleX="126243" custScaleY="85225" custLinFactX="100000" custLinFactNeighborX="186843" custLinFactNeighborY="-7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54F4E-DD0E-4B0D-AB49-6448F3F8471F}" type="pres">
      <dgm:prSet presAssocID="{B8CBC08E-4C4E-472F-80B4-E3B14975029C}" presName="invisiNode" presStyleLbl="node1" presStyleIdx="2" presStyleCnt="5"/>
      <dgm:spPr/>
    </dgm:pt>
    <dgm:pt modelId="{BF12FA12-031B-40B5-8AB8-09A6D30A6069}" type="pres">
      <dgm:prSet presAssocID="{B8CBC08E-4C4E-472F-80B4-E3B14975029C}" presName="imagNode" presStyleLbl="fgImgPlace1" presStyleIdx="2" presStyleCnt="5" custScaleX="111066" custScaleY="106058" custLinFactX="100000" custLinFactNeighborX="180093" custLinFactNeighborY="39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9B1B1A4-631B-4B31-89D2-7365EC3F874C}" type="pres">
      <dgm:prSet presAssocID="{601F21E1-DCD1-45EE-9639-398DACB0EF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55EF89-CD01-4366-A223-AAA5627F92AF}" type="pres">
      <dgm:prSet presAssocID="{67232AB0-BA76-4684-ABB0-2730EB6246ED}" presName="compNode" presStyleCnt="0"/>
      <dgm:spPr/>
    </dgm:pt>
    <dgm:pt modelId="{A3E82A5E-579A-44E9-8327-8406D69D6564}" type="pres">
      <dgm:prSet presAssocID="{67232AB0-BA76-4684-ABB0-2730EB6246ED}" presName="node" presStyleLbl="node1" presStyleIdx="3" presStyleCnt="5" custScaleX="123013" custScaleY="96108" custLinFactX="-100000" custLinFactNeighborX="-178229" custLinFactNeighborY="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D72AF-CA60-44C6-963D-D94D9B257E58}" type="pres">
      <dgm:prSet presAssocID="{67232AB0-BA76-4684-ABB0-2730EB6246ED}" presName="invisiNode" presStyleLbl="node1" presStyleIdx="3" presStyleCnt="5"/>
      <dgm:spPr/>
    </dgm:pt>
    <dgm:pt modelId="{54F14D7E-8877-469E-99EC-1330327AA6D0}" type="pres">
      <dgm:prSet presAssocID="{67232AB0-BA76-4684-ABB0-2730EB6246ED}" presName="imagNode" presStyleLbl="fgImgPlace1" presStyleIdx="3" presStyleCnt="5" custScaleX="111741" custScaleY="106058" custLinFactX="-100000" custLinFactNeighborX="-176165" custLinFactNeighborY="658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7163427-C119-445B-B817-B56F66FC54FF}" type="pres">
      <dgm:prSet presAssocID="{E4633160-83AA-459D-8E8C-1C039BB0E5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4F53CB-55D2-4988-A8EF-1649665662BE}" type="pres">
      <dgm:prSet presAssocID="{B674ED8D-E8A6-43F6-97CE-B77892E0F6CB}" presName="compNode" presStyleCnt="0"/>
      <dgm:spPr/>
    </dgm:pt>
    <dgm:pt modelId="{710DC144-02F2-41F6-9644-969613DBF1EA}" type="pres">
      <dgm:prSet presAssocID="{B674ED8D-E8A6-43F6-97CE-B77892E0F6CB}" presName="node" presStyleLbl="node1" presStyleIdx="4" presStyleCnt="5" custScaleX="125210" custScaleY="85070" custLinFactX="-100000" custLinFactNeighborX="-175837" custLinFactNeighborY="-7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6D7A8-F515-4529-9133-018F08EC1D64}" type="pres">
      <dgm:prSet presAssocID="{B674ED8D-E8A6-43F6-97CE-B77892E0F6CB}" presName="invisiNode" presStyleLbl="node1" presStyleIdx="4" presStyleCnt="5"/>
      <dgm:spPr/>
    </dgm:pt>
    <dgm:pt modelId="{0540EC8E-BE6A-4014-B19C-AD3638FCB42D}" type="pres">
      <dgm:prSet presAssocID="{B674ED8D-E8A6-43F6-97CE-B77892E0F6CB}" presName="imagNode" presStyleLbl="fgImgPlace1" presStyleIdx="4" presStyleCnt="5" custScaleX="111022" custScaleY="106058" custLinFactX="-100000" custLinFactNeighborX="-172772" custLinFactNeighborY="198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716BAC7-8F80-4EA1-B042-B23FB516966D}" type="presOf" srcId="{601F21E1-DCD1-45EE-9639-398DACB0EFB3}" destId="{D9B1B1A4-631B-4B31-89D2-7365EC3F874C}" srcOrd="0" destOrd="0" presId="urn:microsoft.com/office/officeart/2005/8/layout/pList2"/>
    <dgm:cxn modelId="{E9940BB9-BEE1-4A8E-89FF-1D4FE5DFC55C}" type="presOf" srcId="{AEEEFF68-F815-4C50-97DF-AAEB7CF4691D}" destId="{4E2AB8BF-CA47-49C5-B61F-3D9CC4788D4B}" srcOrd="0" destOrd="0" presId="urn:microsoft.com/office/officeart/2005/8/layout/pList2"/>
    <dgm:cxn modelId="{CA30FC5E-4B13-44F7-A341-D09806BAF7A5}" srcId="{AEEEFF68-F815-4C50-97DF-AAEB7CF4691D}" destId="{26C329E6-60F9-440B-853C-F5688E888BBE}" srcOrd="1" destOrd="0" parTransId="{3D6F9423-B893-4742-BF6B-A95FD8400395}" sibTransId="{A3568D55-95CB-4D1C-9D8D-513724A50478}"/>
    <dgm:cxn modelId="{139D6805-C6B1-407F-A57C-D05D84727F1C}" srcId="{AEEEFF68-F815-4C50-97DF-AAEB7CF4691D}" destId="{B8CBC08E-4C4E-472F-80B4-E3B14975029C}" srcOrd="2" destOrd="0" parTransId="{EBAB88AD-9B69-4C27-A940-F6A426C3ACC4}" sibTransId="{601F21E1-DCD1-45EE-9639-398DACB0EFB3}"/>
    <dgm:cxn modelId="{F9FA5A9F-E435-41D6-AD6E-0411DFE38AE3}" type="presOf" srcId="{A3568D55-95CB-4D1C-9D8D-513724A50478}" destId="{9E353D91-004B-4D22-98A3-770089BE0F6E}" srcOrd="0" destOrd="0" presId="urn:microsoft.com/office/officeart/2005/8/layout/pList2"/>
    <dgm:cxn modelId="{D4227DC3-B4D8-4B00-AB4E-99258CC09AD3}" type="presOf" srcId="{B674ED8D-E8A6-43F6-97CE-B77892E0F6CB}" destId="{710DC144-02F2-41F6-9644-969613DBF1EA}" srcOrd="0" destOrd="0" presId="urn:microsoft.com/office/officeart/2005/8/layout/pList2"/>
    <dgm:cxn modelId="{545C54C0-97B7-46A5-AC7D-CD86E59E09BA}" type="presOf" srcId="{AD9AD3F2-C2BD-4B9F-9F8E-EF9AE7BEC59B}" destId="{59D55F44-6962-494F-BA5A-93279177FA8F}" srcOrd="0" destOrd="0" presId="urn:microsoft.com/office/officeart/2005/8/layout/pList2"/>
    <dgm:cxn modelId="{E088FBE6-DEAE-4A40-8960-4767A978B9B1}" type="presOf" srcId="{FD4D4546-533E-4AE8-88C5-8A03653C9A04}" destId="{8062B044-CC14-490F-B291-742DBCEBF5C4}" srcOrd="0" destOrd="0" presId="urn:microsoft.com/office/officeart/2005/8/layout/pList2"/>
    <dgm:cxn modelId="{FA8ADD45-5C6D-4B84-A58C-E4E13E578ED3}" type="presOf" srcId="{B8CBC08E-4C4E-472F-80B4-E3B14975029C}" destId="{3A9AA15B-7696-4846-8BFD-143975916777}" srcOrd="0" destOrd="0" presId="urn:microsoft.com/office/officeart/2005/8/layout/pList2"/>
    <dgm:cxn modelId="{6C898E9D-A12E-4E9F-9065-CAB5AEB8FBEA}" srcId="{AEEEFF68-F815-4C50-97DF-AAEB7CF4691D}" destId="{B674ED8D-E8A6-43F6-97CE-B77892E0F6CB}" srcOrd="4" destOrd="0" parTransId="{2B628291-EE75-4AB6-B0D7-282726135DF2}" sibTransId="{01D5871D-4114-41EF-895D-D2AEF3E36E87}"/>
    <dgm:cxn modelId="{67DB70F5-013F-4971-9C53-C94EAD9D9BC0}" type="presOf" srcId="{E4633160-83AA-459D-8E8C-1C039BB0E5B9}" destId="{F7163427-C119-445B-B817-B56F66FC54FF}" srcOrd="0" destOrd="0" presId="urn:microsoft.com/office/officeart/2005/8/layout/pList2"/>
    <dgm:cxn modelId="{8684B349-8B78-438A-9D82-595611EF6F60}" srcId="{AEEEFF68-F815-4C50-97DF-AAEB7CF4691D}" destId="{67232AB0-BA76-4684-ABB0-2730EB6246ED}" srcOrd="3" destOrd="0" parTransId="{08D3E854-DDB7-4094-8C92-6A25B5833DC5}" sibTransId="{E4633160-83AA-459D-8E8C-1C039BB0E5B9}"/>
    <dgm:cxn modelId="{7200CAC4-4DEE-4A8B-AFAB-D724C6DE691B}" type="presOf" srcId="{67232AB0-BA76-4684-ABB0-2730EB6246ED}" destId="{A3E82A5E-579A-44E9-8327-8406D69D6564}" srcOrd="0" destOrd="0" presId="urn:microsoft.com/office/officeart/2005/8/layout/pList2"/>
    <dgm:cxn modelId="{567C1A1C-5E3A-4AA2-8129-8F1D49E9F35D}" srcId="{AEEEFF68-F815-4C50-97DF-AAEB7CF4691D}" destId="{AD9AD3F2-C2BD-4B9F-9F8E-EF9AE7BEC59B}" srcOrd="0" destOrd="0" parTransId="{271404AC-C104-4053-9BD0-886656B16420}" sibTransId="{FD4D4546-533E-4AE8-88C5-8A03653C9A04}"/>
    <dgm:cxn modelId="{AA4D55E8-9FB2-422A-A690-99E3F0705855}" type="presOf" srcId="{26C329E6-60F9-440B-853C-F5688E888BBE}" destId="{5E7F924A-F3CE-4A55-97F4-4B5141928D18}" srcOrd="0" destOrd="0" presId="urn:microsoft.com/office/officeart/2005/8/layout/pList2"/>
    <dgm:cxn modelId="{4100AFD3-BCC4-428F-A8F7-AB7202AC5E36}" type="presParOf" srcId="{4E2AB8BF-CA47-49C5-B61F-3D9CC4788D4B}" destId="{646017B8-D771-45F5-9503-A960A6FC5B71}" srcOrd="0" destOrd="0" presId="urn:microsoft.com/office/officeart/2005/8/layout/pList2"/>
    <dgm:cxn modelId="{B1ECA267-B829-4752-A729-AB39E50C3EFB}" type="presParOf" srcId="{4E2AB8BF-CA47-49C5-B61F-3D9CC4788D4B}" destId="{74B0A1B7-8EB4-42C6-900E-2FFE78410ADB}" srcOrd="1" destOrd="0" presId="urn:microsoft.com/office/officeart/2005/8/layout/pList2"/>
    <dgm:cxn modelId="{ACC25151-2950-49E0-BDE8-6268EA5DC387}" type="presParOf" srcId="{74B0A1B7-8EB4-42C6-900E-2FFE78410ADB}" destId="{0838C769-F46C-41C1-AEB2-B05024593586}" srcOrd="0" destOrd="0" presId="urn:microsoft.com/office/officeart/2005/8/layout/pList2"/>
    <dgm:cxn modelId="{764C3E41-C52B-431A-B88A-5B373157D6CF}" type="presParOf" srcId="{0838C769-F46C-41C1-AEB2-B05024593586}" destId="{59D55F44-6962-494F-BA5A-93279177FA8F}" srcOrd="0" destOrd="0" presId="urn:microsoft.com/office/officeart/2005/8/layout/pList2"/>
    <dgm:cxn modelId="{B66E5218-69BE-4EA9-B27B-D5FC667DD7A8}" type="presParOf" srcId="{0838C769-F46C-41C1-AEB2-B05024593586}" destId="{14948FAA-0BE7-4C77-B64F-6D1A1142F430}" srcOrd="1" destOrd="0" presId="urn:microsoft.com/office/officeart/2005/8/layout/pList2"/>
    <dgm:cxn modelId="{B40D5F0A-32D0-4CD6-8B08-671C685569B8}" type="presParOf" srcId="{0838C769-F46C-41C1-AEB2-B05024593586}" destId="{7735289D-B3CE-4146-811F-AA364F1B79A0}" srcOrd="2" destOrd="0" presId="urn:microsoft.com/office/officeart/2005/8/layout/pList2"/>
    <dgm:cxn modelId="{AF9D86BC-F770-4815-A46E-C6B4EFDBBBE7}" type="presParOf" srcId="{74B0A1B7-8EB4-42C6-900E-2FFE78410ADB}" destId="{8062B044-CC14-490F-B291-742DBCEBF5C4}" srcOrd="1" destOrd="0" presId="urn:microsoft.com/office/officeart/2005/8/layout/pList2"/>
    <dgm:cxn modelId="{3B6325FA-63E9-4031-BF24-799FC52CFA96}" type="presParOf" srcId="{74B0A1B7-8EB4-42C6-900E-2FFE78410ADB}" destId="{36F84411-376D-4D8A-9A3B-40037B4E242C}" srcOrd="2" destOrd="0" presId="urn:microsoft.com/office/officeart/2005/8/layout/pList2"/>
    <dgm:cxn modelId="{810B3FD3-C071-4083-B337-D474FAEADAA7}" type="presParOf" srcId="{36F84411-376D-4D8A-9A3B-40037B4E242C}" destId="{5E7F924A-F3CE-4A55-97F4-4B5141928D18}" srcOrd="0" destOrd="0" presId="urn:microsoft.com/office/officeart/2005/8/layout/pList2"/>
    <dgm:cxn modelId="{E4D9D9FE-2EAB-4B7F-B07D-3B1F107A5E4B}" type="presParOf" srcId="{36F84411-376D-4D8A-9A3B-40037B4E242C}" destId="{BF7F8B87-3071-453F-9830-DB56D09439A0}" srcOrd="1" destOrd="0" presId="urn:microsoft.com/office/officeart/2005/8/layout/pList2"/>
    <dgm:cxn modelId="{0CAA9C42-BC38-4004-AC13-4163B7001B7F}" type="presParOf" srcId="{36F84411-376D-4D8A-9A3B-40037B4E242C}" destId="{6F38744D-3091-4120-AA50-4FF00C812BB8}" srcOrd="2" destOrd="0" presId="urn:microsoft.com/office/officeart/2005/8/layout/pList2"/>
    <dgm:cxn modelId="{C8F55AC7-CB96-47F1-ACF9-242FBB3B480E}" type="presParOf" srcId="{74B0A1B7-8EB4-42C6-900E-2FFE78410ADB}" destId="{9E353D91-004B-4D22-98A3-770089BE0F6E}" srcOrd="3" destOrd="0" presId="urn:microsoft.com/office/officeart/2005/8/layout/pList2"/>
    <dgm:cxn modelId="{D9646D45-9DEC-4D19-83E6-C6ADA18649F5}" type="presParOf" srcId="{74B0A1B7-8EB4-42C6-900E-2FFE78410ADB}" destId="{ADAB8849-F6CD-45CD-B2B1-BB14D01F60AA}" srcOrd="4" destOrd="0" presId="urn:microsoft.com/office/officeart/2005/8/layout/pList2"/>
    <dgm:cxn modelId="{F4150261-0EBE-4562-A9EA-07BF5BC3FDBC}" type="presParOf" srcId="{ADAB8849-F6CD-45CD-B2B1-BB14D01F60AA}" destId="{3A9AA15B-7696-4846-8BFD-143975916777}" srcOrd="0" destOrd="0" presId="urn:microsoft.com/office/officeart/2005/8/layout/pList2"/>
    <dgm:cxn modelId="{7FF247CA-43FE-4472-8D2A-217E5A91B82F}" type="presParOf" srcId="{ADAB8849-F6CD-45CD-B2B1-BB14D01F60AA}" destId="{78954F4E-DD0E-4B0D-AB49-6448F3F8471F}" srcOrd="1" destOrd="0" presId="urn:microsoft.com/office/officeart/2005/8/layout/pList2"/>
    <dgm:cxn modelId="{56C48437-BC15-47BD-9F92-AAC13B08EE58}" type="presParOf" srcId="{ADAB8849-F6CD-45CD-B2B1-BB14D01F60AA}" destId="{BF12FA12-031B-40B5-8AB8-09A6D30A6069}" srcOrd="2" destOrd="0" presId="urn:microsoft.com/office/officeart/2005/8/layout/pList2"/>
    <dgm:cxn modelId="{C3082166-9C9A-41ED-8F3E-4D0AEBCE6D72}" type="presParOf" srcId="{74B0A1B7-8EB4-42C6-900E-2FFE78410ADB}" destId="{D9B1B1A4-631B-4B31-89D2-7365EC3F874C}" srcOrd="5" destOrd="0" presId="urn:microsoft.com/office/officeart/2005/8/layout/pList2"/>
    <dgm:cxn modelId="{1CF46105-D087-4F2C-BE06-BA35D9F8FE8E}" type="presParOf" srcId="{74B0A1B7-8EB4-42C6-900E-2FFE78410ADB}" destId="{5C55EF89-CD01-4366-A223-AAA5627F92AF}" srcOrd="6" destOrd="0" presId="urn:microsoft.com/office/officeart/2005/8/layout/pList2"/>
    <dgm:cxn modelId="{7A0281CA-F9A0-4016-B0F2-D8B3479736A7}" type="presParOf" srcId="{5C55EF89-CD01-4366-A223-AAA5627F92AF}" destId="{A3E82A5E-579A-44E9-8327-8406D69D6564}" srcOrd="0" destOrd="0" presId="urn:microsoft.com/office/officeart/2005/8/layout/pList2"/>
    <dgm:cxn modelId="{D60DBF15-0D96-41E9-BDCA-57413898FB87}" type="presParOf" srcId="{5C55EF89-CD01-4366-A223-AAA5627F92AF}" destId="{83CD72AF-CA60-44C6-963D-D94D9B257E58}" srcOrd="1" destOrd="0" presId="urn:microsoft.com/office/officeart/2005/8/layout/pList2"/>
    <dgm:cxn modelId="{9850A77A-7EE8-4C43-98FA-46C614D948E7}" type="presParOf" srcId="{5C55EF89-CD01-4366-A223-AAA5627F92AF}" destId="{54F14D7E-8877-469E-99EC-1330327AA6D0}" srcOrd="2" destOrd="0" presId="urn:microsoft.com/office/officeart/2005/8/layout/pList2"/>
    <dgm:cxn modelId="{E8B16C1B-DC0C-4208-834C-5375CB5A1AA9}" type="presParOf" srcId="{74B0A1B7-8EB4-42C6-900E-2FFE78410ADB}" destId="{F7163427-C119-445B-B817-B56F66FC54FF}" srcOrd="7" destOrd="0" presId="urn:microsoft.com/office/officeart/2005/8/layout/pList2"/>
    <dgm:cxn modelId="{4DCF01D6-A1D0-4D21-96C4-AF4EFF479CCE}" type="presParOf" srcId="{74B0A1B7-8EB4-42C6-900E-2FFE78410ADB}" destId="{A44F53CB-55D2-4988-A8EF-1649665662BE}" srcOrd="8" destOrd="0" presId="urn:microsoft.com/office/officeart/2005/8/layout/pList2"/>
    <dgm:cxn modelId="{28E912BB-6D21-4332-9589-39A51603564A}" type="presParOf" srcId="{A44F53CB-55D2-4988-A8EF-1649665662BE}" destId="{710DC144-02F2-41F6-9644-969613DBF1EA}" srcOrd="0" destOrd="0" presId="urn:microsoft.com/office/officeart/2005/8/layout/pList2"/>
    <dgm:cxn modelId="{34142641-8DA3-4F7E-BBC3-61A69D8E4D4F}" type="presParOf" srcId="{A44F53CB-55D2-4988-A8EF-1649665662BE}" destId="{E666D7A8-F515-4529-9133-018F08EC1D64}" srcOrd="1" destOrd="0" presId="urn:microsoft.com/office/officeart/2005/8/layout/pList2"/>
    <dgm:cxn modelId="{61948C85-A8AA-455F-9596-0A87236A8CA3}" type="presParOf" srcId="{A44F53CB-55D2-4988-A8EF-1649665662BE}" destId="{0540EC8E-BE6A-4014-B19C-AD3638FCB42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EFF68-F815-4C50-97DF-AAEB7CF4691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D9AD3F2-C2BD-4B9F-9F8E-EF9AE7BEC59B}">
      <dgm:prSet phldrT="[Текст]" custT="1"/>
      <dgm:spPr>
        <a:solidFill>
          <a:srgbClr val="64D2D2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Патологоанатомический комплекс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1,5760 га</a:t>
          </a:r>
        </a:p>
        <a:p>
          <a:pPr algn="ctr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рабочих мест,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819,0  тыс.рублей</a:t>
          </a:r>
        </a:p>
        <a:p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</a:t>
          </a:r>
          <a:endParaRPr lang="ru-RU" sz="1600" b="0" u="none" dirty="0">
            <a:solidFill>
              <a:schemeClr val="bg1">
                <a:lumMod val="95000"/>
              </a:scheme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271404AC-C104-4053-9BD0-886656B16420}" type="parTrans" cxnId="{567C1A1C-5E3A-4AA2-8129-8F1D49E9F35D}">
      <dgm:prSet/>
      <dgm:spPr/>
      <dgm:t>
        <a:bodyPr/>
        <a:lstStyle/>
        <a:p>
          <a:endParaRPr lang="ru-RU"/>
        </a:p>
      </dgm:t>
    </dgm:pt>
    <dgm:pt modelId="{FD4D4546-533E-4AE8-88C5-8A03653C9A04}" type="sibTrans" cxnId="{567C1A1C-5E3A-4AA2-8129-8F1D49E9F35D}">
      <dgm:prSet/>
      <dgm:spPr/>
      <dgm:t>
        <a:bodyPr/>
        <a:lstStyle/>
        <a:p>
          <a:endParaRPr lang="ru-RU"/>
        </a:p>
      </dgm:t>
    </dgm:pt>
    <dgm:pt modelId="{B8CBC08E-4C4E-472F-80B4-E3B14975029C}">
      <dgm:prSet phldrT="[Текст]" custT="1"/>
      <dgm:spPr>
        <a:solidFill>
          <a:srgbClr val="64D2D2"/>
        </a:solidFill>
      </dgm:spPr>
      <dgm:t>
        <a:bodyPr/>
        <a:lstStyle/>
        <a:p>
          <a:pPr lvl="0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 придорожного  сервиса</a:t>
          </a:r>
        </a:p>
        <a:p>
          <a:pPr lvl="0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1,000 га Создание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рабочих мест,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609,1тыс.рублей 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88AD-9B69-4C27-A940-F6A426C3ACC4}" type="parTrans" cxnId="{139D6805-C6B1-407F-A57C-D05D84727F1C}">
      <dgm:prSet/>
      <dgm:spPr/>
      <dgm:t>
        <a:bodyPr/>
        <a:lstStyle/>
        <a:p>
          <a:endParaRPr lang="ru-RU"/>
        </a:p>
      </dgm:t>
    </dgm:pt>
    <dgm:pt modelId="{601F21E1-DCD1-45EE-9639-398DACB0EFB3}" type="sibTrans" cxnId="{139D6805-C6B1-407F-A57C-D05D84727F1C}">
      <dgm:prSet/>
      <dgm:spPr/>
      <dgm:t>
        <a:bodyPr/>
        <a:lstStyle/>
        <a:p>
          <a:endParaRPr lang="ru-RU"/>
        </a:p>
      </dgm:t>
    </dgm:pt>
    <dgm:pt modelId="{67232AB0-BA76-4684-ABB0-2730EB6246ED}">
      <dgm:prSet phldrT="[Текст]" custT="1"/>
      <dgm:spPr>
        <a:solidFill>
          <a:srgbClr val="64D2D2"/>
        </a:solidFill>
      </dgm:spPr>
      <dgm:t>
        <a:bodyPr/>
        <a:lstStyle/>
        <a:p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</a:t>
          </a:r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0,985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 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рабочих мест,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2 901,5  тыс.рублей</a:t>
          </a:r>
        </a:p>
        <a:p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3E854-DDB7-4094-8C92-6A25B5833DC5}" type="parTrans" cxnId="{8684B349-8B78-438A-9D82-595611EF6F60}">
      <dgm:prSet/>
      <dgm:spPr/>
      <dgm:t>
        <a:bodyPr/>
        <a:lstStyle/>
        <a:p>
          <a:endParaRPr lang="ru-RU"/>
        </a:p>
      </dgm:t>
    </dgm:pt>
    <dgm:pt modelId="{E4633160-83AA-459D-8E8C-1C039BB0E5B9}" type="sibTrans" cxnId="{8684B349-8B78-438A-9D82-595611EF6F60}">
      <dgm:prSet/>
      <dgm:spPr/>
      <dgm:t>
        <a:bodyPr/>
        <a:lstStyle/>
        <a:p>
          <a:endParaRPr lang="ru-RU"/>
        </a:p>
      </dgm:t>
    </dgm:pt>
    <dgm:pt modelId="{26C329E6-60F9-440B-853C-F5688E888BBE}">
      <dgm:prSet custT="1"/>
      <dgm:spPr>
        <a:solidFill>
          <a:srgbClr val="64D2D2"/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Торговый центр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1,0687 га 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800" strike="sngStrike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рабочих мест,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9155,1 тыс.рублей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</a:t>
          </a:r>
          <a:endParaRPr lang="en-US" sz="1200" noProof="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F9423-B893-4742-BF6B-A95FD8400395}" type="parTrans" cxnId="{CA30FC5E-4B13-44F7-A341-D09806BAF7A5}">
      <dgm:prSet/>
      <dgm:spPr/>
      <dgm:t>
        <a:bodyPr/>
        <a:lstStyle/>
        <a:p>
          <a:endParaRPr lang="ru-RU"/>
        </a:p>
      </dgm:t>
    </dgm:pt>
    <dgm:pt modelId="{A3568D55-95CB-4D1C-9D8D-513724A50478}" type="sibTrans" cxnId="{CA30FC5E-4B13-44F7-A341-D09806BAF7A5}">
      <dgm:prSet/>
      <dgm:spPr/>
      <dgm:t>
        <a:bodyPr/>
        <a:lstStyle/>
        <a:p>
          <a:endParaRPr lang="ru-RU"/>
        </a:p>
      </dgm:t>
    </dgm:pt>
    <dgm:pt modelId="{B674ED8D-E8A6-43F6-97CE-B77892E0F6CB}">
      <dgm:prSet phldrT="[Текст]" custT="1"/>
      <dgm:spPr>
        <a:solidFill>
          <a:srgbClr val="64D2D2"/>
        </a:solidFill>
      </dgm:spPr>
      <dgm:t>
        <a:bodyPr/>
        <a:lstStyle/>
        <a:p>
          <a:pPr rtl="0"/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 музыки </a:t>
          </a:r>
        </a:p>
        <a:p>
          <a:pPr rtl="0"/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1,2304 га</a:t>
          </a: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рабочих мест,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3 261,3 тыс.рублей</a:t>
          </a:r>
        </a:p>
        <a:p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28291-EE75-4AB6-B0D7-282726135DF2}" type="parTrans" cxnId="{6C898E9D-A12E-4E9F-9065-CAB5AEB8FBEA}">
      <dgm:prSet/>
      <dgm:spPr/>
      <dgm:t>
        <a:bodyPr/>
        <a:lstStyle/>
        <a:p>
          <a:endParaRPr lang="ru-RU"/>
        </a:p>
      </dgm:t>
    </dgm:pt>
    <dgm:pt modelId="{01D5871D-4114-41EF-895D-D2AEF3E36E87}" type="sibTrans" cxnId="{6C898E9D-A12E-4E9F-9065-CAB5AEB8FBEA}">
      <dgm:prSet/>
      <dgm:spPr/>
      <dgm:t>
        <a:bodyPr/>
        <a:lstStyle/>
        <a:p>
          <a:endParaRPr lang="ru-RU"/>
        </a:p>
      </dgm:t>
    </dgm:pt>
    <dgm:pt modelId="{AABD4777-705A-4BD4-8CED-CFAAFAEC3E05}">
      <dgm:prSet phldrT="[Текст]" custT="1"/>
      <dgm:spPr>
        <a:solidFill>
          <a:srgbClr val="64D2D2"/>
        </a:solidFill>
      </dgm:spPr>
      <dgm:t>
        <a:bodyPr/>
        <a:lstStyle/>
        <a:p>
          <a:pPr rtl="0"/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Животноводческий  комплекс (свиноводство)</a:t>
          </a: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S=18,890 га</a:t>
          </a: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рабочих мест,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609,1тыс.рублей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</a:t>
          </a:r>
          <a:endParaRPr lang="ru-RU" sz="1200" dirty="0" smtClean="0"/>
        </a:p>
        <a:p>
          <a:pPr rtl="0"/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E76B70-68CB-4A66-AF21-761B548E792A}" type="parTrans" cxnId="{1CD494D0-A7C1-4262-8822-C1C73624CD86}">
      <dgm:prSet/>
      <dgm:spPr/>
      <dgm:t>
        <a:bodyPr/>
        <a:lstStyle/>
        <a:p>
          <a:endParaRPr lang="ru-RU"/>
        </a:p>
      </dgm:t>
    </dgm:pt>
    <dgm:pt modelId="{6BA8B4B1-94CA-4288-9939-57E06E6A2DA4}" type="sibTrans" cxnId="{1CD494D0-A7C1-4262-8822-C1C73624CD86}">
      <dgm:prSet/>
      <dgm:spPr/>
      <dgm:t>
        <a:bodyPr/>
        <a:lstStyle/>
        <a:p>
          <a:endParaRPr lang="ru-RU"/>
        </a:p>
      </dgm:t>
    </dgm:pt>
    <dgm:pt modelId="{D0687656-66F6-4027-8ECA-C552077D436C}">
      <dgm:prSet phldrT="[Текст]" custT="1"/>
      <dgm:spPr>
        <a:solidFill>
          <a:srgbClr val="64D2D2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Парковая зона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S=0,3212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01839-C256-47DE-8F33-F7CB1A768667}" type="parTrans" cxnId="{AB3A758A-52C4-4DAD-8625-44F9BA777BD4}">
      <dgm:prSet/>
      <dgm:spPr/>
      <dgm:t>
        <a:bodyPr/>
        <a:lstStyle/>
        <a:p>
          <a:endParaRPr lang="ru-RU"/>
        </a:p>
      </dgm:t>
    </dgm:pt>
    <dgm:pt modelId="{A5FA898F-A5E8-4948-9B5B-FC42D95D4FBE}" type="sibTrans" cxnId="{AB3A758A-52C4-4DAD-8625-44F9BA777BD4}">
      <dgm:prSet/>
      <dgm:spPr/>
      <dgm:t>
        <a:bodyPr/>
        <a:lstStyle/>
        <a:p>
          <a:endParaRPr lang="ru-RU"/>
        </a:p>
      </dgm:t>
    </dgm:pt>
    <dgm:pt modelId="{4E2AB8BF-CA47-49C5-B61F-3D9CC4788D4B}" type="pres">
      <dgm:prSet presAssocID="{AEEEFF68-F815-4C50-97DF-AAEB7CF4691D}" presName="Name0" presStyleCnt="0">
        <dgm:presLayoutVars>
          <dgm:dir/>
          <dgm:resizeHandles val="exact"/>
        </dgm:presLayoutVars>
      </dgm:prSet>
      <dgm:spPr/>
    </dgm:pt>
    <dgm:pt modelId="{646017B8-D771-45F5-9503-A960A6FC5B71}" type="pres">
      <dgm:prSet presAssocID="{AEEEFF68-F815-4C50-97DF-AAEB7CF4691D}" presName="bkgdShp" presStyleLbl="alignAccFollowNode1" presStyleIdx="0" presStyleCnt="1" custLinFactNeighborX="-858" custLinFactNeighborY="5728"/>
      <dgm:spPr>
        <a:solidFill>
          <a:srgbClr val="C3E3E7">
            <a:alpha val="90000"/>
          </a:srgbClr>
        </a:solidFill>
      </dgm:spPr>
      <dgm:t>
        <a:bodyPr/>
        <a:lstStyle/>
        <a:p>
          <a:endParaRPr lang="ru-RU"/>
        </a:p>
      </dgm:t>
    </dgm:pt>
    <dgm:pt modelId="{74B0A1B7-8EB4-42C6-900E-2FFE78410ADB}" type="pres">
      <dgm:prSet presAssocID="{AEEEFF68-F815-4C50-97DF-AAEB7CF4691D}" presName="linComp" presStyleCnt="0"/>
      <dgm:spPr/>
    </dgm:pt>
    <dgm:pt modelId="{0838C769-F46C-41C1-AEB2-B05024593586}" type="pres">
      <dgm:prSet presAssocID="{AD9AD3F2-C2BD-4B9F-9F8E-EF9AE7BEC59B}" presName="compNode" presStyleCnt="0"/>
      <dgm:spPr/>
    </dgm:pt>
    <dgm:pt modelId="{59D55F44-6962-494F-BA5A-93279177FA8F}" type="pres">
      <dgm:prSet presAssocID="{AD9AD3F2-C2BD-4B9F-9F8E-EF9AE7BEC59B}" presName="node" presStyleLbl="node1" presStyleIdx="0" presStyleCnt="7" custScaleX="127421" custScaleY="76751" custLinFactNeighborX="-7735" custLinFactNeighborY="-1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48FAA-0BE7-4C77-B64F-6D1A1142F430}" type="pres">
      <dgm:prSet presAssocID="{AD9AD3F2-C2BD-4B9F-9F8E-EF9AE7BEC59B}" presName="invisiNode" presStyleLbl="node1" presStyleIdx="0" presStyleCnt="7"/>
      <dgm:spPr/>
    </dgm:pt>
    <dgm:pt modelId="{7735289D-B3CE-4146-811F-AA364F1B79A0}" type="pres">
      <dgm:prSet presAssocID="{AD9AD3F2-C2BD-4B9F-9F8E-EF9AE7BEC59B}" presName="imagNode" presStyleLbl="fgImgPlace1" presStyleIdx="0" presStyleCnt="7" custScaleX="112226" custScaleY="86755" custLinFactNeighborX="-5513" custLinFactNeighborY="50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62B044-CC14-490F-B291-742DBCEBF5C4}" type="pres">
      <dgm:prSet presAssocID="{FD4D4546-533E-4AE8-88C5-8A03653C9A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F84411-376D-4D8A-9A3B-40037B4E242C}" type="pres">
      <dgm:prSet presAssocID="{26C329E6-60F9-440B-853C-F5688E888BBE}" presName="compNode" presStyleCnt="0"/>
      <dgm:spPr/>
    </dgm:pt>
    <dgm:pt modelId="{5E7F924A-F3CE-4A55-97F4-4B5141928D18}" type="pres">
      <dgm:prSet presAssocID="{26C329E6-60F9-440B-853C-F5688E888BBE}" presName="node" presStyleLbl="node1" presStyleIdx="1" presStyleCnt="7" custScaleX="128437" custScaleY="75471" custLinFactX="100000" custLinFactNeighborX="173874" custLinFactNeighborY="-14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F8B87-3071-453F-9830-DB56D09439A0}" type="pres">
      <dgm:prSet presAssocID="{26C329E6-60F9-440B-853C-F5688E888BBE}" presName="invisiNode" presStyleLbl="node1" presStyleIdx="1" presStyleCnt="7"/>
      <dgm:spPr/>
    </dgm:pt>
    <dgm:pt modelId="{6F38744D-3091-4120-AA50-4FF00C812BB8}" type="pres">
      <dgm:prSet presAssocID="{26C329E6-60F9-440B-853C-F5688E888BBE}" presName="imagNode" presStyleLbl="fgImgPlace1" presStyleIdx="1" presStyleCnt="7" custScaleX="112226" custScaleY="86755" custLinFactX="100000" custLinFactNeighborX="175542" custLinFactNeighborY="34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353D91-004B-4D22-98A3-770089BE0F6E}" type="pres">
      <dgm:prSet presAssocID="{A3568D55-95CB-4D1C-9D8D-513724A5047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AB8849-F6CD-45CD-B2B1-BB14D01F60AA}" type="pres">
      <dgm:prSet presAssocID="{B8CBC08E-4C4E-472F-80B4-E3B14975029C}" presName="compNode" presStyleCnt="0"/>
      <dgm:spPr/>
    </dgm:pt>
    <dgm:pt modelId="{3A9AA15B-7696-4846-8BFD-143975916777}" type="pres">
      <dgm:prSet presAssocID="{B8CBC08E-4C4E-472F-80B4-E3B14975029C}" presName="node" presStyleLbl="node1" presStyleIdx="2" presStyleCnt="7" custScaleX="126243" custScaleY="77736" custLinFactX="100000" custLinFactNeighborX="175236" custLinFactNeighborY="-12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54F4E-DD0E-4B0D-AB49-6448F3F8471F}" type="pres">
      <dgm:prSet presAssocID="{B8CBC08E-4C4E-472F-80B4-E3B14975029C}" presName="invisiNode" presStyleLbl="node1" presStyleIdx="2" presStyleCnt="7"/>
      <dgm:spPr/>
    </dgm:pt>
    <dgm:pt modelId="{BF12FA12-031B-40B5-8AB8-09A6D30A6069}" type="pres">
      <dgm:prSet presAssocID="{B8CBC08E-4C4E-472F-80B4-E3B14975029C}" presName="imagNode" presStyleLbl="fgImgPlace1" presStyleIdx="2" presStyleCnt="7" custScaleX="112226" custScaleY="86755" custLinFactX="100000" custLinFactNeighborX="175236" custLinFactNeighborY="447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9B1B1A4-631B-4B31-89D2-7365EC3F874C}" type="pres">
      <dgm:prSet presAssocID="{601F21E1-DCD1-45EE-9639-398DACB0EF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55EF89-CD01-4366-A223-AAA5627F92AF}" type="pres">
      <dgm:prSet presAssocID="{67232AB0-BA76-4684-ABB0-2730EB6246ED}" presName="compNode" presStyleCnt="0"/>
      <dgm:spPr/>
    </dgm:pt>
    <dgm:pt modelId="{A3E82A5E-579A-44E9-8327-8406D69D6564}" type="pres">
      <dgm:prSet presAssocID="{67232AB0-BA76-4684-ABB0-2730EB6246ED}" presName="node" presStyleLbl="node1" presStyleIdx="3" presStyleCnt="7" custScaleX="130749" custScaleY="77102" custLinFactX="-100000" custLinFactNeighborX="-181788" custLinFactNeighborY="-1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D72AF-CA60-44C6-963D-D94D9B257E58}" type="pres">
      <dgm:prSet presAssocID="{67232AB0-BA76-4684-ABB0-2730EB6246ED}" presName="invisiNode" presStyleLbl="node1" presStyleIdx="3" presStyleCnt="7"/>
      <dgm:spPr/>
    </dgm:pt>
    <dgm:pt modelId="{54F14D7E-8877-469E-99EC-1330327AA6D0}" type="pres">
      <dgm:prSet presAssocID="{67232AB0-BA76-4684-ABB0-2730EB6246ED}" presName="imagNode" presStyleLbl="fgImgPlace1" presStyleIdx="3" presStyleCnt="7" custScaleX="112226" custScaleY="86755" custLinFactX="-100000" custLinFactNeighborX="-183594" custLinFactNeighborY="415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7163427-C119-445B-B817-B56F66FC54FF}" type="pres">
      <dgm:prSet presAssocID="{E4633160-83AA-459D-8E8C-1C039BB0E5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4F53CB-55D2-4988-A8EF-1649665662BE}" type="pres">
      <dgm:prSet presAssocID="{B674ED8D-E8A6-43F6-97CE-B77892E0F6CB}" presName="compNode" presStyleCnt="0"/>
      <dgm:spPr/>
    </dgm:pt>
    <dgm:pt modelId="{710DC144-02F2-41F6-9644-969613DBF1EA}" type="pres">
      <dgm:prSet presAssocID="{B674ED8D-E8A6-43F6-97CE-B77892E0F6CB}" presName="node" presStyleLbl="node1" presStyleIdx="4" presStyleCnt="7" custScaleX="125210" custScaleY="75624" custLinFactX="-100000" custLinFactNeighborX="-179927" custLinFactNeighborY="-14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6D7A8-F515-4529-9133-018F08EC1D64}" type="pres">
      <dgm:prSet presAssocID="{B674ED8D-E8A6-43F6-97CE-B77892E0F6CB}" presName="invisiNode" presStyleLbl="node1" presStyleIdx="4" presStyleCnt="7"/>
      <dgm:spPr/>
    </dgm:pt>
    <dgm:pt modelId="{0540EC8E-BE6A-4014-B19C-AD3638FCB42D}" type="pres">
      <dgm:prSet presAssocID="{B674ED8D-E8A6-43F6-97CE-B77892E0F6CB}" presName="imagNode" presStyleLbl="fgImgPlace1" presStyleIdx="4" presStyleCnt="7" custScaleX="112226" custScaleY="86755" custLinFactX="-100000" custLinFactNeighborX="-177576" custLinFactNeighborY="353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540AEA2-42FF-4972-BF65-35F803F66292}" type="pres">
      <dgm:prSet presAssocID="{01D5871D-4114-41EF-895D-D2AEF3E36E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A02871-6443-419C-942B-8414E446B043}" type="pres">
      <dgm:prSet presAssocID="{D0687656-66F6-4027-8ECA-C552077D436C}" presName="compNode" presStyleCnt="0"/>
      <dgm:spPr/>
    </dgm:pt>
    <dgm:pt modelId="{FA1FA440-5AB5-4416-BAC1-4AEAB811B6CA}" type="pres">
      <dgm:prSet presAssocID="{D0687656-66F6-4027-8ECA-C552077D436C}" presName="node" presStyleLbl="node1" presStyleIdx="5" presStyleCnt="7" custScaleX="109193" custScaleY="69160" custLinFactX="41218" custLinFactNeighborX="100000" custLinFactNeighborY="-18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A9531-BA48-4A79-BF16-3A918D9DD567}" type="pres">
      <dgm:prSet presAssocID="{D0687656-66F6-4027-8ECA-C552077D436C}" presName="invisiNode" presStyleLbl="node1" presStyleIdx="5" presStyleCnt="7"/>
      <dgm:spPr/>
    </dgm:pt>
    <dgm:pt modelId="{4CAE4C29-EE80-404B-BC44-E10F11E11853}" type="pres">
      <dgm:prSet presAssocID="{D0687656-66F6-4027-8ECA-C552077D436C}" presName="imagNode" presStyleLbl="fgImgPlace1" presStyleIdx="5" presStyleCnt="7" custScaleX="112226" custScaleY="86755" custLinFactX="39660" custLinFactNeighborX="100000" custLinFactNeighborY="106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BEA722A8-1597-41B4-B453-A1E36BF60438}" type="pres">
      <dgm:prSet presAssocID="{A5FA898F-A5E8-4948-9B5B-FC42D95D4F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826387-21F8-4866-874D-1D17F897429F}" type="pres">
      <dgm:prSet presAssocID="{AABD4777-705A-4BD4-8CED-CFAAFAEC3E05}" presName="compNode" presStyleCnt="0"/>
      <dgm:spPr/>
    </dgm:pt>
    <dgm:pt modelId="{9621CC2A-DD3A-42B2-97BE-242457DE9E51}" type="pres">
      <dgm:prSet presAssocID="{AABD4777-705A-4BD4-8CED-CFAAFAEC3E05}" presName="node" presStyleLbl="node1" presStyleIdx="6" presStyleCnt="7" custScaleX="115060" custScaleY="79156" custLinFactX="-11148" custLinFactNeighborX="-100000" custLinFactNeighborY="-11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1927-631A-4AF9-A6C6-EEAAA606E59C}" type="pres">
      <dgm:prSet presAssocID="{AABD4777-705A-4BD4-8CED-CFAAFAEC3E05}" presName="invisiNode" presStyleLbl="node1" presStyleIdx="6" presStyleCnt="7"/>
      <dgm:spPr/>
    </dgm:pt>
    <dgm:pt modelId="{7AA6FEA9-F57A-45E7-8960-14A12298EA7E}" type="pres">
      <dgm:prSet presAssocID="{AABD4777-705A-4BD4-8CED-CFAAFAEC3E05}" presName="imagNode" presStyleLbl="fgImgPlace1" presStyleIdx="6" presStyleCnt="7" custScaleX="112922" custScaleY="87102" custLinFactX="-17557" custLinFactNeighborX="-100000" custLinFactNeighborY="5234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7200CAC4-4DEE-4A8B-AFAB-D724C6DE691B}" type="presOf" srcId="{67232AB0-BA76-4684-ABB0-2730EB6246ED}" destId="{A3E82A5E-579A-44E9-8327-8406D69D6564}" srcOrd="0" destOrd="0" presId="urn:microsoft.com/office/officeart/2005/8/layout/pList2"/>
    <dgm:cxn modelId="{545C54C0-97B7-46A5-AC7D-CD86E59E09BA}" type="presOf" srcId="{AD9AD3F2-C2BD-4B9F-9F8E-EF9AE7BEC59B}" destId="{59D55F44-6962-494F-BA5A-93279177FA8F}" srcOrd="0" destOrd="0" presId="urn:microsoft.com/office/officeart/2005/8/layout/pList2"/>
    <dgm:cxn modelId="{67DB70F5-013F-4971-9C53-C94EAD9D9BC0}" type="presOf" srcId="{E4633160-83AA-459D-8E8C-1C039BB0E5B9}" destId="{F7163427-C119-445B-B817-B56F66FC54FF}" srcOrd="0" destOrd="0" presId="urn:microsoft.com/office/officeart/2005/8/layout/pList2"/>
    <dgm:cxn modelId="{35F833B9-EB19-43D7-AA0F-DE0D481D4F29}" type="presOf" srcId="{D0687656-66F6-4027-8ECA-C552077D436C}" destId="{FA1FA440-5AB5-4416-BAC1-4AEAB811B6CA}" srcOrd="0" destOrd="0" presId="urn:microsoft.com/office/officeart/2005/8/layout/pList2"/>
    <dgm:cxn modelId="{567C1A1C-5E3A-4AA2-8129-8F1D49E9F35D}" srcId="{AEEEFF68-F815-4C50-97DF-AAEB7CF4691D}" destId="{AD9AD3F2-C2BD-4B9F-9F8E-EF9AE7BEC59B}" srcOrd="0" destOrd="0" parTransId="{271404AC-C104-4053-9BD0-886656B16420}" sibTransId="{FD4D4546-533E-4AE8-88C5-8A03653C9A04}"/>
    <dgm:cxn modelId="{135708CD-D5FC-430C-ACAF-3204231153FC}" type="presOf" srcId="{A5FA898F-A5E8-4948-9B5B-FC42D95D4FBE}" destId="{BEA722A8-1597-41B4-B453-A1E36BF60438}" srcOrd="0" destOrd="0" presId="urn:microsoft.com/office/officeart/2005/8/layout/pList2"/>
    <dgm:cxn modelId="{CA30FC5E-4B13-44F7-A341-D09806BAF7A5}" srcId="{AEEEFF68-F815-4C50-97DF-AAEB7CF4691D}" destId="{26C329E6-60F9-440B-853C-F5688E888BBE}" srcOrd="1" destOrd="0" parTransId="{3D6F9423-B893-4742-BF6B-A95FD8400395}" sibTransId="{A3568D55-95CB-4D1C-9D8D-513724A50478}"/>
    <dgm:cxn modelId="{6C898E9D-A12E-4E9F-9065-CAB5AEB8FBEA}" srcId="{AEEEFF68-F815-4C50-97DF-AAEB7CF4691D}" destId="{B674ED8D-E8A6-43F6-97CE-B77892E0F6CB}" srcOrd="4" destOrd="0" parTransId="{2B628291-EE75-4AB6-B0D7-282726135DF2}" sibTransId="{01D5871D-4114-41EF-895D-D2AEF3E36E87}"/>
    <dgm:cxn modelId="{8684B349-8B78-438A-9D82-595611EF6F60}" srcId="{AEEEFF68-F815-4C50-97DF-AAEB7CF4691D}" destId="{67232AB0-BA76-4684-ABB0-2730EB6246ED}" srcOrd="3" destOrd="0" parTransId="{08D3E854-DDB7-4094-8C92-6A25B5833DC5}" sibTransId="{E4633160-83AA-459D-8E8C-1C039BB0E5B9}"/>
    <dgm:cxn modelId="{5311DD06-DE9F-4E4B-8A3D-3EF2DB37E206}" type="presOf" srcId="{01D5871D-4114-41EF-895D-D2AEF3E36E87}" destId="{6540AEA2-42FF-4972-BF65-35F803F66292}" srcOrd="0" destOrd="0" presId="urn:microsoft.com/office/officeart/2005/8/layout/pList2"/>
    <dgm:cxn modelId="{FA8ADD45-5C6D-4B84-A58C-E4E13E578ED3}" type="presOf" srcId="{B8CBC08E-4C4E-472F-80B4-E3B14975029C}" destId="{3A9AA15B-7696-4846-8BFD-143975916777}" srcOrd="0" destOrd="0" presId="urn:microsoft.com/office/officeart/2005/8/layout/pList2"/>
    <dgm:cxn modelId="{C716BAC7-8F80-4EA1-B042-B23FB516966D}" type="presOf" srcId="{601F21E1-DCD1-45EE-9639-398DACB0EFB3}" destId="{D9B1B1A4-631B-4B31-89D2-7365EC3F874C}" srcOrd="0" destOrd="0" presId="urn:microsoft.com/office/officeart/2005/8/layout/pList2"/>
    <dgm:cxn modelId="{46D4200A-9E92-4EFF-86B5-447E98030ECA}" type="presOf" srcId="{AABD4777-705A-4BD4-8CED-CFAAFAEC3E05}" destId="{9621CC2A-DD3A-42B2-97BE-242457DE9E51}" srcOrd="0" destOrd="0" presId="urn:microsoft.com/office/officeart/2005/8/layout/pList2"/>
    <dgm:cxn modelId="{1CD494D0-A7C1-4262-8822-C1C73624CD86}" srcId="{AEEEFF68-F815-4C50-97DF-AAEB7CF4691D}" destId="{AABD4777-705A-4BD4-8CED-CFAAFAEC3E05}" srcOrd="6" destOrd="0" parTransId="{BAE76B70-68CB-4A66-AF21-761B548E792A}" sibTransId="{6BA8B4B1-94CA-4288-9939-57E06E6A2DA4}"/>
    <dgm:cxn modelId="{D4227DC3-B4D8-4B00-AB4E-99258CC09AD3}" type="presOf" srcId="{B674ED8D-E8A6-43F6-97CE-B77892E0F6CB}" destId="{710DC144-02F2-41F6-9644-969613DBF1EA}" srcOrd="0" destOrd="0" presId="urn:microsoft.com/office/officeart/2005/8/layout/pList2"/>
    <dgm:cxn modelId="{F9FA5A9F-E435-41D6-AD6E-0411DFE38AE3}" type="presOf" srcId="{A3568D55-95CB-4D1C-9D8D-513724A50478}" destId="{9E353D91-004B-4D22-98A3-770089BE0F6E}" srcOrd="0" destOrd="0" presId="urn:microsoft.com/office/officeart/2005/8/layout/pList2"/>
    <dgm:cxn modelId="{AB3A758A-52C4-4DAD-8625-44F9BA777BD4}" srcId="{AEEEFF68-F815-4C50-97DF-AAEB7CF4691D}" destId="{D0687656-66F6-4027-8ECA-C552077D436C}" srcOrd="5" destOrd="0" parTransId="{E7601839-C256-47DE-8F33-F7CB1A768667}" sibTransId="{A5FA898F-A5E8-4948-9B5B-FC42D95D4FBE}"/>
    <dgm:cxn modelId="{E9940BB9-BEE1-4A8E-89FF-1D4FE5DFC55C}" type="presOf" srcId="{AEEEFF68-F815-4C50-97DF-AAEB7CF4691D}" destId="{4E2AB8BF-CA47-49C5-B61F-3D9CC4788D4B}" srcOrd="0" destOrd="0" presId="urn:microsoft.com/office/officeart/2005/8/layout/pList2"/>
    <dgm:cxn modelId="{AA4D55E8-9FB2-422A-A690-99E3F0705855}" type="presOf" srcId="{26C329E6-60F9-440B-853C-F5688E888BBE}" destId="{5E7F924A-F3CE-4A55-97F4-4B5141928D18}" srcOrd="0" destOrd="0" presId="urn:microsoft.com/office/officeart/2005/8/layout/pList2"/>
    <dgm:cxn modelId="{E088FBE6-DEAE-4A40-8960-4767A978B9B1}" type="presOf" srcId="{FD4D4546-533E-4AE8-88C5-8A03653C9A04}" destId="{8062B044-CC14-490F-B291-742DBCEBF5C4}" srcOrd="0" destOrd="0" presId="urn:microsoft.com/office/officeart/2005/8/layout/pList2"/>
    <dgm:cxn modelId="{139D6805-C6B1-407F-A57C-D05D84727F1C}" srcId="{AEEEFF68-F815-4C50-97DF-AAEB7CF4691D}" destId="{B8CBC08E-4C4E-472F-80B4-E3B14975029C}" srcOrd="2" destOrd="0" parTransId="{EBAB88AD-9B69-4C27-A940-F6A426C3ACC4}" sibTransId="{601F21E1-DCD1-45EE-9639-398DACB0EFB3}"/>
    <dgm:cxn modelId="{4100AFD3-BCC4-428F-A8F7-AB7202AC5E36}" type="presParOf" srcId="{4E2AB8BF-CA47-49C5-B61F-3D9CC4788D4B}" destId="{646017B8-D771-45F5-9503-A960A6FC5B71}" srcOrd="0" destOrd="0" presId="urn:microsoft.com/office/officeart/2005/8/layout/pList2"/>
    <dgm:cxn modelId="{B1ECA267-B829-4752-A729-AB39E50C3EFB}" type="presParOf" srcId="{4E2AB8BF-CA47-49C5-B61F-3D9CC4788D4B}" destId="{74B0A1B7-8EB4-42C6-900E-2FFE78410ADB}" srcOrd="1" destOrd="0" presId="urn:microsoft.com/office/officeart/2005/8/layout/pList2"/>
    <dgm:cxn modelId="{ACC25151-2950-49E0-BDE8-6268EA5DC387}" type="presParOf" srcId="{74B0A1B7-8EB4-42C6-900E-2FFE78410ADB}" destId="{0838C769-F46C-41C1-AEB2-B05024593586}" srcOrd="0" destOrd="0" presId="urn:microsoft.com/office/officeart/2005/8/layout/pList2"/>
    <dgm:cxn modelId="{764C3E41-C52B-431A-B88A-5B373157D6CF}" type="presParOf" srcId="{0838C769-F46C-41C1-AEB2-B05024593586}" destId="{59D55F44-6962-494F-BA5A-93279177FA8F}" srcOrd="0" destOrd="0" presId="urn:microsoft.com/office/officeart/2005/8/layout/pList2"/>
    <dgm:cxn modelId="{B66E5218-69BE-4EA9-B27B-D5FC667DD7A8}" type="presParOf" srcId="{0838C769-F46C-41C1-AEB2-B05024593586}" destId="{14948FAA-0BE7-4C77-B64F-6D1A1142F430}" srcOrd="1" destOrd="0" presId="urn:microsoft.com/office/officeart/2005/8/layout/pList2"/>
    <dgm:cxn modelId="{B40D5F0A-32D0-4CD6-8B08-671C685569B8}" type="presParOf" srcId="{0838C769-F46C-41C1-AEB2-B05024593586}" destId="{7735289D-B3CE-4146-811F-AA364F1B79A0}" srcOrd="2" destOrd="0" presId="urn:microsoft.com/office/officeart/2005/8/layout/pList2"/>
    <dgm:cxn modelId="{AF9D86BC-F770-4815-A46E-C6B4EFDBBBE7}" type="presParOf" srcId="{74B0A1B7-8EB4-42C6-900E-2FFE78410ADB}" destId="{8062B044-CC14-490F-B291-742DBCEBF5C4}" srcOrd="1" destOrd="0" presId="urn:microsoft.com/office/officeart/2005/8/layout/pList2"/>
    <dgm:cxn modelId="{3B6325FA-63E9-4031-BF24-799FC52CFA96}" type="presParOf" srcId="{74B0A1B7-8EB4-42C6-900E-2FFE78410ADB}" destId="{36F84411-376D-4D8A-9A3B-40037B4E242C}" srcOrd="2" destOrd="0" presId="urn:microsoft.com/office/officeart/2005/8/layout/pList2"/>
    <dgm:cxn modelId="{810B3FD3-C071-4083-B337-D474FAEADAA7}" type="presParOf" srcId="{36F84411-376D-4D8A-9A3B-40037B4E242C}" destId="{5E7F924A-F3CE-4A55-97F4-4B5141928D18}" srcOrd="0" destOrd="0" presId="urn:microsoft.com/office/officeart/2005/8/layout/pList2"/>
    <dgm:cxn modelId="{E4D9D9FE-2EAB-4B7F-B07D-3B1F107A5E4B}" type="presParOf" srcId="{36F84411-376D-4D8A-9A3B-40037B4E242C}" destId="{BF7F8B87-3071-453F-9830-DB56D09439A0}" srcOrd="1" destOrd="0" presId="urn:microsoft.com/office/officeart/2005/8/layout/pList2"/>
    <dgm:cxn modelId="{0CAA9C42-BC38-4004-AC13-4163B7001B7F}" type="presParOf" srcId="{36F84411-376D-4D8A-9A3B-40037B4E242C}" destId="{6F38744D-3091-4120-AA50-4FF00C812BB8}" srcOrd="2" destOrd="0" presId="urn:microsoft.com/office/officeart/2005/8/layout/pList2"/>
    <dgm:cxn modelId="{C8F55AC7-CB96-47F1-ACF9-242FBB3B480E}" type="presParOf" srcId="{74B0A1B7-8EB4-42C6-900E-2FFE78410ADB}" destId="{9E353D91-004B-4D22-98A3-770089BE0F6E}" srcOrd="3" destOrd="0" presId="urn:microsoft.com/office/officeart/2005/8/layout/pList2"/>
    <dgm:cxn modelId="{D9646D45-9DEC-4D19-83E6-C6ADA18649F5}" type="presParOf" srcId="{74B0A1B7-8EB4-42C6-900E-2FFE78410ADB}" destId="{ADAB8849-F6CD-45CD-B2B1-BB14D01F60AA}" srcOrd="4" destOrd="0" presId="urn:microsoft.com/office/officeart/2005/8/layout/pList2"/>
    <dgm:cxn modelId="{F4150261-0EBE-4562-A9EA-07BF5BC3FDBC}" type="presParOf" srcId="{ADAB8849-F6CD-45CD-B2B1-BB14D01F60AA}" destId="{3A9AA15B-7696-4846-8BFD-143975916777}" srcOrd="0" destOrd="0" presId="urn:microsoft.com/office/officeart/2005/8/layout/pList2"/>
    <dgm:cxn modelId="{7FF247CA-43FE-4472-8D2A-217E5A91B82F}" type="presParOf" srcId="{ADAB8849-F6CD-45CD-B2B1-BB14D01F60AA}" destId="{78954F4E-DD0E-4B0D-AB49-6448F3F8471F}" srcOrd="1" destOrd="0" presId="urn:microsoft.com/office/officeart/2005/8/layout/pList2"/>
    <dgm:cxn modelId="{56C48437-BC15-47BD-9F92-AAC13B08EE58}" type="presParOf" srcId="{ADAB8849-F6CD-45CD-B2B1-BB14D01F60AA}" destId="{BF12FA12-031B-40B5-8AB8-09A6D30A6069}" srcOrd="2" destOrd="0" presId="urn:microsoft.com/office/officeart/2005/8/layout/pList2"/>
    <dgm:cxn modelId="{C3082166-9C9A-41ED-8F3E-4D0AEBCE6D72}" type="presParOf" srcId="{74B0A1B7-8EB4-42C6-900E-2FFE78410ADB}" destId="{D9B1B1A4-631B-4B31-89D2-7365EC3F874C}" srcOrd="5" destOrd="0" presId="urn:microsoft.com/office/officeart/2005/8/layout/pList2"/>
    <dgm:cxn modelId="{1CF46105-D087-4F2C-BE06-BA35D9F8FE8E}" type="presParOf" srcId="{74B0A1B7-8EB4-42C6-900E-2FFE78410ADB}" destId="{5C55EF89-CD01-4366-A223-AAA5627F92AF}" srcOrd="6" destOrd="0" presId="urn:microsoft.com/office/officeart/2005/8/layout/pList2"/>
    <dgm:cxn modelId="{7A0281CA-F9A0-4016-B0F2-D8B3479736A7}" type="presParOf" srcId="{5C55EF89-CD01-4366-A223-AAA5627F92AF}" destId="{A3E82A5E-579A-44E9-8327-8406D69D6564}" srcOrd="0" destOrd="0" presId="urn:microsoft.com/office/officeart/2005/8/layout/pList2"/>
    <dgm:cxn modelId="{D60DBF15-0D96-41E9-BDCA-57413898FB87}" type="presParOf" srcId="{5C55EF89-CD01-4366-A223-AAA5627F92AF}" destId="{83CD72AF-CA60-44C6-963D-D94D9B257E58}" srcOrd="1" destOrd="0" presId="urn:microsoft.com/office/officeart/2005/8/layout/pList2"/>
    <dgm:cxn modelId="{9850A77A-7EE8-4C43-98FA-46C614D948E7}" type="presParOf" srcId="{5C55EF89-CD01-4366-A223-AAA5627F92AF}" destId="{54F14D7E-8877-469E-99EC-1330327AA6D0}" srcOrd="2" destOrd="0" presId="urn:microsoft.com/office/officeart/2005/8/layout/pList2"/>
    <dgm:cxn modelId="{E8B16C1B-DC0C-4208-834C-5375CB5A1AA9}" type="presParOf" srcId="{74B0A1B7-8EB4-42C6-900E-2FFE78410ADB}" destId="{F7163427-C119-445B-B817-B56F66FC54FF}" srcOrd="7" destOrd="0" presId="urn:microsoft.com/office/officeart/2005/8/layout/pList2"/>
    <dgm:cxn modelId="{4DCF01D6-A1D0-4D21-96C4-AF4EFF479CCE}" type="presParOf" srcId="{74B0A1B7-8EB4-42C6-900E-2FFE78410ADB}" destId="{A44F53CB-55D2-4988-A8EF-1649665662BE}" srcOrd="8" destOrd="0" presId="urn:microsoft.com/office/officeart/2005/8/layout/pList2"/>
    <dgm:cxn modelId="{28E912BB-6D21-4332-9589-39A51603564A}" type="presParOf" srcId="{A44F53CB-55D2-4988-A8EF-1649665662BE}" destId="{710DC144-02F2-41F6-9644-969613DBF1EA}" srcOrd="0" destOrd="0" presId="urn:microsoft.com/office/officeart/2005/8/layout/pList2"/>
    <dgm:cxn modelId="{34142641-8DA3-4F7E-BBC3-61A69D8E4D4F}" type="presParOf" srcId="{A44F53CB-55D2-4988-A8EF-1649665662BE}" destId="{E666D7A8-F515-4529-9133-018F08EC1D64}" srcOrd="1" destOrd="0" presId="urn:microsoft.com/office/officeart/2005/8/layout/pList2"/>
    <dgm:cxn modelId="{61948C85-A8AA-455F-9596-0A87236A8CA3}" type="presParOf" srcId="{A44F53CB-55D2-4988-A8EF-1649665662BE}" destId="{0540EC8E-BE6A-4014-B19C-AD3638FCB42D}" srcOrd="2" destOrd="0" presId="urn:microsoft.com/office/officeart/2005/8/layout/pList2"/>
    <dgm:cxn modelId="{4C525CC5-93D1-4997-A4E7-FC72C90F0F5E}" type="presParOf" srcId="{74B0A1B7-8EB4-42C6-900E-2FFE78410ADB}" destId="{6540AEA2-42FF-4972-BF65-35F803F66292}" srcOrd="9" destOrd="0" presId="urn:microsoft.com/office/officeart/2005/8/layout/pList2"/>
    <dgm:cxn modelId="{8EC56757-463E-4C44-B52C-3C907D1B1784}" type="presParOf" srcId="{74B0A1B7-8EB4-42C6-900E-2FFE78410ADB}" destId="{58A02871-6443-419C-942B-8414E446B043}" srcOrd="10" destOrd="0" presId="urn:microsoft.com/office/officeart/2005/8/layout/pList2"/>
    <dgm:cxn modelId="{60F19E5F-4F70-4404-9FE2-120194E1C966}" type="presParOf" srcId="{58A02871-6443-419C-942B-8414E446B043}" destId="{FA1FA440-5AB5-4416-BAC1-4AEAB811B6CA}" srcOrd="0" destOrd="0" presId="urn:microsoft.com/office/officeart/2005/8/layout/pList2"/>
    <dgm:cxn modelId="{26A39080-A18E-4904-8E51-8F5B4E803548}" type="presParOf" srcId="{58A02871-6443-419C-942B-8414E446B043}" destId="{35DA9531-BA48-4A79-BF16-3A918D9DD567}" srcOrd="1" destOrd="0" presId="urn:microsoft.com/office/officeart/2005/8/layout/pList2"/>
    <dgm:cxn modelId="{4D583FA1-9EC7-43A6-AA81-2976BA01022C}" type="presParOf" srcId="{58A02871-6443-419C-942B-8414E446B043}" destId="{4CAE4C29-EE80-404B-BC44-E10F11E11853}" srcOrd="2" destOrd="0" presId="urn:microsoft.com/office/officeart/2005/8/layout/pList2"/>
    <dgm:cxn modelId="{992609A8-62B4-4A7F-88D8-8EE30D7D6D91}" type="presParOf" srcId="{74B0A1B7-8EB4-42C6-900E-2FFE78410ADB}" destId="{BEA722A8-1597-41B4-B453-A1E36BF60438}" srcOrd="11" destOrd="0" presId="urn:microsoft.com/office/officeart/2005/8/layout/pList2"/>
    <dgm:cxn modelId="{5CF88A9F-94A5-4CAD-8386-99FD966EAB44}" type="presParOf" srcId="{74B0A1B7-8EB4-42C6-900E-2FFE78410ADB}" destId="{2E826387-21F8-4866-874D-1D17F897429F}" srcOrd="12" destOrd="0" presId="urn:microsoft.com/office/officeart/2005/8/layout/pList2"/>
    <dgm:cxn modelId="{4C085BD3-9F30-4C47-BFC6-8C9F40A682D3}" type="presParOf" srcId="{2E826387-21F8-4866-874D-1D17F897429F}" destId="{9621CC2A-DD3A-42B2-97BE-242457DE9E51}" srcOrd="0" destOrd="0" presId="urn:microsoft.com/office/officeart/2005/8/layout/pList2"/>
    <dgm:cxn modelId="{214B7BA0-1489-4047-84B5-93784B1363F0}" type="presParOf" srcId="{2E826387-21F8-4866-874D-1D17F897429F}" destId="{B4061927-631A-4AF9-A6C6-EEAAA606E59C}" srcOrd="1" destOrd="0" presId="urn:microsoft.com/office/officeart/2005/8/layout/pList2"/>
    <dgm:cxn modelId="{920E704E-C4DD-4C20-87AB-4A24421939E1}" type="presParOf" srcId="{2E826387-21F8-4866-874D-1D17F897429F}" destId="{7AA6FEA9-F57A-45E7-8960-14A12298EA7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9F421C-49AF-4442-9BE6-F327396997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CE2FD45-5117-4E01-AE1A-817973B290E1}">
      <dgm:prSet phldrT="[Текст]" phldr="1"/>
      <dgm:spPr/>
      <dgm:t>
        <a:bodyPr/>
        <a:lstStyle/>
        <a:p>
          <a:endParaRPr lang="ru-RU"/>
        </a:p>
      </dgm:t>
    </dgm:pt>
    <dgm:pt modelId="{F64F4CD1-AA7F-407A-B5B3-B0B2232573D0}" type="parTrans" cxnId="{6172B5D3-E4DD-4E6A-9087-BE20BF2FD2C8}">
      <dgm:prSet/>
      <dgm:spPr/>
      <dgm:t>
        <a:bodyPr/>
        <a:lstStyle/>
        <a:p>
          <a:endParaRPr lang="ru-RU"/>
        </a:p>
      </dgm:t>
    </dgm:pt>
    <dgm:pt modelId="{05EE760A-F534-4399-AEFC-A23F13F08424}" type="sibTrans" cxnId="{6172B5D3-E4DD-4E6A-9087-BE20BF2FD2C8}">
      <dgm:prSet/>
      <dgm:spPr/>
      <dgm:t>
        <a:bodyPr/>
        <a:lstStyle/>
        <a:p>
          <a:endParaRPr lang="ru-RU"/>
        </a:p>
      </dgm:t>
    </dgm:pt>
    <dgm:pt modelId="{3AC3E70F-FB80-42AE-983E-F9FF8F0F7DAC}">
      <dgm:prSet phldrT="[Текст]" phldr="1"/>
      <dgm:spPr/>
      <dgm:t>
        <a:bodyPr/>
        <a:lstStyle/>
        <a:p>
          <a:endParaRPr lang="ru-RU"/>
        </a:p>
      </dgm:t>
    </dgm:pt>
    <dgm:pt modelId="{FB529EF4-C7DE-4F39-9431-33A9FAEC3298}" type="parTrans" cxnId="{5AF0F2E8-AA57-463C-91A0-04E8B5E4A2B1}">
      <dgm:prSet/>
      <dgm:spPr/>
      <dgm:t>
        <a:bodyPr/>
        <a:lstStyle/>
        <a:p>
          <a:endParaRPr lang="ru-RU"/>
        </a:p>
      </dgm:t>
    </dgm:pt>
    <dgm:pt modelId="{CF211669-DA35-4955-9C58-349A83BC5AAA}" type="sibTrans" cxnId="{5AF0F2E8-AA57-463C-91A0-04E8B5E4A2B1}">
      <dgm:prSet/>
      <dgm:spPr/>
      <dgm:t>
        <a:bodyPr/>
        <a:lstStyle/>
        <a:p>
          <a:endParaRPr lang="ru-RU"/>
        </a:p>
      </dgm:t>
    </dgm:pt>
    <dgm:pt modelId="{408C4C25-7426-4849-8DC1-7DAFB9945F7F}">
      <dgm:prSet phldrT="[Текст]" phldr="1"/>
      <dgm:spPr/>
      <dgm:t>
        <a:bodyPr/>
        <a:lstStyle/>
        <a:p>
          <a:endParaRPr lang="ru-RU"/>
        </a:p>
      </dgm:t>
    </dgm:pt>
    <dgm:pt modelId="{2C17F28E-D655-475A-9CB7-8A5C8C91726A}" type="parTrans" cxnId="{02663666-E5C2-485E-A553-0AC24BC9FD61}">
      <dgm:prSet/>
      <dgm:spPr/>
      <dgm:t>
        <a:bodyPr/>
        <a:lstStyle/>
        <a:p>
          <a:endParaRPr lang="ru-RU"/>
        </a:p>
      </dgm:t>
    </dgm:pt>
    <dgm:pt modelId="{7F1B96BF-450A-4069-B4C9-EF72D359A4CA}" type="sibTrans" cxnId="{02663666-E5C2-485E-A553-0AC24BC9FD61}">
      <dgm:prSet/>
      <dgm:spPr/>
      <dgm:t>
        <a:bodyPr/>
        <a:lstStyle/>
        <a:p>
          <a:endParaRPr lang="ru-RU"/>
        </a:p>
      </dgm:t>
    </dgm:pt>
    <dgm:pt modelId="{C71C8A27-95B8-4814-99AC-BB7A2D451011}" type="pres">
      <dgm:prSet presAssocID="{769F421C-49AF-4442-9BE6-F327396997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79CB3C-7246-41C6-9632-673A8BDEE16A}" type="pres">
      <dgm:prSet presAssocID="{769F421C-49AF-4442-9BE6-F327396997EC}" presName="Name1" presStyleCnt="0"/>
      <dgm:spPr/>
    </dgm:pt>
    <dgm:pt modelId="{EFB8D9E7-12EA-42AD-B803-008E29574F7E}" type="pres">
      <dgm:prSet presAssocID="{769F421C-49AF-4442-9BE6-F327396997EC}" presName="cycle" presStyleCnt="0"/>
      <dgm:spPr/>
    </dgm:pt>
    <dgm:pt modelId="{59E708CF-6924-4784-A05D-597B91B99698}" type="pres">
      <dgm:prSet presAssocID="{769F421C-49AF-4442-9BE6-F327396997EC}" presName="srcNode" presStyleLbl="node1" presStyleIdx="0" presStyleCnt="3"/>
      <dgm:spPr/>
    </dgm:pt>
    <dgm:pt modelId="{1B3F7FC6-0F07-4EC1-BF7D-3BCF04B5BA76}" type="pres">
      <dgm:prSet presAssocID="{769F421C-49AF-4442-9BE6-F327396997EC}" presName="conn" presStyleLbl="parChTrans1D2" presStyleIdx="0" presStyleCnt="1"/>
      <dgm:spPr/>
      <dgm:t>
        <a:bodyPr/>
        <a:lstStyle/>
        <a:p>
          <a:endParaRPr lang="ru-RU"/>
        </a:p>
      </dgm:t>
    </dgm:pt>
    <dgm:pt modelId="{C44A709C-D562-485F-A618-AEDCF488138A}" type="pres">
      <dgm:prSet presAssocID="{769F421C-49AF-4442-9BE6-F327396997EC}" presName="extraNode" presStyleLbl="node1" presStyleIdx="0" presStyleCnt="3"/>
      <dgm:spPr/>
    </dgm:pt>
    <dgm:pt modelId="{63A57A7D-8430-4637-BCC2-89E83F5090A9}" type="pres">
      <dgm:prSet presAssocID="{769F421C-49AF-4442-9BE6-F327396997EC}" presName="dstNode" presStyleLbl="node1" presStyleIdx="0" presStyleCnt="3"/>
      <dgm:spPr/>
    </dgm:pt>
    <dgm:pt modelId="{F0EA48AB-BF99-40B4-A9CB-A852569ED891}" type="pres">
      <dgm:prSet presAssocID="{BCE2FD45-5117-4E01-AE1A-817973B290E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6384E-7659-4FBF-97B9-765EE852CD6F}" type="pres">
      <dgm:prSet presAssocID="{BCE2FD45-5117-4E01-AE1A-817973B290E1}" presName="accent_1" presStyleCnt="0"/>
      <dgm:spPr/>
    </dgm:pt>
    <dgm:pt modelId="{70737ADC-6BA4-4CB7-BC7C-986BB5A02B22}" type="pres">
      <dgm:prSet presAssocID="{BCE2FD45-5117-4E01-AE1A-817973B290E1}" presName="accentRepeatNode" presStyleLbl="solidFgAcc1" presStyleIdx="0" presStyleCnt="3"/>
      <dgm:spPr/>
    </dgm:pt>
    <dgm:pt modelId="{B653AFF5-B987-40AB-995E-89F29D3BD08A}" type="pres">
      <dgm:prSet presAssocID="{3AC3E70F-FB80-42AE-983E-F9FF8F0F7DA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58F3-98F4-43D6-816A-56435B97A2B6}" type="pres">
      <dgm:prSet presAssocID="{3AC3E70F-FB80-42AE-983E-F9FF8F0F7DAC}" presName="accent_2" presStyleCnt="0"/>
      <dgm:spPr/>
    </dgm:pt>
    <dgm:pt modelId="{B02E12D8-C0D8-4DD9-A85C-D93735D81778}" type="pres">
      <dgm:prSet presAssocID="{3AC3E70F-FB80-42AE-983E-F9FF8F0F7DAC}" presName="accentRepeatNode" presStyleLbl="solidFgAcc1" presStyleIdx="1" presStyleCnt="3"/>
      <dgm:spPr/>
    </dgm:pt>
    <dgm:pt modelId="{1F2EFCAB-435E-4959-8A14-7846BF6AEB5E}" type="pres">
      <dgm:prSet presAssocID="{408C4C25-7426-4849-8DC1-7DAFB9945F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6515F-91C3-43D6-AB85-D742684B7955}" type="pres">
      <dgm:prSet presAssocID="{408C4C25-7426-4849-8DC1-7DAFB9945F7F}" presName="accent_3" presStyleCnt="0"/>
      <dgm:spPr/>
    </dgm:pt>
    <dgm:pt modelId="{54B92B4C-5645-4F61-8AB1-E3AA80FD2590}" type="pres">
      <dgm:prSet presAssocID="{408C4C25-7426-4849-8DC1-7DAFB9945F7F}" presName="accentRepeatNode" presStyleLbl="solidFgAcc1" presStyleIdx="2" presStyleCnt="3"/>
      <dgm:spPr/>
    </dgm:pt>
  </dgm:ptLst>
  <dgm:cxnLst>
    <dgm:cxn modelId="{6172B5D3-E4DD-4E6A-9087-BE20BF2FD2C8}" srcId="{769F421C-49AF-4442-9BE6-F327396997EC}" destId="{BCE2FD45-5117-4E01-AE1A-817973B290E1}" srcOrd="0" destOrd="0" parTransId="{F64F4CD1-AA7F-407A-B5B3-B0B2232573D0}" sibTransId="{05EE760A-F534-4399-AEFC-A23F13F08424}"/>
    <dgm:cxn modelId="{298096FB-84D7-4594-96BE-EAB366DFBABF}" type="presOf" srcId="{BCE2FD45-5117-4E01-AE1A-817973B290E1}" destId="{F0EA48AB-BF99-40B4-A9CB-A852569ED891}" srcOrd="0" destOrd="0" presId="urn:microsoft.com/office/officeart/2008/layout/VerticalCurvedList"/>
    <dgm:cxn modelId="{D1E3F009-AA0D-4F54-99A1-148D1F4DBBD7}" type="presOf" srcId="{05EE760A-F534-4399-AEFC-A23F13F08424}" destId="{1B3F7FC6-0F07-4EC1-BF7D-3BCF04B5BA76}" srcOrd="0" destOrd="0" presId="urn:microsoft.com/office/officeart/2008/layout/VerticalCurvedList"/>
    <dgm:cxn modelId="{EFE77A03-0F00-4C7D-99A9-AC9763CD2956}" type="presOf" srcId="{769F421C-49AF-4442-9BE6-F327396997EC}" destId="{C71C8A27-95B8-4814-99AC-BB7A2D451011}" srcOrd="0" destOrd="0" presId="urn:microsoft.com/office/officeart/2008/layout/VerticalCurvedList"/>
    <dgm:cxn modelId="{5AF0F2E8-AA57-463C-91A0-04E8B5E4A2B1}" srcId="{769F421C-49AF-4442-9BE6-F327396997EC}" destId="{3AC3E70F-FB80-42AE-983E-F9FF8F0F7DAC}" srcOrd="1" destOrd="0" parTransId="{FB529EF4-C7DE-4F39-9431-33A9FAEC3298}" sibTransId="{CF211669-DA35-4955-9C58-349A83BC5AAA}"/>
    <dgm:cxn modelId="{A1F89EAD-31AB-4C7B-928E-A9B7F14E3250}" type="presOf" srcId="{3AC3E70F-FB80-42AE-983E-F9FF8F0F7DAC}" destId="{B653AFF5-B987-40AB-995E-89F29D3BD08A}" srcOrd="0" destOrd="0" presId="urn:microsoft.com/office/officeart/2008/layout/VerticalCurvedList"/>
    <dgm:cxn modelId="{02663666-E5C2-485E-A553-0AC24BC9FD61}" srcId="{769F421C-49AF-4442-9BE6-F327396997EC}" destId="{408C4C25-7426-4849-8DC1-7DAFB9945F7F}" srcOrd="2" destOrd="0" parTransId="{2C17F28E-D655-475A-9CB7-8A5C8C91726A}" sibTransId="{7F1B96BF-450A-4069-B4C9-EF72D359A4CA}"/>
    <dgm:cxn modelId="{B34964DD-797B-4871-8104-B2EC5058C1B0}" type="presOf" srcId="{408C4C25-7426-4849-8DC1-7DAFB9945F7F}" destId="{1F2EFCAB-435E-4959-8A14-7846BF6AEB5E}" srcOrd="0" destOrd="0" presId="urn:microsoft.com/office/officeart/2008/layout/VerticalCurvedList"/>
    <dgm:cxn modelId="{011C2EA1-899F-42A7-B505-770A2281885C}" type="presParOf" srcId="{C71C8A27-95B8-4814-99AC-BB7A2D451011}" destId="{9779CB3C-7246-41C6-9632-673A8BDEE16A}" srcOrd="0" destOrd="0" presId="urn:microsoft.com/office/officeart/2008/layout/VerticalCurvedList"/>
    <dgm:cxn modelId="{664A5DFF-4CEE-41A0-A7EF-9C2A7CD513C2}" type="presParOf" srcId="{9779CB3C-7246-41C6-9632-673A8BDEE16A}" destId="{EFB8D9E7-12EA-42AD-B803-008E29574F7E}" srcOrd="0" destOrd="0" presId="urn:microsoft.com/office/officeart/2008/layout/VerticalCurvedList"/>
    <dgm:cxn modelId="{E2AA3D89-D5BF-4816-BBE8-753C79F558DE}" type="presParOf" srcId="{EFB8D9E7-12EA-42AD-B803-008E29574F7E}" destId="{59E708CF-6924-4784-A05D-597B91B99698}" srcOrd="0" destOrd="0" presId="urn:microsoft.com/office/officeart/2008/layout/VerticalCurvedList"/>
    <dgm:cxn modelId="{F3A6BA4F-7940-48ED-B3D1-053A9D3A7813}" type="presParOf" srcId="{EFB8D9E7-12EA-42AD-B803-008E29574F7E}" destId="{1B3F7FC6-0F07-4EC1-BF7D-3BCF04B5BA76}" srcOrd="1" destOrd="0" presId="urn:microsoft.com/office/officeart/2008/layout/VerticalCurvedList"/>
    <dgm:cxn modelId="{82F87D12-47CA-4D36-B4C0-A99D01BA7419}" type="presParOf" srcId="{EFB8D9E7-12EA-42AD-B803-008E29574F7E}" destId="{C44A709C-D562-485F-A618-AEDCF488138A}" srcOrd="2" destOrd="0" presId="urn:microsoft.com/office/officeart/2008/layout/VerticalCurvedList"/>
    <dgm:cxn modelId="{82017A6B-F10B-4B45-8C0F-249CF0A1F18D}" type="presParOf" srcId="{EFB8D9E7-12EA-42AD-B803-008E29574F7E}" destId="{63A57A7D-8430-4637-BCC2-89E83F5090A9}" srcOrd="3" destOrd="0" presId="urn:microsoft.com/office/officeart/2008/layout/VerticalCurvedList"/>
    <dgm:cxn modelId="{8AD81690-C8B3-4968-AC0A-39CD9C9353DB}" type="presParOf" srcId="{9779CB3C-7246-41C6-9632-673A8BDEE16A}" destId="{F0EA48AB-BF99-40B4-A9CB-A852569ED891}" srcOrd="1" destOrd="0" presId="urn:microsoft.com/office/officeart/2008/layout/VerticalCurvedList"/>
    <dgm:cxn modelId="{2DB55303-9BC4-4557-9D33-6C68F352ED7C}" type="presParOf" srcId="{9779CB3C-7246-41C6-9632-673A8BDEE16A}" destId="{35A6384E-7659-4FBF-97B9-765EE852CD6F}" srcOrd="2" destOrd="0" presId="urn:microsoft.com/office/officeart/2008/layout/VerticalCurvedList"/>
    <dgm:cxn modelId="{EF35F797-588C-4E7A-8B5E-C9E74121DEC3}" type="presParOf" srcId="{35A6384E-7659-4FBF-97B9-765EE852CD6F}" destId="{70737ADC-6BA4-4CB7-BC7C-986BB5A02B22}" srcOrd="0" destOrd="0" presId="urn:microsoft.com/office/officeart/2008/layout/VerticalCurvedList"/>
    <dgm:cxn modelId="{F1F4E20A-0AA0-406C-8002-49A293B16112}" type="presParOf" srcId="{9779CB3C-7246-41C6-9632-673A8BDEE16A}" destId="{B653AFF5-B987-40AB-995E-89F29D3BD08A}" srcOrd="3" destOrd="0" presId="urn:microsoft.com/office/officeart/2008/layout/VerticalCurvedList"/>
    <dgm:cxn modelId="{8B769A7A-775E-47A3-A70A-50CA69C83D30}" type="presParOf" srcId="{9779CB3C-7246-41C6-9632-673A8BDEE16A}" destId="{937158F3-98F4-43D6-816A-56435B97A2B6}" srcOrd="4" destOrd="0" presId="urn:microsoft.com/office/officeart/2008/layout/VerticalCurvedList"/>
    <dgm:cxn modelId="{C66AAAE1-F0F0-4EA2-927E-933AC79232DB}" type="presParOf" srcId="{937158F3-98F4-43D6-816A-56435B97A2B6}" destId="{B02E12D8-C0D8-4DD9-A85C-D93735D81778}" srcOrd="0" destOrd="0" presId="urn:microsoft.com/office/officeart/2008/layout/VerticalCurvedList"/>
    <dgm:cxn modelId="{6044B557-F279-44A3-9793-3637DA61D445}" type="presParOf" srcId="{9779CB3C-7246-41C6-9632-673A8BDEE16A}" destId="{1F2EFCAB-435E-4959-8A14-7846BF6AEB5E}" srcOrd="5" destOrd="0" presId="urn:microsoft.com/office/officeart/2008/layout/VerticalCurvedList"/>
    <dgm:cxn modelId="{40A8073D-DDA0-43F5-BC4E-B8D1CC7BDA64}" type="presParOf" srcId="{9779CB3C-7246-41C6-9632-673A8BDEE16A}" destId="{FF86515F-91C3-43D6-AB85-D742684B7955}" srcOrd="6" destOrd="0" presId="urn:microsoft.com/office/officeart/2008/layout/VerticalCurvedList"/>
    <dgm:cxn modelId="{A89AF4A6-51EF-406E-8162-3EA6A6F682DD}" type="presParOf" srcId="{FF86515F-91C3-43D6-AB85-D742684B7955}" destId="{54B92B4C-5645-4F61-8AB1-E3AA80FD25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9E7220-6D89-4295-8BA8-0C015E2C78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A33817-0922-453F-9CBB-5A368832562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разрешений на строительство, выданных в электронном виде, в общем количестве выданных разрешений на строительство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6DAF9-3985-40BB-BA0A-B87A25CB2D2C}" type="parTrans" cxnId="{5EDD9CED-BCFB-4762-A8B6-C16903DA0EE7}">
      <dgm:prSet/>
      <dgm:spPr/>
      <dgm:t>
        <a:bodyPr/>
        <a:lstStyle/>
        <a:p>
          <a:endParaRPr lang="ru-RU"/>
        </a:p>
      </dgm:t>
    </dgm:pt>
    <dgm:pt modelId="{F5E36F4E-1522-4529-9BA3-ED96E3BC291A}" type="sibTrans" cxnId="{5EDD9CED-BCFB-4762-A8B6-C16903DA0EE7}">
      <dgm:prSet/>
      <dgm:spPr/>
      <dgm:t>
        <a:bodyPr/>
        <a:lstStyle/>
        <a:p>
          <a:endParaRPr lang="ru-RU"/>
        </a:p>
      </dgm:t>
    </dgm:pt>
    <dgm:pt modelId="{E278DF6D-07D4-4EFA-8CFB-191D1ADDA29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удовлетворенных заявок на аренду площадей в общем количестве поступивших заявок от субъектов малого предпринимательства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218B3-604D-4AFE-8767-DA42EAC602B6}" type="parTrans" cxnId="{F6066362-D23A-484D-B3D9-750CD8B856EF}">
      <dgm:prSet/>
      <dgm:spPr/>
      <dgm:t>
        <a:bodyPr/>
        <a:lstStyle/>
        <a:p>
          <a:endParaRPr lang="ru-RU"/>
        </a:p>
      </dgm:t>
    </dgm:pt>
    <dgm:pt modelId="{14076889-E3DF-432C-AF8A-7F903A920EF1}" type="sibTrans" cxnId="{F6066362-D23A-484D-B3D9-750CD8B856EF}">
      <dgm:prSet/>
      <dgm:spPr/>
      <dgm:t>
        <a:bodyPr/>
        <a:lstStyle/>
        <a:p>
          <a:endParaRPr lang="ru-RU"/>
        </a:p>
      </dgm:t>
    </dgm:pt>
    <dgm:pt modelId="{7C0744CC-5D87-49A4-885A-5BC052ED890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представителей предпринимательского сообщества в составе муниципального инвестиционного совета 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CCC3D-E65F-4CBB-B90A-B6A814FAD9A1}" type="parTrans" cxnId="{2AC95592-43A4-4DAF-8663-11C5941E63DD}">
      <dgm:prSet/>
      <dgm:spPr/>
      <dgm:t>
        <a:bodyPr/>
        <a:lstStyle/>
        <a:p>
          <a:endParaRPr lang="ru-RU"/>
        </a:p>
      </dgm:t>
    </dgm:pt>
    <dgm:pt modelId="{AC85D617-0ABA-4192-81D5-E7C7A313DC67}" type="sibTrans" cxnId="{2AC95592-43A4-4DAF-8663-11C5941E63DD}">
      <dgm:prSet/>
      <dgm:spPr/>
      <dgm:t>
        <a:bodyPr/>
        <a:lstStyle/>
        <a:p>
          <a:endParaRPr lang="ru-RU"/>
        </a:p>
      </dgm:t>
    </dgm:pt>
    <dgm:pt modelId="{77BB2E90-7847-4A23-80DE-8E3C7FB3DCB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вопросов, внесенных предпринимательским сообществом, в общем количестве рассмотренных вопросов на заседании муниципального инвестиционного совета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106FC-6DE1-47BF-BF6F-AB8B76B54EFC}" type="parTrans" cxnId="{0C47D5F8-CAEF-4469-A2C1-E22765E6827A}">
      <dgm:prSet/>
      <dgm:spPr/>
      <dgm:t>
        <a:bodyPr/>
        <a:lstStyle/>
        <a:p>
          <a:endParaRPr lang="ru-RU"/>
        </a:p>
      </dgm:t>
    </dgm:pt>
    <dgm:pt modelId="{5378E696-400C-40BA-A932-1F76BC47B067}" type="sibTrans" cxnId="{0C47D5F8-CAEF-4469-A2C1-E22765E6827A}">
      <dgm:prSet/>
      <dgm:spPr/>
      <dgm:t>
        <a:bodyPr/>
        <a:lstStyle/>
        <a:p>
          <a:endParaRPr lang="ru-RU"/>
        </a:p>
      </dgm:t>
    </dgm:pt>
    <dgm:pt modelId="{744A5729-01A9-4E42-B750-B847FC5085A9}" type="pres">
      <dgm:prSet presAssocID="{DA9E7220-6D89-4295-8BA8-0C015E2C78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EAF2ED8-65CC-43EC-82F4-06CD099D9E4C}" type="pres">
      <dgm:prSet presAssocID="{DA9E7220-6D89-4295-8BA8-0C015E2C787E}" presName="Name1" presStyleCnt="0"/>
      <dgm:spPr/>
    </dgm:pt>
    <dgm:pt modelId="{D5E0926E-222B-480A-BE43-736D78101ACC}" type="pres">
      <dgm:prSet presAssocID="{DA9E7220-6D89-4295-8BA8-0C015E2C787E}" presName="cycle" presStyleCnt="0"/>
      <dgm:spPr/>
    </dgm:pt>
    <dgm:pt modelId="{2BC7122C-0D1B-4525-A029-AB8B4FDB6784}" type="pres">
      <dgm:prSet presAssocID="{DA9E7220-6D89-4295-8BA8-0C015E2C787E}" presName="srcNode" presStyleLbl="node1" presStyleIdx="0" presStyleCnt="4"/>
      <dgm:spPr/>
    </dgm:pt>
    <dgm:pt modelId="{87E44957-AEEE-4E59-9F61-EC71414DDE57}" type="pres">
      <dgm:prSet presAssocID="{DA9E7220-6D89-4295-8BA8-0C015E2C787E}" presName="conn" presStyleLbl="parChTrans1D2" presStyleIdx="0" presStyleCnt="1"/>
      <dgm:spPr/>
      <dgm:t>
        <a:bodyPr/>
        <a:lstStyle/>
        <a:p>
          <a:endParaRPr lang="ru-RU"/>
        </a:p>
      </dgm:t>
    </dgm:pt>
    <dgm:pt modelId="{5608654B-8B7E-4B25-BB98-49ACAAF103F3}" type="pres">
      <dgm:prSet presAssocID="{DA9E7220-6D89-4295-8BA8-0C015E2C787E}" presName="extraNode" presStyleLbl="node1" presStyleIdx="0" presStyleCnt="4"/>
      <dgm:spPr/>
    </dgm:pt>
    <dgm:pt modelId="{B3746A9C-4435-4784-998A-3B275A2530B8}" type="pres">
      <dgm:prSet presAssocID="{DA9E7220-6D89-4295-8BA8-0C015E2C787E}" presName="dstNode" presStyleLbl="node1" presStyleIdx="0" presStyleCnt="4"/>
      <dgm:spPr/>
    </dgm:pt>
    <dgm:pt modelId="{A37C7FE0-7A59-4495-8A6F-2B222E588EF8}" type="pres">
      <dgm:prSet presAssocID="{14A33817-0922-453F-9CBB-5A368832562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D2094-012B-4915-993D-DFBF1F249E24}" type="pres">
      <dgm:prSet presAssocID="{14A33817-0922-453F-9CBB-5A3688325623}" presName="accent_1" presStyleCnt="0"/>
      <dgm:spPr/>
    </dgm:pt>
    <dgm:pt modelId="{6AE1AE2D-2302-4F7B-B124-C3DF590813AE}" type="pres">
      <dgm:prSet presAssocID="{14A33817-0922-453F-9CBB-5A3688325623}" presName="accentRepeatNode" presStyleLbl="solidFgAcc1" presStyleIdx="0" presStyleCnt="4"/>
      <dgm:spPr/>
    </dgm:pt>
    <dgm:pt modelId="{DE1C286C-252E-49A7-95A4-2834CE5321C6}" type="pres">
      <dgm:prSet presAssocID="{E278DF6D-07D4-4EFA-8CFB-191D1ADDA29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8EB12-D124-4363-8DCE-D3BCBE4FA85C}" type="pres">
      <dgm:prSet presAssocID="{E278DF6D-07D4-4EFA-8CFB-191D1ADDA29C}" presName="accent_2" presStyleCnt="0"/>
      <dgm:spPr/>
    </dgm:pt>
    <dgm:pt modelId="{BE07CB2B-135C-44E5-82E6-9D407363D843}" type="pres">
      <dgm:prSet presAssocID="{E278DF6D-07D4-4EFA-8CFB-191D1ADDA29C}" presName="accentRepeatNode" presStyleLbl="solidFgAcc1" presStyleIdx="1" presStyleCnt="4"/>
      <dgm:spPr/>
    </dgm:pt>
    <dgm:pt modelId="{C19481D4-B3B5-4192-8E70-6B4437D92C35}" type="pres">
      <dgm:prSet presAssocID="{7C0744CC-5D87-49A4-885A-5BC052ED8906}" presName="text_3" presStyleLbl="node1" presStyleIdx="2" presStyleCnt="4" custLinFactNeighborX="358" custLinFactNeighborY="-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31894-E263-4476-95FD-D8BE25F395B5}" type="pres">
      <dgm:prSet presAssocID="{7C0744CC-5D87-49A4-885A-5BC052ED8906}" presName="accent_3" presStyleCnt="0"/>
      <dgm:spPr/>
    </dgm:pt>
    <dgm:pt modelId="{63735E03-BF7A-45CE-9DEA-37331F182F2D}" type="pres">
      <dgm:prSet presAssocID="{7C0744CC-5D87-49A4-885A-5BC052ED8906}" presName="accentRepeatNode" presStyleLbl="solidFgAcc1" presStyleIdx="2" presStyleCnt="4"/>
      <dgm:spPr/>
    </dgm:pt>
    <dgm:pt modelId="{1967A77A-999D-422F-9167-FFB0960B60D9}" type="pres">
      <dgm:prSet presAssocID="{77BB2E90-7847-4A23-80DE-8E3C7FB3DCB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A2057-F49E-4501-9AF5-4E0A43A56D4D}" type="pres">
      <dgm:prSet presAssocID="{77BB2E90-7847-4A23-80DE-8E3C7FB3DCB4}" presName="accent_4" presStyleCnt="0"/>
      <dgm:spPr/>
    </dgm:pt>
    <dgm:pt modelId="{BE85333C-6993-4F47-86D9-612FFA5A7D87}" type="pres">
      <dgm:prSet presAssocID="{77BB2E90-7847-4A23-80DE-8E3C7FB3DCB4}" presName="accentRepeatNode" presStyleLbl="solidFgAcc1" presStyleIdx="3" presStyleCnt="4"/>
      <dgm:spPr/>
    </dgm:pt>
  </dgm:ptLst>
  <dgm:cxnLst>
    <dgm:cxn modelId="{6A545757-69A1-4A68-8B05-0059DF8C9542}" type="presOf" srcId="{E278DF6D-07D4-4EFA-8CFB-191D1ADDA29C}" destId="{DE1C286C-252E-49A7-95A4-2834CE5321C6}" srcOrd="0" destOrd="0" presId="urn:microsoft.com/office/officeart/2008/layout/VerticalCurvedList"/>
    <dgm:cxn modelId="{D442BDE2-A373-4C87-B92D-C652C50A596D}" type="presOf" srcId="{DA9E7220-6D89-4295-8BA8-0C015E2C787E}" destId="{744A5729-01A9-4E42-B750-B847FC5085A9}" srcOrd="0" destOrd="0" presId="urn:microsoft.com/office/officeart/2008/layout/VerticalCurvedList"/>
    <dgm:cxn modelId="{FF5108EC-5671-4B53-B7AB-6E438D4D92EE}" type="presOf" srcId="{F5E36F4E-1522-4529-9BA3-ED96E3BC291A}" destId="{87E44957-AEEE-4E59-9F61-EC71414DDE57}" srcOrd="0" destOrd="0" presId="urn:microsoft.com/office/officeart/2008/layout/VerticalCurvedList"/>
    <dgm:cxn modelId="{0C47D5F8-CAEF-4469-A2C1-E22765E6827A}" srcId="{DA9E7220-6D89-4295-8BA8-0C015E2C787E}" destId="{77BB2E90-7847-4A23-80DE-8E3C7FB3DCB4}" srcOrd="3" destOrd="0" parTransId="{0F4106FC-6DE1-47BF-BF6F-AB8B76B54EFC}" sibTransId="{5378E696-400C-40BA-A932-1F76BC47B067}"/>
    <dgm:cxn modelId="{4928D7DC-F5A2-491C-BC06-BEF3D9983D32}" type="presOf" srcId="{14A33817-0922-453F-9CBB-5A3688325623}" destId="{A37C7FE0-7A59-4495-8A6F-2B222E588EF8}" srcOrd="0" destOrd="0" presId="urn:microsoft.com/office/officeart/2008/layout/VerticalCurvedList"/>
    <dgm:cxn modelId="{5EDD9CED-BCFB-4762-A8B6-C16903DA0EE7}" srcId="{DA9E7220-6D89-4295-8BA8-0C015E2C787E}" destId="{14A33817-0922-453F-9CBB-5A3688325623}" srcOrd="0" destOrd="0" parTransId="{0726DAF9-3985-40BB-BA0A-B87A25CB2D2C}" sibTransId="{F5E36F4E-1522-4529-9BA3-ED96E3BC291A}"/>
    <dgm:cxn modelId="{2AC95592-43A4-4DAF-8663-11C5941E63DD}" srcId="{DA9E7220-6D89-4295-8BA8-0C015E2C787E}" destId="{7C0744CC-5D87-49A4-885A-5BC052ED8906}" srcOrd="2" destOrd="0" parTransId="{737CCC3D-E65F-4CBB-B90A-B6A814FAD9A1}" sibTransId="{AC85D617-0ABA-4192-81D5-E7C7A313DC67}"/>
    <dgm:cxn modelId="{3C627653-6998-4FFD-B45D-B486A2E2065E}" type="presOf" srcId="{7C0744CC-5D87-49A4-885A-5BC052ED8906}" destId="{C19481D4-B3B5-4192-8E70-6B4437D92C35}" srcOrd="0" destOrd="0" presId="urn:microsoft.com/office/officeart/2008/layout/VerticalCurvedList"/>
    <dgm:cxn modelId="{F6066362-D23A-484D-B3D9-750CD8B856EF}" srcId="{DA9E7220-6D89-4295-8BA8-0C015E2C787E}" destId="{E278DF6D-07D4-4EFA-8CFB-191D1ADDA29C}" srcOrd="1" destOrd="0" parTransId="{152218B3-604D-4AFE-8767-DA42EAC602B6}" sibTransId="{14076889-E3DF-432C-AF8A-7F903A920EF1}"/>
    <dgm:cxn modelId="{D1441201-82D5-4BAA-AA9B-99E7D7A0846B}" type="presOf" srcId="{77BB2E90-7847-4A23-80DE-8E3C7FB3DCB4}" destId="{1967A77A-999D-422F-9167-FFB0960B60D9}" srcOrd="0" destOrd="0" presId="urn:microsoft.com/office/officeart/2008/layout/VerticalCurvedList"/>
    <dgm:cxn modelId="{05CBBC17-6FE8-4E26-B76D-98B170939401}" type="presParOf" srcId="{744A5729-01A9-4E42-B750-B847FC5085A9}" destId="{3EAF2ED8-65CC-43EC-82F4-06CD099D9E4C}" srcOrd="0" destOrd="0" presId="urn:microsoft.com/office/officeart/2008/layout/VerticalCurvedList"/>
    <dgm:cxn modelId="{B75E7854-F1E6-4C5F-B019-8AA584B7FAD3}" type="presParOf" srcId="{3EAF2ED8-65CC-43EC-82F4-06CD099D9E4C}" destId="{D5E0926E-222B-480A-BE43-736D78101ACC}" srcOrd="0" destOrd="0" presId="urn:microsoft.com/office/officeart/2008/layout/VerticalCurvedList"/>
    <dgm:cxn modelId="{5C8814AB-C88A-4F35-AE8F-4D13B0C9F5EA}" type="presParOf" srcId="{D5E0926E-222B-480A-BE43-736D78101ACC}" destId="{2BC7122C-0D1B-4525-A029-AB8B4FDB6784}" srcOrd="0" destOrd="0" presId="urn:microsoft.com/office/officeart/2008/layout/VerticalCurvedList"/>
    <dgm:cxn modelId="{19BEFF93-86DE-44D9-96E5-E7BAD90758F2}" type="presParOf" srcId="{D5E0926E-222B-480A-BE43-736D78101ACC}" destId="{87E44957-AEEE-4E59-9F61-EC71414DDE57}" srcOrd="1" destOrd="0" presId="urn:microsoft.com/office/officeart/2008/layout/VerticalCurvedList"/>
    <dgm:cxn modelId="{16460F6B-9675-456F-9992-FD2BA19FF0A7}" type="presParOf" srcId="{D5E0926E-222B-480A-BE43-736D78101ACC}" destId="{5608654B-8B7E-4B25-BB98-49ACAAF103F3}" srcOrd="2" destOrd="0" presId="urn:microsoft.com/office/officeart/2008/layout/VerticalCurvedList"/>
    <dgm:cxn modelId="{77D58744-B202-4AA2-A754-1F3C9F088C6D}" type="presParOf" srcId="{D5E0926E-222B-480A-BE43-736D78101ACC}" destId="{B3746A9C-4435-4784-998A-3B275A2530B8}" srcOrd="3" destOrd="0" presId="urn:microsoft.com/office/officeart/2008/layout/VerticalCurvedList"/>
    <dgm:cxn modelId="{CCB88454-5E68-451E-8305-BAEF6CA550E1}" type="presParOf" srcId="{3EAF2ED8-65CC-43EC-82F4-06CD099D9E4C}" destId="{A37C7FE0-7A59-4495-8A6F-2B222E588EF8}" srcOrd="1" destOrd="0" presId="urn:microsoft.com/office/officeart/2008/layout/VerticalCurvedList"/>
    <dgm:cxn modelId="{560EB913-3B0D-4AC4-9BB0-157864AF5A65}" type="presParOf" srcId="{3EAF2ED8-65CC-43EC-82F4-06CD099D9E4C}" destId="{F0DD2094-012B-4915-993D-DFBF1F249E24}" srcOrd="2" destOrd="0" presId="urn:microsoft.com/office/officeart/2008/layout/VerticalCurvedList"/>
    <dgm:cxn modelId="{2D8301F8-49AF-4728-A58D-B460175AC00E}" type="presParOf" srcId="{F0DD2094-012B-4915-993D-DFBF1F249E24}" destId="{6AE1AE2D-2302-4F7B-B124-C3DF590813AE}" srcOrd="0" destOrd="0" presId="urn:microsoft.com/office/officeart/2008/layout/VerticalCurvedList"/>
    <dgm:cxn modelId="{46CD6D5F-A376-43DF-BCD8-B91F3DC443AA}" type="presParOf" srcId="{3EAF2ED8-65CC-43EC-82F4-06CD099D9E4C}" destId="{DE1C286C-252E-49A7-95A4-2834CE5321C6}" srcOrd="3" destOrd="0" presId="urn:microsoft.com/office/officeart/2008/layout/VerticalCurvedList"/>
    <dgm:cxn modelId="{CA8A90FB-3FB4-4A6D-9F83-9F77998329B7}" type="presParOf" srcId="{3EAF2ED8-65CC-43EC-82F4-06CD099D9E4C}" destId="{61B8EB12-D124-4363-8DCE-D3BCBE4FA85C}" srcOrd="4" destOrd="0" presId="urn:microsoft.com/office/officeart/2008/layout/VerticalCurvedList"/>
    <dgm:cxn modelId="{1C17E1A7-581C-4776-B5A6-3DC53ABB7B4D}" type="presParOf" srcId="{61B8EB12-D124-4363-8DCE-D3BCBE4FA85C}" destId="{BE07CB2B-135C-44E5-82E6-9D407363D843}" srcOrd="0" destOrd="0" presId="urn:microsoft.com/office/officeart/2008/layout/VerticalCurvedList"/>
    <dgm:cxn modelId="{52AB9BA0-F009-47CB-9FE9-FF6ED5EF6608}" type="presParOf" srcId="{3EAF2ED8-65CC-43EC-82F4-06CD099D9E4C}" destId="{C19481D4-B3B5-4192-8E70-6B4437D92C35}" srcOrd="5" destOrd="0" presId="urn:microsoft.com/office/officeart/2008/layout/VerticalCurvedList"/>
    <dgm:cxn modelId="{C0976850-74E5-4E55-9FE0-D2E1841989F2}" type="presParOf" srcId="{3EAF2ED8-65CC-43EC-82F4-06CD099D9E4C}" destId="{EC131894-E263-4476-95FD-D8BE25F395B5}" srcOrd="6" destOrd="0" presId="urn:microsoft.com/office/officeart/2008/layout/VerticalCurvedList"/>
    <dgm:cxn modelId="{EAD64E99-8A6E-4670-BF11-D4096A88A3E3}" type="presParOf" srcId="{EC131894-E263-4476-95FD-D8BE25F395B5}" destId="{63735E03-BF7A-45CE-9DEA-37331F182F2D}" srcOrd="0" destOrd="0" presId="urn:microsoft.com/office/officeart/2008/layout/VerticalCurvedList"/>
    <dgm:cxn modelId="{BDEBE27B-CD23-47C2-9AD5-2737DB5C056E}" type="presParOf" srcId="{3EAF2ED8-65CC-43EC-82F4-06CD099D9E4C}" destId="{1967A77A-999D-422F-9167-FFB0960B60D9}" srcOrd="7" destOrd="0" presId="urn:microsoft.com/office/officeart/2008/layout/VerticalCurvedList"/>
    <dgm:cxn modelId="{AD9D6AFC-FF06-4B66-9D58-834F9505CB21}" type="presParOf" srcId="{3EAF2ED8-65CC-43EC-82F4-06CD099D9E4C}" destId="{15EA2057-F49E-4501-9AF5-4E0A43A56D4D}" srcOrd="8" destOrd="0" presId="urn:microsoft.com/office/officeart/2008/layout/VerticalCurvedList"/>
    <dgm:cxn modelId="{0AE3637B-C87C-4201-B36E-2C5BF7AEFF34}" type="presParOf" srcId="{15EA2057-F49E-4501-9AF5-4E0A43A56D4D}" destId="{BE85333C-6993-4F47-86D9-612FFA5A7D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B858E4-3116-4FAB-8346-FD1AE7FF7DD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416462-3F91-49EB-9536-189913CC0E0F}">
      <dgm:prSet custT="1"/>
      <dgm:spPr/>
      <dgm:t>
        <a:bodyPr/>
        <a:lstStyle/>
        <a:p>
          <a:pPr algn="l"/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ООО «ПОЛИКЛИНИКА» -  оказание медицинских услуг </a:t>
          </a:r>
        </a:p>
        <a:p>
          <a:pPr algn="ctr"/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</a:p>
        <a:p>
          <a:pPr algn="ctr"/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2019 год - 747 094,26 рублей                                             2020 год - 124 786,68 рублей</a:t>
          </a:r>
          <a:endParaRPr lang="ru-RU" sz="1400" b="1" u="sng" kern="1200" dirty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05AA9622-47B3-4FB9-9657-B78DC9FE252B}" type="parTrans" cxnId="{B25AA6A1-CF93-48E9-AEE5-FEB43AA96BEC}">
      <dgm:prSet/>
      <dgm:spPr/>
      <dgm:t>
        <a:bodyPr/>
        <a:lstStyle/>
        <a:p>
          <a:endParaRPr lang="ru-RU"/>
        </a:p>
      </dgm:t>
    </dgm:pt>
    <dgm:pt modelId="{CAC28296-B201-4800-8851-F43C979F50A3}" type="sibTrans" cxnId="{B25AA6A1-CF93-48E9-AEE5-FEB43AA96BEC}">
      <dgm:prSet/>
      <dgm:spPr/>
      <dgm:t>
        <a:bodyPr/>
        <a:lstStyle/>
        <a:p>
          <a:endParaRPr lang="ru-RU"/>
        </a:p>
      </dgm:t>
    </dgm:pt>
    <dgm:pt modelId="{9933EBB0-562F-4DEB-AF8D-E23AB4E1AD81}">
      <dgm:prSet custT="1"/>
      <dgm:spPr/>
      <dgm:t>
        <a:bodyPr/>
        <a:lstStyle/>
        <a:p>
          <a:pPr algn="l"/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ООО «Мигрант» - социальное обслуживание, помощь в подготовке пакетов документов для УФМС иностранным гражданам лицам без гражданства, гражданам, участвующим в программе переселения соотечественников    </a:t>
          </a:r>
        </a:p>
        <a:p>
          <a:pPr algn="ctr"/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  <a:endParaRPr lang="ru-RU" sz="1400" b="1" u="sng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  <a:p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2019 год - 29 400,00 рублей                                                     2020 год - 11 343,00 рублей</a:t>
          </a:r>
          <a:endParaRPr lang="ru-RU" sz="1400" b="1" u="sng" kern="1200" dirty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4A5354AA-10F3-437B-ABA4-E22C7CD8611C}" type="parTrans" cxnId="{D3BE172E-41C1-4FB5-9B1B-AA839CB9BB15}">
      <dgm:prSet/>
      <dgm:spPr/>
      <dgm:t>
        <a:bodyPr/>
        <a:lstStyle/>
        <a:p>
          <a:endParaRPr lang="ru-RU"/>
        </a:p>
      </dgm:t>
    </dgm:pt>
    <dgm:pt modelId="{F5ABA81D-B77C-4CB1-8070-5AA9ABC5E7D1}" type="sibTrans" cxnId="{D3BE172E-41C1-4FB5-9B1B-AA839CB9BB15}">
      <dgm:prSet/>
      <dgm:spPr/>
      <dgm:t>
        <a:bodyPr/>
        <a:lstStyle/>
        <a:p>
          <a:endParaRPr lang="ru-RU"/>
        </a:p>
      </dgm:t>
    </dgm:pt>
    <dgm:pt modelId="{EE336C02-1DC6-461C-9B43-625E039EA576}">
      <dgm:prSet phldrT="[Текст]" custT="1"/>
      <dgm:spPr/>
      <dgm:t>
        <a:bodyPr/>
        <a:lstStyle/>
        <a:p>
          <a:endParaRPr lang="ru-RU" sz="1400" b="1" u="none" kern="1200" dirty="0" smtClean="0">
            <a:solidFill>
              <a:schemeClr val="bg1">
                <a:lumMod val="95000"/>
              </a:scheme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  <a:p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ИП Щербинин К.Н. - социальное обслуживание, служба  предоставления  услуг «Забота» </a:t>
          </a:r>
        </a:p>
        <a:p>
          <a:pPr algn="l"/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             </a:t>
          </a: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</a:p>
        <a:p>
          <a:pPr algn="l"/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                                             2019 год - 33 954,30 рублей</a:t>
          </a:r>
        </a:p>
        <a:p>
          <a:pPr algn="ctr"/>
          <a:endParaRPr lang="ru-RU" sz="1400" b="1" u="none" kern="1200" dirty="0">
            <a:solidFill>
              <a:schemeClr val="bg1">
                <a:lumMod val="95000"/>
              </a:scheme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039C194D-3777-4ACC-BD16-0ED8D8770C22}" type="parTrans" cxnId="{5C5F206E-C873-42B8-A5D1-4201BA5BAA57}">
      <dgm:prSet/>
      <dgm:spPr/>
      <dgm:t>
        <a:bodyPr/>
        <a:lstStyle/>
        <a:p>
          <a:endParaRPr lang="ru-RU"/>
        </a:p>
      </dgm:t>
    </dgm:pt>
    <dgm:pt modelId="{C6A852A2-0BE4-4EF6-BD91-D5BCBDFD6494}" type="sibTrans" cxnId="{5C5F206E-C873-42B8-A5D1-4201BA5BAA57}">
      <dgm:prSet/>
      <dgm:spPr/>
      <dgm:t>
        <a:bodyPr/>
        <a:lstStyle/>
        <a:p>
          <a:endParaRPr lang="ru-RU"/>
        </a:p>
      </dgm:t>
    </dgm:pt>
    <dgm:pt modelId="{8352983B-7606-4A6B-B6AD-D4F9BA43505A}">
      <dgm:prSet custT="1"/>
      <dgm:spPr/>
      <dgm:t>
        <a:bodyPr/>
        <a:lstStyle/>
        <a:p>
          <a:pPr algn="ctr"/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ИП Долгушина Е.С. - образование, студия интеллектуального развития, дополнительное образование детей и взрослых</a:t>
          </a: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        </a:t>
          </a:r>
        </a:p>
        <a:p>
          <a:pPr algn="ctr"/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</a:p>
        <a:p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2019 год - 103 194,00 рублей                                                   2020 год - 60 109,00 рублей</a:t>
          </a:r>
          <a:endParaRPr lang="ru-RU" sz="1400" b="1" u="sng" kern="1200" dirty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01C125C7-6AAB-4C9D-8010-606E8B9BAF8F}" type="parTrans" cxnId="{215C23CD-F879-4CBD-92DE-2247C818AC6C}">
      <dgm:prSet/>
      <dgm:spPr/>
      <dgm:t>
        <a:bodyPr/>
        <a:lstStyle/>
        <a:p>
          <a:endParaRPr lang="ru-RU"/>
        </a:p>
      </dgm:t>
    </dgm:pt>
    <dgm:pt modelId="{A715A25F-60C3-4CCC-ADE7-D74814E2EAF7}" type="sibTrans" cxnId="{215C23CD-F879-4CBD-92DE-2247C818AC6C}">
      <dgm:prSet/>
      <dgm:spPr/>
      <dgm:t>
        <a:bodyPr/>
        <a:lstStyle/>
        <a:p>
          <a:endParaRPr lang="ru-RU"/>
        </a:p>
      </dgm:t>
    </dgm:pt>
    <dgm:pt modelId="{1411E2E2-6F27-4A97-9D2A-6C80AFC5AC7B}">
      <dgm:prSet phldrT="[Текст]" custT="1"/>
      <dgm:spPr/>
      <dgm:t>
        <a:bodyPr/>
        <a:lstStyle/>
        <a:p>
          <a:pPr algn="l"/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ИП Сухушина Е.Н. - социальное обслуживание,  оказание консалтинговых, туристических услуг</a:t>
          </a:r>
        </a:p>
        <a:p>
          <a:pPr algn="ctr"/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</a:p>
        <a:p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2019 год - 31 837,00 рублей                                               2020 год - 9 796,00 рублей</a:t>
          </a:r>
          <a:endParaRPr lang="ru-RU" sz="1400" b="1" u="sng" kern="1200" dirty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21F7A55E-CC6C-42FF-9A17-6B5F42043239}" type="parTrans" cxnId="{DCD64335-3E3A-436D-A3BE-B9F08FB86FF8}">
      <dgm:prSet/>
      <dgm:spPr/>
      <dgm:t>
        <a:bodyPr/>
        <a:lstStyle/>
        <a:p>
          <a:endParaRPr lang="ru-RU"/>
        </a:p>
      </dgm:t>
    </dgm:pt>
    <dgm:pt modelId="{99E025F0-06A1-44C3-A4FB-FB54FAD0426C}" type="sibTrans" cxnId="{DCD64335-3E3A-436D-A3BE-B9F08FB86FF8}">
      <dgm:prSet/>
      <dgm:spPr/>
      <dgm:t>
        <a:bodyPr/>
        <a:lstStyle/>
        <a:p>
          <a:endParaRPr lang="ru-RU"/>
        </a:p>
      </dgm:t>
    </dgm:pt>
    <dgm:pt modelId="{7A79401E-A646-46AE-AF12-65B73C516ED9}">
      <dgm:prSet custT="1"/>
      <dgm:spPr/>
      <dgm:t>
        <a:bodyPr/>
        <a:lstStyle/>
        <a:p>
          <a:pPr algn="l"/>
          <a:endParaRPr lang="ru-RU" sz="1400" b="1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5280124D-4FCD-4015-9B9D-E8B1CFBA85D5}" type="parTrans" cxnId="{D2D1A30E-6A2B-4750-B2A8-51635BBF0CEB}">
      <dgm:prSet/>
      <dgm:spPr/>
      <dgm:t>
        <a:bodyPr/>
        <a:lstStyle/>
        <a:p>
          <a:endParaRPr lang="ru-RU"/>
        </a:p>
      </dgm:t>
    </dgm:pt>
    <dgm:pt modelId="{84014506-DBF1-4ADF-A8BA-CE75A8249F3E}" type="sibTrans" cxnId="{D2D1A30E-6A2B-4750-B2A8-51635BBF0CEB}">
      <dgm:prSet/>
      <dgm:spPr/>
      <dgm:t>
        <a:bodyPr/>
        <a:lstStyle/>
        <a:p>
          <a:endParaRPr lang="ru-RU"/>
        </a:p>
      </dgm:t>
    </dgm:pt>
    <dgm:pt modelId="{4DAE5CCD-5F97-48B1-91E1-2DC4CC4983A0}">
      <dgm:prSet custT="1"/>
      <dgm:spPr/>
      <dgm:t>
        <a:bodyPr/>
        <a:lstStyle/>
        <a:p>
          <a:pPr algn="l"/>
          <a:endParaRPr lang="ru-RU" sz="1400" b="1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24556AF2-F3F9-450E-BFAB-07576AFC841B}" type="parTrans" cxnId="{2FAE155F-B9FE-496E-B9CE-C8E38736EB0B}">
      <dgm:prSet/>
      <dgm:spPr/>
      <dgm:t>
        <a:bodyPr/>
        <a:lstStyle/>
        <a:p>
          <a:endParaRPr lang="ru-RU"/>
        </a:p>
      </dgm:t>
    </dgm:pt>
    <dgm:pt modelId="{39D7853E-CBBF-4953-A3C2-2A94C867DC24}" type="sibTrans" cxnId="{2FAE155F-B9FE-496E-B9CE-C8E38736EB0B}">
      <dgm:prSet/>
      <dgm:spPr/>
      <dgm:t>
        <a:bodyPr/>
        <a:lstStyle/>
        <a:p>
          <a:endParaRPr lang="ru-RU"/>
        </a:p>
      </dgm:t>
    </dgm:pt>
    <dgm:pt modelId="{76DBF162-C0FE-4B59-99AE-1F4BD2D250F9}">
      <dgm:prSet custT="1"/>
      <dgm:spPr/>
      <dgm:t>
        <a:bodyPr/>
        <a:lstStyle/>
        <a:p>
          <a:pPr algn="l"/>
          <a:endParaRPr lang="ru-RU" sz="1400" b="1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C33A7CB4-0409-483F-B979-20B352FFD20C}" type="parTrans" cxnId="{5C46B1E6-B6A5-4901-A760-A01EFEC75FDF}">
      <dgm:prSet/>
      <dgm:spPr/>
      <dgm:t>
        <a:bodyPr/>
        <a:lstStyle/>
        <a:p>
          <a:endParaRPr lang="ru-RU"/>
        </a:p>
      </dgm:t>
    </dgm:pt>
    <dgm:pt modelId="{8D49387E-91F1-4817-AE5F-40561A40E821}" type="sibTrans" cxnId="{5C46B1E6-B6A5-4901-A760-A01EFEC75FDF}">
      <dgm:prSet/>
      <dgm:spPr/>
      <dgm:t>
        <a:bodyPr/>
        <a:lstStyle/>
        <a:p>
          <a:endParaRPr lang="ru-RU"/>
        </a:p>
      </dgm:t>
    </dgm:pt>
    <dgm:pt modelId="{79269A49-B7B7-463F-898F-4F686C4A6FFB}">
      <dgm:prSet custT="1"/>
      <dgm:spPr/>
      <dgm:t>
        <a:bodyPr/>
        <a:lstStyle/>
        <a:p>
          <a:pPr algn="l"/>
          <a:endParaRPr lang="ru-RU" sz="1400" b="1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gm:t>
    </dgm:pt>
    <dgm:pt modelId="{496F982E-F6FA-4BFD-B206-1310A2396997}" type="parTrans" cxnId="{14791230-AB11-4264-B2F3-73D2A0C84335}">
      <dgm:prSet/>
      <dgm:spPr/>
      <dgm:t>
        <a:bodyPr/>
        <a:lstStyle/>
        <a:p>
          <a:endParaRPr lang="ru-RU"/>
        </a:p>
      </dgm:t>
    </dgm:pt>
    <dgm:pt modelId="{13347249-6994-43B7-81B2-FCEAD41596F2}" type="sibTrans" cxnId="{14791230-AB11-4264-B2F3-73D2A0C84335}">
      <dgm:prSet/>
      <dgm:spPr/>
      <dgm:t>
        <a:bodyPr/>
        <a:lstStyle/>
        <a:p>
          <a:endParaRPr lang="ru-RU"/>
        </a:p>
      </dgm:t>
    </dgm:pt>
    <dgm:pt modelId="{E4C2183C-7C0A-4F7E-A52C-84250B465DE3}" type="pres">
      <dgm:prSet presAssocID="{8BB858E4-3116-4FAB-8346-FD1AE7FF7D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FBBA5F-F570-460B-A9E6-E42893730564}" type="pres">
      <dgm:prSet presAssocID="{52416462-3F91-49EB-9536-189913CC0E0F}" presName="comp" presStyleCnt="0"/>
      <dgm:spPr/>
    </dgm:pt>
    <dgm:pt modelId="{91AB41C8-1522-4558-B955-10EF08454BC6}" type="pres">
      <dgm:prSet presAssocID="{52416462-3F91-49EB-9536-189913CC0E0F}" presName="box" presStyleLbl="node1" presStyleIdx="0" presStyleCnt="5" custLinFactNeighborX="-317" custLinFactNeighborY="-2565"/>
      <dgm:spPr/>
      <dgm:t>
        <a:bodyPr/>
        <a:lstStyle/>
        <a:p>
          <a:endParaRPr lang="ru-RU"/>
        </a:p>
      </dgm:t>
    </dgm:pt>
    <dgm:pt modelId="{626EE713-8A4E-4CEC-A8DB-3643F4DF98E0}" type="pres">
      <dgm:prSet presAssocID="{52416462-3F91-49EB-9536-189913CC0E0F}" presName="img" presStyleLbl="fgImgPlace1" presStyleIdx="0" presStyleCnt="5" custScaleX="70700" custScaleY="1113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FDAF8B-CB2E-48EB-8F24-CC2EF76DD6DB}" type="pres">
      <dgm:prSet presAssocID="{52416462-3F91-49EB-9536-189913CC0E0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58879-59B2-40D1-89C3-524B657DCA1F}" type="pres">
      <dgm:prSet presAssocID="{CAC28296-B201-4800-8851-F43C979F50A3}" presName="spacer" presStyleCnt="0"/>
      <dgm:spPr/>
    </dgm:pt>
    <dgm:pt modelId="{9DCCF278-558B-461A-8678-015ACF16CFEB}" type="pres">
      <dgm:prSet presAssocID="{9933EBB0-562F-4DEB-AF8D-E23AB4E1AD81}" presName="comp" presStyleCnt="0"/>
      <dgm:spPr/>
    </dgm:pt>
    <dgm:pt modelId="{E46FBEDD-B882-4EE7-8A0A-97DB29874673}" type="pres">
      <dgm:prSet presAssocID="{9933EBB0-562F-4DEB-AF8D-E23AB4E1AD81}" presName="box" presStyleLbl="node1" presStyleIdx="1" presStyleCnt="5" custScaleY="134013"/>
      <dgm:spPr/>
      <dgm:t>
        <a:bodyPr/>
        <a:lstStyle/>
        <a:p>
          <a:endParaRPr lang="ru-RU"/>
        </a:p>
      </dgm:t>
    </dgm:pt>
    <dgm:pt modelId="{6775089B-2FE6-4FA9-AE38-9A67392A1DAE}" type="pres">
      <dgm:prSet presAssocID="{9933EBB0-562F-4DEB-AF8D-E23AB4E1AD81}" presName="img" presStyleLbl="fgImgPlace1" presStyleIdx="1" presStyleCnt="5" custScaleX="67213" custScaleY="1113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C7B78A-F8FB-4E4E-AE4F-2667BA6C019A}" type="pres">
      <dgm:prSet presAssocID="{9933EBB0-562F-4DEB-AF8D-E23AB4E1AD8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A5F46-B111-4600-BFF0-B289B4F9C034}" type="pres">
      <dgm:prSet presAssocID="{F5ABA81D-B77C-4CB1-8070-5AA9ABC5E7D1}" presName="spacer" presStyleCnt="0"/>
      <dgm:spPr/>
    </dgm:pt>
    <dgm:pt modelId="{A1354B5A-CB39-4362-BB58-1BD5892BEB7B}" type="pres">
      <dgm:prSet presAssocID="{8352983B-7606-4A6B-B6AD-D4F9BA43505A}" presName="comp" presStyleCnt="0"/>
      <dgm:spPr/>
    </dgm:pt>
    <dgm:pt modelId="{F3226312-4861-49A2-BD50-899BD2A2E9EF}" type="pres">
      <dgm:prSet presAssocID="{8352983B-7606-4A6B-B6AD-D4F9BA43505A}" presName="box" presStyleLbl="node1" presStyleIdx="2" presStyleCnt="5" custScaleY="133230"/>
      <dgm:spPr/>
      <dgm:t>
        <a:bodyPr/>
        <a:lstStyle/>
        <a:p>
          <a:endParaRPr lang="ru-RU"/>
        </a:p>
      </dgm:t>
    </dgm:pt>
    <dgm:pt modelId="{158582EA-5894-489E-91E2-D04B68574F0C}" type="pres">
      <dgm:prSet presAssocID="{8352983B-7606-4A6B-B6AD-D4F9BA43505A}" presName="img" presStyleLbl="fgImgPlace1" presStyleIdx="2" presStyleCnt="5" custScaleX="65574" custScaleY="11245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F30B39-C083-47E9-9FFC-F2AE030DCAC9}" type="pres">
      <dgm:prSet presAssocID="{8352983B-7606-4A6B-B6AD-D4F9BA43505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B6685-9D23-4625-B266-4D6A7CF20989}" type="pres">
      <dgm:prSet presAssocID="{A715A25F-60C3-4CCC-ADE7-D74814E2EAF7}" presName="spacer" presStyleCnt="0"/>
      <dgm:spPr/>
    </dgm:pt>
    <dgm:pt modelId="{66AA075F-F770-4A6B-8FD4-8F0A13806851}" type="pres">
      <dgm:prSet presAssocID="{1411E2E2-6F27-4A97-9D2A-6C80AFC5AC7B}" presName="comp" presStyleCnt="0"/>
      <dgm:spPr/>
    </dgm:pt>
    <dgm:pt modelId="{46A99F54-EAAF-4753-B65A-5E02BDDD8060}" type="pres">
      <dgm:prSet presAssocID="{1411E2E2-6F27-4A97-9D2A-6C80AFC5AC7B}" presName="box" presStyleLbl="node1" presStyleIdx="3" presStyleCnt="5" custScaleY="105098"/>
      <dgm:spPr/>
      <dgm:t>
        <a:bodyPr/>
        <a:lstStyle/>
        <a:p>
          <a:endParaRPr lang="ru-RU"/>
        </a:p>
      </dgm:t>
    </dgm:pt>
    <dgm:pt modelId="{7314CE20-D64C-4B3F-A7F9-384A8D28CA7D}" type="pres">
      <dgm:prSet presAssocID="{1411E2E2-6F27-4A97-9D2A-6C80AFC5AC7B}" presName="img" presStyleLbl="fgImgPlace1" presStyleIdx="3" presStyleCnt="5" custScaleX="65574" custScaleY="11245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88115F-AB4E-4519-835B-3CCFCB58AF2A}" type="pres">
      <dgm:prSet presAssocID="{1411E2E2-6F27-4A97-9D2A-6C80AFC5AC7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C3010-210E-482B-9B7E-862927C75AE1}" type="pres">
      <dgm:prSet presAssocID="{99E025F0-06A1-44C3-A4FB-FB54FAD0426C}" presName="spacer" presStyleCnt="0"/>
      <dgm:spPr/>
    </dgm:pt>
    <dgm:pt modelId="{787E3E13-2434-4F0F-A06B-5995D3691660}" type="pres">
      <dgm:prSet presAssocID="{EE336C02-1DC6-461C-9B43-625E039EA576}" presName="comp" presStyleCnt="0"/>
      <dgm:spPr/>
    </dgm:pt>
    <dgm:pt modelId="{4453C324-8604-432E-9231-6D0E4051D88A}" type="pres">
      <dgm:prSet presAssocID="{EE336C02-1DC6-461C-9B43-625E039EA576}" presName="box" presStyleLbl="node1" presStyleIdx="4" presStyleCnt="5" custScaleY="99408" custLinFactNeighborX="-156" custLinFactNeighborY="3685"/>
      <dgm:spPr/>
      <dgm:t>
        <a:bodyPr/>
        <a:lstStyle/>
        <a:p>
          <a:endParaRPr lang="ru-RU"/>
        </a:p>
      </dgm:t>
    </dgm:pt>
    <dgm:pt modelId="{0626D4DB-D1A3-4085-92E7-AEEFC0AB6433}" type="pres">
      <dgm:prSet presAssocID="{EE336C02-1DC6-461C-9B43-625E039EA576}" presName="img" presStyleLbl="fgImgPlace1" presStyleIdx="4" presStyleCnt="5" custScaleX="65986" custScaleY="98401" custLinFactNeighborX="-1488" custLinFactNeighborY="456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DDED1E-9ECE-46DE-8AB3-2D84884680F5}" type="pres">
      <dgm:prSet presAssocID="{EE336C02-1DC6-461C-9B43-625E039EA57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AA6A1-CF93-48E9-AEE5-FEB43AA96BEC}" srcId="{8BB858E4-3116-4FAB-8346-FD1AE7FF7DDA}" destId="{52416462-3F91-49EB-9536-189913CC0E0F}" srcOrd="0" destOrd="0" parTransId="{05AA9622-47B3-4FB9-9657-B78DC9FE252B}" sibTransId="{CAC28296-B201-4800-8851-F43C979F50A3}"/>
    <dgm:cxn modelId="{14791230-AB11-4264-B2F3-73D2A0C84335}" srcId="{1411E2E2-6F27-4A97-9D2A-6C80AFC5AC7B}" destId="{79269A49-B7B7-463F-898F-4F686C4A6FFB}" srcOrd="0" destOrd="0" parTransId="{496F982E-F6FA-4BFD-B206-1310A2396997}" sibTransId="{13347249-6994-43B7-81B2-FCEAD41596F2}"/>
    <dgm:cxn modelId="{0CD2643B-C669-489F-9DDC-98A58DB3026E}" type="presOf" srcId="{7A79401E-A646-46AE-AF12-65B73C516ED9}" destId="{F3226312-4861-49A2-BD50-899BD2A2E9EF}" srcOrd="0" destOrd="1" presId="urn:microsoft.com/office/officeart/2005/8/layout/vList4"/>
    <dgm:cxn modelId="{DCD64335-3E3A-436D-A3BE-B9F08FB86FF8}" srcId="{8BB858E4-3116-4FAB-8346-FD1AE7FF7DDA}" destId="{1411E2E2-6F27-4A97-9D2A-6C80AFC5AC7B}" srcOrd="3" destOrd="0" parTransId="{21F7A55E-CC6C-42FF-9A17-6B5F42043239}" sibTransId="{99E025F0-06A1-44C3-A4FB-FB54FAD0426C}"/>
    <dgm:cxn modelId="{8AC4264C-FAFD-44AB-9219-DDF76E5763CC}" type="presOf" srcId="{79269A49-B7B7-463F-898F-4F686C4A6FFB}" destId="{46A99F54-EAAF-4753-B65A-5E02BDDD8060}" srcOrd="0" destOrd="1" presId="urn:microsoft.com/office/officeart/2005/8/layout/vList4"/>
    <dgm:cxn modelId="{5C5F206E-C873-42B8-A5D1-4201BA5BAA57}" srcId="{8BB858E4-3116-4FAB-8346-FD1AE7FF7DDA}" destId="{EE336C02-1DC6-461C-9B43-625E039EA576}" srcOrd="4" destOrd="0" parTransId="{039C194D-3777-4ACC-BD16-0ED8D8770C22}" sibTransId="{C6A852A2-0BE4-4EF6-BD91-D5BCBDFD6494}"/>
    <dgm:cxn modelId="{2A8E6106-5BAE-42A9-8675-6F28861F7376}" type="presOf" srcId="{8352983B-7606-4A6B-B6AD-D4F9BA43505A}" destId="{F1F30B39-C083-47E9-9FFC-F2AE030DCAC9}" srcOrd="1" destOrd="0" presId="urn:microsoft.com/office/officeart/2005/8/layout/vList4"/>
    <dgm:cxn modelId="{D3D48A5C-77C0-4AFE-8FF3-5DCC2627A50E}" type="presOf" srcId="{79269A49-B7B7-463F-898F-4F686C4A6FFB}" destId="{F088115F-AB4E-4519-835B-3CCFCB58AF2A}" srcOrd="1" destOrd="1" presId="urn:microsoft.com/office/officeart/2005/8/layout/vList4"/>
    <dgm:cxn modelId="{59188501-4267-4CAF-BF45-B7157C54BED0}" type="presOf" srcId="{EE336C02-1DC6-461C-9B43-625E039EA576}" destId="{8FDDED1E-9ECE-46DE-8AB3-2D84884680F5}" srcOrd="1" destOrd="0" presId="urn:microsoft.com/office/officeart/2005/8/layout/vList4"/>
    <dgm:cxn modelId="{159AFB2B-F387-487B-BC82-3890941D7CC4}" type="presOf" srcId="{7A79401E-A646-46AE-AF12-65B73C516ED9}" destId="{F1F30B39-C083-47E9-9FFC-F2AE030DCAC9}" srcOrd="1" destOrd="1" presId="urn:microsoft.com/office/officeart/2005/8/layout/vList4"/>
    <dgm:cxn modelId="{1E55E189-2E45-47AE-BFB5-8EAD0ED9BF53}" type="presOf" srcId="{9933EBB0-562F-4DEB-AF8D-E23AB4E1AD81}" destId="{E46FBEDD-B882-4EE7-8A0A-97DB29874673}" srcOrd="0" destOrd="0" presId="urn:microsoft.com/office/officeart/2005/8/layout/vList4"/>
    <dgm:cxn modelId="{D2D1A30E-6A2B-4750-B2A8-51635BBF0CEB}" srcId="{8352983B-7606-4A6B-B6AD-D4F9BA43505A}" destId="{7A79401E-A646-46AE-AF12-65B73C516ED9}" srcOrd="0" destOrd="0" parTransId="{5280124D-4FCD-4015-9B9D-E8B1CFBA85D5}" sibTransId="{84014506-DBF1-4ADF-A8BA-CE75A8249F3E}"/>
    <dgm:cxn modelId="{28167A3D-0BFD-4B01-A266-09B667C14250}" type="presOf" srcId="{76DBF162-C0FE-4B59-99AE-1F4BD2D250F9}" destId="{13FDAF8B-CB2E-48EB-8F24-CC2EF76DD6DB}" srcOrd="1" destOrd="1" presId="urn:microsoft.com/office/officeart/2005/8/layout/vList4"/>
    <dgm:cxn modelId="{3568A88B-2540-49FC-AA73-375D0C2E7848}" type="presOf" srcId="{52416462-3F91-49EB-9536-189913CC0E0F}" destId="{13FDAF8B-CB2E-48EB-8F24-CC2EF76DD6DB}" srcOrd="1" destOrd="0" presId="urn:microsoft.com/office/officeart/2005/8/layout/vList4"/>
    <dgm:cxn modelId="{A02FE283-EF23-4A99-88F7-44EB3B9FC992}" type="presOf" srcId="{8352983B-7606-4A6B-B6AD-D4F9BA43505A}" destId="{F3226312-4861-49A2-BD50-899BD2A2E9EF}" srcOrd="0" destOrd="0" presId="urn:microsoft.com/office/officeart/2005/8/layout/vList4"/>
    <dgm:cxn modelId="{61F2785E-8A76-454D-9C8B-BA67CD2BB127}" type="presOf" srcId="{EE336C02-1DC6-461C-9B43-625E039EA576}" destId="{4453C324-8604-432E-9231-6D0E4051D88A}" srcOrd="0" destOrd="0" presId="urn:microsoft.com/office/officeart/2005/8/layout/vList4"/>
    <dgm:cxn modelId="{0B4686A8-0030-4749-BB8A-33EB5C0B5DE9}" type="presOf" srcId="{4DAE5CCD-5F97-48B1-91E1-2DC4CC4983A0}" destId="{91AB41C8-1522-4558-B955-10EF08454BC6}" srcOrd="0" destOrd="2" presId="urn:microsoft.com/office/officeart/2005/8/layout/vList4"/>
    <dgm:cxn modelId="{2A76729B-6CB0-44AA-97F3-CB363EC72C5E}" type="presOf" srcId="{8BB858E4-3116-4FAB-8346-FD1AE7FF7DDA}" destId="{E4C2183C-7C0A-4F7E-A52C-84250B465DE3}" srcOrd="0" destOrd="0" presId="urn:microsoft.com/office/officeart/2005/8/layout/vList4"/>
    <dgm:cxn modelId="{5C46B1E6-B6A5-4901-A760-A01EFEC75FDF}" srcId="{52416462-3F91-49EB-9536-189913CC0E0F}" destId="{76DBF162-C0FE-4B59-99AE-1F4BD2D250F9}" srcOrd="0" destOrd="0" parTransId="{C33A7CB4-0409-483F-B979-20B352FFD20C}" sibTransId="{8D49387E-91F1-4817-AE5F-40561A40E821}"/>
    <dgm:cxn modelId="{BA2B8AE7-289F-4236-957C-5281242ACB82}" type="presOf" srcId="{1411E2E2-6F27-4A97-9D2A-6C80AFC5AC7B}" destId="{F088115F-AB4E-4519-835B-3CCFCB58AF2A}" srcOrd="1" destOrd="0" presId="urn:microsoft.com/office/officeart/2005/8/layout/vList4"/>
    <dgm:cxn modelId="{F34DA427-479A-4A99-9E4D-134B8067422D}" type="presOf" srcId="{4DAE5CCD-5F97-48B1-91E1-2DC4CC4983A0}" destId="{13FDAF8B-CB2E-48EB-8F24-CC2EF76DD6DB}" srcOrd="1" destOrd="2" presId="urn:microsoft.com/office/officeart/2005/8/layout/vList4"/>
    <dgm:cxn modelId="{609E625D-BBBE-4FF9-99F6-962108869292}" type="presOf" srcId="{52416462-3F91-49EB-9536-189913CC0E0F}" destId="{91AB41C8-1522-4558-B955-10EF08454BC6}" srcOrd="0" destOrd="0" presId="urn:microsoft.com/office/officeart/2005/8/layout/vList4"/>
    <dgm:cxn modelId="{2FAE155F-B9FE-496E-B9CE-C8E38736EB0B}" srcId="{52416462-3F91-49EB-9536-189913CC0E0F}" destId="{4DAE5CCD-5F97-48B1-91E1-2DC4CC4983A0}" srcOrd="1" destOrd="0" parTransId="{24556AF2-F3F9-450E-BFAB-07576AFC841B}" sibTransId="{39D7853E-CBBF-4953-A3C2-2A94C867DC24}"/>
    <dgm:cxn modelId="{AFF8737C-024F-40D6-972B-60DFC178EC55}" type="presOf" srcId="{76DBF162-C0FE-4B59-99AE-1F4BD2D250F9}" destId="{91AB41C8-1522-4558-B955-10EF08454BC6}" srcOrd="0" destOrd="1" presId="urn:microsoft.com/office/officeart/2005/8/layout/vList4"/>
    <dgm:cxn modelId="{3A0AB2E7-2F4C-4D3A-8D32-4973C97387F3}" type="presOf" srcId="{1411E2E2-6F27-4A97-9D2A-6C80AFC5AC7B}" destId="{46A99F54-EAAF-4753-B65A-5E02BDDD8060}" srcOrd="0" destOrd="0" presId="urn:microsoft.com/office/officeart/2005/8/layout/vList4"/>
    <dgm:cxn modelId="{D6FDAFF3-F49F-4FF1-B72F-BB8C46BB1FE2}" type="presOf" srcId="{9933EBB0-562F-4DEB-AF8D-E23AB4E1AD81}" destId="{8CC7B78A-F8FB-4E4E-AE4F-2667BA6C019A}" srcOrd="1" destOrd="0" presId="urn:microsoft.com/office/officeart/2005/8/layout/vList4"/>
    <dgm:cxn modelId="{215C23CD-F879-4CBD-92DE-2247C818AC6C}" srcId="{8BB858E4-3116-4FAB-8346-FD1AE7FF7DDA}" destId="{8352983B-7606-4A6B-B6AD-D4F9BA43505A}" srcOrd="2" destOrd="0" parTransId="{01C125C7-6AAB-4C9D-8010-606E8B9BAF8F}" sibTransId="{A715A25F-60C3-4CCC-ADE7-D74814E2EAF7}"/>
    <dgm:cxn modelId="{D3BE172E-41C1-4FB5-9B1B-AA839CB9BB15}" srcId="{8BB858E4-3116-4FAB-8346-FD1AE7FF7DDA}" destId="{9933EBB0-562F-4DEB-AF8D-E23AB4E1AD81}" srcOrd="1" destOrd="0" parTransId="{4A5354AA-10F3-437B-ABA4-E22C7CD8611C}" sibTransId="{F5ABA81D-B77C-4CB1-8070-5AA9ABC5E7D1}"/>
    <dgm:cxn modelId="{60BB1FC2-3CCF-415B-96FB-81EB0D9FBA26}" type="presParOf" srcId="{E4C2183C-7C0A-4F7E-A52C-84250B465DE3}" destId="{51FBBA5F-F570-460B-A9E6-E42893730564}" srcOrd="0" destOrd="0" presId="urn:microsoft.com/office/officeart/2005/8/layout/vList4"/>
    <dgm:cxn modelId="{8696EE39-BABB-4C52-A1B1-89574DFB10FA}" type="presParOf" srcId="{51FBBA5F-F570-460B-A9E6-E42893730564}" destId="{91AB41C8-1522-4558-B955-10EF08454BC6}" srcOrd="0" destOrd="0" presId="urn:microsoft.com/office/officeart/2005/8/layout/vList4"/>
    <dgm:cxn modelId="{E3A7A4AF-F2F7-4753-88BE-63CE1F665212}" type="presParOf" srcId="{51FBBA5F-F570-460B-A9E6-E42893730564}" destId="{626EE713-8A4E-4CEC-A8DB-3643F4DF98E0}" srcOrd="1" destOrd="0" presId="urn:microsoft.com/office/officeart/2005/8/layout/vList4"/>
    <dgm:cxn modelId="{8DA61B83-F0E0-45D3-941C-5099F0B6816C}" type="presParOf" srcId="{51FBBA5F-F570-460B-A9E6-E42893730564}" destId="{13FDAF8B-CB2E-48EB-8F24-CC2EF76DD6DB}" srcOrd="2" destOrd="0" presId="urn:microsoft.com/office/officeart/2005/8/layout/vList4"/>
    <dgm:cxn modelId="{FBE9BF92-1FB1-4389-9015-0610A9442A13}" type="presParOf" srcId="{E4C2183C-7C0A-4F7E-A52C-84250B465DE3}" destId="{50E58879-59B2-40D1-89C3-524B657DCA1F}" srcOrd="1" destOrd="0" presId="urn:microsoft.com/office/officeart/2005/8/layout/vList4"/>
    <dgm:cxn modelId="{FB4CE03F-5D1F-4095-ACB8-14856CA26E60}" type="presParOf" srcId="{E4C2183C-7C0A-4F7E-A52C-84250B465DE3}" destId="{9DCCF278-558B-461A-8678-015ACF16CFEB}" srcOrd="2" destOrd="0" presId="urn:microsoft.com/office/officeart/2005/8/layout/vList4"/>
    <dgm:cxn modelId="{DEE0DC8F-BF31-4CCF-B463-3B35F1256E4C}" type="presParOf" srcId="{9DCCF278-558B-461A-8678-015ACF16CFEB}" destId="{E46FBEDD-B882-4EE7-8A0A-97DB29874673}" srcOrd="0" destOrd="0" presId="urn:microsoft.com/office/officeart/2005/8/layout/vList4"/>
    <dgm:cxn modelId="{4B9CA872-ADAC-4330-B22D-A56BF997F372}" type="presParOf" srcId="{9DCCF278-558B-461A-8678-015ACF16CFEB}" destId="{6775089B-2FE6-4FA9-AE38-9A67392A1DAE}" srcOrd="1" destOrd="0" presId="urn:microsoft.com/office/officeart/2005/8/layout/vList4"/>
    <dgm:cxn modelId="{C02FDAF7-92EB-4B92-B769-9E03F6E793F0}" type="presParOf" srcId="{9DCCF278-558B-461A-8678-015ACF16CFEB}" destId="{8CC7B78A-F8FB-4E4E-AE4F-2667BA6C019A}" srcOrd="2" destOrd="0" presId="urn:microsoft.com/office/officeart/2005/8/layout/vList4"/>
    <dgm:cxn modelId="{A00A307B-99F1-4131-A53A-59C50266F6F1}" type="presParOf" srcId="{E4C2183C-7C0A-4F7E-A52C-84250B465DE3}" destId="{7C2A5F46-B111-4600-BFF0-B289B4F9C034}" srcOrd="3" destOrd="0" presId="urn:microsoft.com/office/officeart/2005/8/layout/vList4"/>
    <dgm:cxn modelId="{300E949E-2B4E-43A2-80D4-8F011A8C583E}" type="presParOf" srcId="{E4C2183C-7C0A-4F7E-A52C-84250B465DE3}" destId="{A1354B5A-CB39-4362-BB58-1BD5892BEB7B}" srcOrd="4" destOrd="0" presId="urn:microsoft.com/office/officeart/2005/8/layout/vList4"/>
    <dgm:cxn modelId="{81CCDF54-6599-4618-BD59-985E7106626F}" type="presParOf" srcId="{A1354B5A-CB39-4362-BB58-1BD5892BEB7B}" destId="{F3226312-4861-49A2-BD50-899BD2A2E9EF}" srcOrd="0" destOrd="0" presId="urn:microsoft.com/office/officeart/2005/8/layout/vList4"/>
    <dgm:cxn modelId="{D5BC1419-4C6B-4B65-A1B9-A3A64161E640}" type="presParOf" srcId="{A1354B5A-CB39-4362-BB58-1BD5892BEB7B}" destId="{158582EA-5894-489E-91E2-D04B68574F0C}" srcOrd="1" destOrd="0" presId="urn:microsoft.com/office/officeart/2005/8/layout/vList4"/>
    <dgm:cxn modelId="{F7F4A2A5-5667-4DDE-A12B-3FC1633FE2A6}" type="presParOf" srcId="{A1354B5A-CB39-4362-BB58-1BD5892BEB7B}" destId="{F1F30B39-C083-47E9-9FFC-F2AE030DCAC9}" srcOrd="2" destOrd="0" presId="urn:microsoft.com/office/officeart/2005/8/layout/vList4"/>
    <dgm:cxn modelId="{A4D8F644-C79F-4A62-A1F6-BE08F0473D0C}" type="presParOf" srcId="{E4C2183C-7C0A-4F7E-A52C-84250B465DE3}" destId="{D44B6685-9D23-4625-B266-4D6A7CF20989}" srcOrd="5" destOrd="0" presId="urn:microsoft.com/office/officeart/2005/8/layout/vList4"/>
    <dgm:cxn modelId="{86C79A03-5EE5-4F97-B02D-E413D1FE86E8}" type="presParOf" srcId="{E4C2183C-7C0A-4F7E-A52C-84250B465DE3}" destId="{66AA075F-F770-4A6B-8FD4-8F0A13806851}" srcOrd="6" destOrd="0" presId="urn:microsoft.com/office/officeart/2005/8/layout/vList4"/>
    <dgm:cxn modelId="{D92022A2-C12C-4F0F-96D4-FF3CD65B53CC}" type="presParOf" srcId="{66AA075F-F770-4A6B-8FD4-8F0A13806851}" destId="{46A99F54-EAAF-4753-B65A-5E02BDDD8060}" srcOrd="0" destOrd="0" presId="urn:microsoft.com/office/officeart/2005/8/layout/vList4"/>
    <dgm:cxn modelId="{263CD239-2985-476E-A3F2-7CA4C8D82AB2}" type="presParOf" srcId="{66AA075F-F770-4A6B-8FD4-8F0A13806851}" destId="{7314CE20-D64C-4B3F-A7F9-384A8D28CA7D}" srcOrd="1" destOrd="0" presId="urn:microsoft.com/office/officeart/2005/8/layout/vList4"/>
    <dgm:cxn modelId="{4317D5B7-6111-4948-B83D-108DA20FA657}" type="presParOf" srcId="{66AA075F-F770-4A6B-8FD4-8F0A13806851}" destId="{F088115F-AB4E-4519-835B-3CCFCB58AF2A}" srcOrd="2" destOrd="0" presId="urn:microsoft.com/office/officeart/2005/8/layout/vList4"/>
    <dgm:cxn modelId="{4C5CAB9D-ED07-4EE2-B806-EB97326D5E9E}" type="presParOf" srcId="{E4C2183C-7C0A-4F7E-A52C-84250B465DE3}" destId="{502C3010-210E-482B-9B7E-862927C75AE1}" srcOrd="7" destOrd="0" presId="urn:microsoft.com/office/officeart/2005/8/layout/vList4"/>
    <dgm:cxn modelId="{CFC97376-2747-47FA-B577-EB8E260BF1B5}" type="presParOf" srcId="{E4C2183C-7C0A-4F7E-A52C-84250B465DE3}" destId="{787E3E13-2434-4F0F-A06B-5995D3691660}" srcOrd="8" destOrd="0" presId="urn:microsoft.com/office/officeart/2005/8/layout/vList4"/>
    <dgm:cxn modelId="{BEEDE0AF-CC21-4C88-8E3B-D4BDD8F35509}" type="presParOf" srcId="{787E3E13-2434-4F0F-A06B-5995D3691660}" destId="{4453C324-8604-432E-9231-6D0E4051D88A}" srcOrd="0" destOrd="0" presId="urn:microsoft.com/office/officeart/2005/8/layout/vList4"/>
    <dgm:cxn modelId="{EC74E136-FB14-4553-A445-69B3A672C720}" type="presParOf" srcId="{787E3E13-2434-4F0F-A06B-5995D3691660}" destId="{0626D4DB-D1A3-4085-92E7-AEEFC0AB6433}" srcOrd="1" destOrd="0" presId="urn:microsoft.com/office/officeart/2005/8/layout/vList4"/>
    <dgm:cxn modelId="{73652562-16BC-45B1-BFEA-38CB0BCBC946}" type="presParOf" srcId="{787E3E13-2434-4F0F-A06B-5995D3691660}" destId="{8FDDED1E-9ECE-46DE-8AB3-2D84884680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7B8-D771-45F5-9503-A960A6FC5B71}">
      <dsp:nvSpPr>
        <dsp:cNvPr id="0" name=""/>
        <dsp:cNvSpPr/>
      </dsp:nvSpPr>
      <dsp:spPr>
        <a:xfrm>
          <a:off x="0" y="87267"/>
          <a:ext cx="11687695" cy="2250558"/>
        </a:xfrm>
        <a:prstGeom prst="roundRect">
          <a:avLst>
            <a:gd name="adj" fmla="val 10000"/>
          </a:avLst>
        </a:prstGeom>
        <a:solidFill>
          <a:srgbClr val="C3E3E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5289D-B3CE-4146-811F-AA364F1B79A0}">
      <dsp:nvSpPr>
        <dsp:cNvPr id="0" name=""/>
        <dsp:cNvSpPr/>
      </dsp:nvSpPr>
      <dsp:spPr>
        <a:xfrm>
          <a:off x="384501" y="375183"/>
          <a:ext cx="1820200" cy="17503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55F44-6962-494F-BA5A-93279177FA8F}">
      <dsp:nvSpPr>
        <dsp:cNvPr id="0" name=""/>
        <dsp:cNvSpPr/>
      </dsp:nvSpPr>
      <dsp:spPr>
        <a:xfrm rot="10800000">
          <a:off x="246797" y="2385348"/>
          <a:ext cx="2088233" cy="2446209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Физкультурно-спортивный комплекс с универсальным спортивным залом, залами единоборств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Объем инвестиций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228,0 млн. рублей,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планируемых рабочих мест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13,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ожидаемый объем налоговых поступлений –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1 306,8 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тыс.руб./год,</a:t>
          </a:r>
        </a:p>
        <a:p>
          <a:pPr algn="ctr">
            <a:spcBef>
              <a:spcPct val="0"/>
            </a:spcBef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Потенциальный инвестор  ООО «ЗССК «ЛИДЕР»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u="none" kern="1200" dirty="0">
            <a:solidFill>
              <a:schemeClr val="bg1">
                <a:lumMod val="95000"/>
              </a:scheme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 rot="10800000">
        <a:off x="311017" y="2385348"/>
        <a:ext cx="1959793" cy="2381989"/>
      </dsp:txXfrm>
    </dsp:sp>
    <dsp:sp modelId="{6F38744D-3091-4120-AA50-4FF00C812BB8}">
      <dsp:nvSpPr>
        <dsp:cNvPr id="0" name=""/>
        <dsp:cNvSpPr/>
      </dsp:nvSpPr>
      <dsp:spPr>
        <a:xfrm>
          <a:off x="7297724" y="389858"/>
          <a:ext cx="1820200" cy="17503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F924A-F3CE-4A55-97F4-4B5141928D18}">
      <dsp:nvSpPr>
        <dsp:cNvPr id="0" name=""/>
        <dsp:cNvSpPr/>
      </dsp:nvSpPr>
      <dsp:spPr>
        <a:xfrm rot="10800000">
          <a:off x="7199336" y="2360825"/>
          <a:ext cx="2104883" cy="2344268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Тренировочный спортивный комплекс с ледовым катком и бассейном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300,0 млн. рублей,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планируемых рабочих мест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15,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ожидаемый объем налоговых поступлений – 2 295,6 тыс.руб./год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1200" kern="1200" noProof="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64068" y="2360825"/>
        <a:ext cx="1975419" cy="2279536"/>
      </dsp:txXfrm>
    </dsp:sp>
    <dsp:sp modelId="{BF12FA12-031B-40B5-8AB8-09A6D30A6069}">
      <dsp:nvSpPr>
        <dsp:cNvPr id="0" name=""/>
        <dsp:cNvSpPr/>
      </dsp:nvSpPr>
      <dsp:spPr>
        <a:xfrm>
          <a:off x="9586601" y="371571"/>
          <a:ext cx="1820200" cy="17503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AA15B-7696-4846-8BFD-143975916777}">
      <dsp:nvSpPr>
        <dsp:cNvPr id="0" name=""/>
        <dsp:cNvSpPr/>
      </dsp:nvSpPr>
      <dsp:spPr>
        <a:xfrm rot="10800000">
          <a:off x="9572859" y="2369133"/>
          <a:ext cx="2068927" cy="2344268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«Скейт парк»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частных инвестиций составит  45,0 млн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планируется с 2021 года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36486" y="2369133"/>
        <a:ext cx="1941673" cy="2280641"/>
      </dsp:txXfrm>
    </dsp:sp>
    <dsp:sp modelId="{54F14D7E-8877-469E-99EC-1330327AA6D0}">
      <dsp:nvSpPr>
        <dsp:cNvPr id="0" name=""/>
        <dsp:cNvSpPr/>
      </dsp:nvSpPr>
      <dsp:spPr>
        <a:xfrm>
          <a:off x="2671206" y="398826"/>
          <a:ext cx="1831262" cy="17503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82A5E-579A-44E9-8327-8406D69D6564}">
      <dsp:nvSpPr>
        <dsp:cNvPr id="0" name=""/>
        <dsp:cNvSpPr/>
      </dsp:nvSpPr>
      <dsp:spPr>
        <a:xfrm rot="10800000">
          <a:off x="2545015" y="2357614"/>
          <a:ext cx="2015992" cy="2643625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и эксплуатация систем теплоснабжения, водоснабжения и водоотведения 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составит 1 405,8 млн рублей,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планируется с 2020 года,</a:t>
          </a:r>
        </a:p>
        <a:p>
          <a:pPr algn="ctr" rtl="0">
            <a:spcBef>
              <a:spcPct val="0"/>
            </a:spcBef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Потенциальный инвестор ООО «Городские электрические сети»         г. Нижневартовск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07014" y="2357614"/>
        <a:ext cx="1891994" cy="2581626"/>
      </dsp:txXfrm>
    </dsp:sp>
    <dsp:sp modelId="{0540EC8E-BE6A-4014-B19C-AD3638FCB42D}">
      <dsp:nvSpPr>
        <dsp:cNvPr id="0" name=""/>
        <dsp:cNvSpPr/>
      </dsp:nvSpPr>
      <dsp:spPr>
        <a:xfrm>
          <a:off x="4930584" y="398829"/>
          <a:ext cx="1819478" cy="17503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C144-02F2-41F6-9644-969613DBF1EA}">
      <dsp:nvSpPr>
        <dsp:cNvPr id="0" name=""/>
        <dsp:cNvSpPr/>
      </dsp:nvSpPr>
      <dsp:spPr>
        <a:xfrm rot="10800000">
          <a:off x="4764094" y="2362510"/>
          <a:ext cx="2051998" cy="2340005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улично-дорожной сети города Мегиона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Объем инвестиций составит 1 710,0 млн рублей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планируется с 2021,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Потенциальный инвестор АО «ДСК «АВТОБАН»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827200" y="2362510"/>
        <a:ext cx="1925786" cy="2276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7B8-D771-45F5-9503-A960A6FC5B71}">
      <dsp:nvSpPr>
        <dsp:cNvPr id="0" name=""/>
        <dsp:cNvSpPr/>
      </dsp:nvSpPr>
      <dsp:spPr>
        <a:xfrm>
          <a:off x="0" y="211815"/>
          <a:ext cx="11687695" cy="2376612"/>
        </a:xfrm>
        <a:prstGeom prst="roundRect">
          <a:avLst>
            <a:gd name="adj" fmla="val 10000"/>
          </a:avLst>
        </a:prstGeom>
        <a:solidFill>
          <a:srgbClr val="C3E3E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5289D-B3CE-4146-811F-AA364F1B79A0}">
      <dsp:nvSpPr>
        <dsp:cNvPr id="0" name=""/>
        <dsp:cNvSpPr/>
      </dsp:nvSpPr>
      <dsp:spPr>
        <a:xfrm>
          <a:off x="377173" y="764132"/>
          <a:ext cx="1331997" cy="1512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55F44-6962-494F-BA5A-93279177FA8F}">
      <dsp:nvSpPr>
        <dsp:cNvPr id="0" name=""/>
        <dsp:cNvSpPr/>
      </dsp:nvSpPr>
      <dsp:spPr>
        <a:xfrm rot="10800000">
          <a:off x="260627" y="2546517"/>
          <a:ext cx="1512345" cy="2229423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Патологоанатомический комплекс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1,5760 га</a:t>
          </a:r>
        </a:p>
        <a:p>
          <a:pPr algn="ctr">
            <a:spcBef>
              <a:spcPct val="0"/>
            </a:spcBef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pPr>
            <a:spcBef>
              <a:spcPct val="0"/>
            </a:spcBef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рабочих мест,</a:t>
          </a:r>
        </a:p>
        <a:p>
          <a:pPr>
            <a:spcBef>
              <a:spcPct val="0"/>
            </a:spcBef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pPr>
            <a:spcBef>
              <a:spcPct val="0"/>
            </a:spcBef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819,0  тыс.рублей</a:t>
          </a:r>
        </a:p>
        <a:p>
          <a:pPr>
            <a:spcBef>
              <a:spcPct val="0"/>
            </a:spcBef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</a:t>
          </a:r>
          <a:endParaRPr lang="ru-RU" sz="1600" b="0" u="none" kern="1200" dirty="0">
            <a:solidFill>
              <a:schemeClr val="bg1">
                <a:lumMod val="95000"/>
              </a:scheme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 rot="10800000">
        <a:off x="307137" y="2546517"/>
        <a:ext cx="1419325" cy="2182913"/>
      </dsp:txXfrm>
    </dsp:sp>
    <dsp:sp modelId="{6F38744D-3091-4120-AA50-4FF00C812BB8}">
      <dsp:nvSpPr>
        <dsp:cNvPr id="0" name=""/>
        <dsp:cNvSpPr/>
      </dsp:nvSpPr>
      <dsp:spPr>
        <a:xfrm>
          <a:off x="5350048" y="746657"/>
          <a:ext cx="1331997" cy="1512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F924A-F3CE-4A55-97F4-4B5141928D18}">
      <dsp:nvSpPr>
        <dsp:cNvPr id="0" name=""/>
        <dsp:cNvSpPr/>
      </dsp:nvSpPr>
      <dsp:spPr>
        <a:xfrm rot="10800000">
          <a:off x="5234047" y="2571208"/>
          <a:ext cx="1524404" cy="2192242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Торговый центр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1,0687 га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800" strike="sngStrike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рабочих мест,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9155,1 тыс.рублей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</a:t>
          </a:r>
          <a:endParaRPr lang="en-US" sz="1200" kern="1200" noProof="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280928" y="2571208"/>
        <a:ext cx="1430642" cy="2145361"/>
      </dsp:txXfrm>
    </dsp:sp>
    <dsp:sp modelId="{BF12FA12-031B-40B5-8AB8-09A6D30A6069}">
      <dsp:nvSpPr>
        <dsp:cNvPr id="0" name=""/>
        <dsp:cNvSpPr/>
      </dsp:nvSpPr>
      <dsp:spPr>
        <a:xfrm>
          <a:off x="6976489" y="747725"/>
          <a:ext cx="1331997" cy="1512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AA15B-7696-4846-8BFD-143975916777}">
      <dsp:nvSpPr>
        <dsp:cNvPr id="0" name=""/>
        <dsp:cNvSpPr/>
      </dsp:nvSpPr>
      <dsp:spPr>
        <a:xfrm rot="10800000">
          <a:off x="6893306" y="2571215"/>
          <a:ext cx="1498364" cy="2258034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 придорожного  сервиса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1,000 га Создание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рабочих мест,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609,1тыс.рублей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39386" y="2571215"/>
        <a:ext cx="1406204" cy="2211954"/>
      </dsp:txXfrm>
    </dsp:sp>
    <dsp:sp modelId="{54F14D7E-8877-469E-99EC-1330327AA6D0}">
      <dsp:nvSpPr>
        <dsp:cNvPr id="0" name=""/>
        <dsp:cNvSpPr/>
      </dsp:nvSpPr>
      <dsp:spPr>
        <a:xfrm>
          <a:off x="1987592" y="746665"/>
          <a:ext cx="1331997" cy="1512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82A5E-579A-44E9-8327-8406D69D6564}">
      <dsp:nvSpPr>
        <dsp:cNvPr id="0" name=""/>
        <dsp:cNvSpPr/>
      </dsp:nvSpPr>
      <dsp:spPr>
        <a:xfrm rot="10800000">
          <a:off x="1899103" y="2571201"/>
          <a:ext cx="1551845" cy="2239618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</a:t>
          </a: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0,985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рабочих мест,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2 901,5  тыс.рублей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46828" y="2571201"/>
        <a:ext cx="1456395" cy="2191893"/>
      </dsp:txXfrm>
    </dsp:sp>
    <dsp:sp modelId="{0540EC8E-BE6A-4014-B19C-AD3638FCB42D}">
      <dsp:nvSpPr>
        <dsp:cNvPr id="0" name=""/>
        <dsp:cNvSpPr/>
      </dsp:nvSpPr>
      <dsp:spPr>
        <a:xfrm>
          <a:off x="3696682" y="746662"/>
          <a:ext cx="1331997" cy="1512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C144-02F2-41F6-9644-969613DBF1EA}">
      <dsp:nvSpPr>
        <dsp:cNvPr id="0" name=""/>
        <dsp:cNvSpPr/>
      </dsp:nvSpPr>
      <dsp:spPr>
        <a:xfrm rot="10800000">
          <a:off x="3591725" y="2571215"/>
          <a:ext cx="1486103" cy="2196686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 музыки 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 1,2304 га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рабочих мест,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3 261,3 тыс.рублей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7428" y="2571215"/>
        <a:ext cx="1394697" cy="2150983"/>
      </dsp:txXfrm>
    </dsp:sp>
    <dsp:sp modelId="{4CAE4C29-EE80-404B-BC44-E10F11E11853}">
      <dsp:nvSpPr>
        <dsp:cNvPr id="0" name=""/>
        <dsp:cNvSpPr/>
      </dsp:nvSpPr>
      <dsp:spPr>
        <a:xfrm>
          <a:off x="10176549" y="750572"/>
          <a:ext cx="1331997" cy="15120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FA440-5AB5-4416-BAC1-4AEAB811B6CA}">
      <dsp:nvSpPr>
        <dsp:cNvPr id="0" name=""/>
        <dsp:cNvSpPr/>
      </dsp:nvSpPr>
      <dsp:spPr>
        <a:xfrm rot="10800000">
          <a:off x="10213040" y="2582369"/>
          <a:ext cx="1295999" cy="2008923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Парковая зона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S=0,3212 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252896" y="2582369"/>
        <a:ext cx="1216287" cy="1969067"/>
      </dsp:txXfrm>
    </dsp:sp>
    <dsp:sp modelId="{7AA6FEA9-F57A-45E7-8960-14A12298EA7E}">
      <dsp:nvSpPr>
        <dsp:cNvPr id="0" name=""/>
        <dsp:cNvSpPr/>
      </dsp:nvSpPr>
      <dsp:spPr>
        <a:xfrm>
          <a:off x="8587044" y="747548"/>
          <a:ext cx="1340258" cy="15180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1CC2A-DD3A-42B2-97BE-242457DE9E51}">
      <dsp:nvSpPr>
        <dsp:cNvPr id="0" name=""/>
        <dsp:cNvSpPr/>
      </dsp:nvSpPr>
      <dsp:spPr>
        <a:xfrm rot="10800000">
          <a:off x="8650424" y="2571215"/>
          <a:ext cx="1365634" cy="2299282"/>
        </a:xfrm>
        <a:prstGeom prst="round2SameRect">
          <a:avLst>
            <a:gd name="adj1" fmla="val 10500"/>
            <a:gd name="adj2" fmla="val 0"/>
          </a:avLst>
        </a:prstGeom>
        <a:solidFill>
          <a:srgbClr val="64D2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Животноводческий  комплекс (свиноводство)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S=18,890 га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рабочих мест,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Бюджетный эффект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609,1тыс.рублей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</a:t>
          </a:r>
          <a:endParaRPr lang="ru-RU" sz="1200" kern="1200" dirty="0" smtClean="0"/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692422" y="2571215"/>
        <a:ext cx="1281638" cy="2257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F7FC6-0F07-4EC1-BF7D-3BCF04B5BA7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A48AB-BF99-40B4-A9CB-A852569ED891}">
      <dsp:nvSpPr>
        <dsp:cNvPr id="0" name=""/>
        <dsp:cNvSpPr/>
      </dsp:nvSpPr>
      <dsp:spPr>
        <a:xfrm>
          <a:off x="604289" y="435133"/>
          <a:ext cx="4517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604289" y="435133"/>
        <a:ext cx="4517585" cy="870267"/>
      </dsp:txXfrm>
    </dsp:sp>
    <dsp:sp modelId="{70737ADC-6BA4-4CB7-BC7C-986BB5A02B22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3AFF5-B987-40AB-995E-89F29D3BD08A}">
      <dsp:nvSpPr>
        <dsp:cNvPr id="0" name=""/>
        <dsp:cNvSpPr/>
      </dsp:nvSpPr>
      <dsp:spPr>
        <a:xfrm>
          <a:off x="920631" y="1740535"/>
          <a:ext cx="4201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920631" y="1740535"/>
        <a:ext cx="4201243" cy="870267"/>
      </dsp:txXfrm>
    </dsp:sp>
    <dsp:sp modelId="{B02E12D8-C0D8-4DD9-A85C-D93735D81778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EFCAB-435E-4959-8A14-7846BF6AEB5E}">
      <dsp:nvSpPr>
        <dsp:cNvPr id="0" name=""/>
        <dsp:cNvSpPr/>
      </dsp:nvSpPr>
      <dsp:spPr>
        <a:xfrm>
          <a:off x="604289" y="3045936"/>
          <a:ext cx="4517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604289" y="3045936"/>
        <a:ext cx="4517585" cy="870267"/>
      </dsp:txXfrm>
    </dsp:sp>
    <dsp:sp modelId="{54B92B4C-5645-4F61-8AB1-E3AA80FD2590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44957-AEEE-4E59-9F61-EC71414DDE57}">
      <dsp:nvSpPr>
        <dsp:cNvPr id="0" name=""/>
        <dsp:cNvSpPr/>
      </dsp:nvSpPr>
      <dsp:spPr>
        <a:xfrm>
          <a:off x="-5867252" y="-897925"/>
          <a:ext cx="6984949" cy="6984949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C7FE0-7A59-4495-8A6F-2B222E588EF8}">
      <dsp:nvSpPr>
        <dsp:cNvPr id="0" name=""/>
        <dsp:cNvSpPr/>
      </dsp:nvSpPr>
      <dsp:spPr>
        <a:xfrm>
          <a:off x="585021" y="398937"/>
          <a:ext cx="9957769" cy="79829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64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разрешений на строительство, выданных в электронном виде, в общем количестве выданных разрешений на строительство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021" y="398937"/>
        <a:ext cx="9957769" cy="798290"/>
      </dsp:txXfrm>
    </dsp:sp>
    <dsp:sp modelId="{6AE1AE2D-2302-4F7B-B124-C3DF590813AE}">
      <dsp:nvSpPr>
        <dsp:cNvPr id="0" name=""/>
        <dsp:cNvSpPr/>
      </dsp:nvSpPr>
      <dsp:spPr>
        <a:xfrm>
          <a:off x="86089" y="299151"/>
          <a:ext cx="997863" cy="997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C286C-252E-49A7-95A4-2834CE5321C6}">
      <dsp:nvSpPr>
        <dsp:cNvPr id="0" name=""/>
        <dsp:cNvSpPr/>
      </dsp:nvSpPr>
      <dsp:spPr>
        <a:xfrm>
          <a:off x="1042699" y="1596581"/>
          <a:ext cx="9500090" cy="79829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64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удовлетворенных заявок на аренду площадей в общем количестве поступивших заявок от субъектов малого предпринимательства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2699" y="1596581"/>
        <a:ext cx="9500090" cy="798290"/>
      </dsp:txXfrm>
    </dsp:sp>
    <dsp:sp modelId="{BE07CB2B-135C-44E5-82E6-9D407363D843}">
      <dsp:nvSpPr>
        <dsp:cNvPr id="0" name=""/>
        <dsp:cNvSpPr/>
      </dsp:nvSpPr>
      <dsp:spPr>
        <a:xfrm>
          <a:off x="543768" y="1496795"/>
          <a:ext cx="997863" cy="997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481D4-B3B5-4192-8E70-6B4437D92C35}">
      <dsp:nvSpPr>
        <dsp:cNvPr id="0" name=""/>
        <dsp:cNvSpPr/>
      </dsp:nvSpPr>
      <dsp:spPr>
        <a:xfrm>
          <a:off x="1076710" y="2781397"/>
          <a:ext cx="9500090" cy="79829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64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представителей предпринимательского сообщества в составе муниципального инвестиционного совета 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6710" y="2781397"/>
        <a:ext cx="9500090" cy="798290"/>
      </dsp:txXfrm>
    </dsp:sp>
    <dsp:sp modelId="{63735E03-BF7A-45CE-9DEA-37331F182F2D}">
      <dsp:nvSpPr>
        <dsp:cNvPr id="0" name=""/>
        <dsp:cNvSpPr/>
      </dsp:nvSpPr>
      <dsp:spPr>
        <a:xfrm>
          <a:off x="543768" y="2694439"/>
          <a:ext cx="997863" cy="997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7A77A-999D-422F-9167-FFB0960B60D9}">
      <dsp:nvSpPr>
        <dsp:cNvPr id="0" name=""/>
        <dsp:cNvSpPr/>
      </dsp:nvSpPr>
      <dsp:spPr>
        <a:xfrm>
          <a:off x="585021" y="3991870"/>
          <a:ext cx="9957769" cy="79829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64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вопросов, внесенных предпринимательским сообществом, в общем количестве рассмотренных вопросов на заседании муниципального инвестиционного совета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021" y="3991870"/>
        <a:ext cx="9957769" cy="798290"/>
      </dsp:txXfrm>
    </dsp:sp>
    <dsp:sp modelId="{BE85333C-6993-4F47-86D9-612FFA5A7D87}">
      <dsp:nvSpPr>
        <dsp:cNvPr id="0" name=""/>
        <dsp:cNvSpPr/>
      </dsp:nvSpPr>
      <dsp:spPr>
        <a:xfrm>
          <a:off x="86089" y="3892083"/>
          <a:ext cx="997863" cy="997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B41C8-1522-4558-B955-10EF08454BC6}">
      <dsp:nvSpPr>
        <dsp:cNvPr id="0" name=""/>
        <dsp:cNvSpPr/>
      </dsp:nvSpPr>
      <dsp:spPr>
        <a:xfrm>
          <a:off x="0" y="0"/>
          <a:ext cx="10980000" cy="837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ООО «ПОЛИКЛИНИКА» -  оказание медицинских услуг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2019 год - 747 094,26 рублей                                             2020 год - 124 786,68 рублей</a:t>
          </a:r>
          <a:endParaRPr lang="ru-RU" sz="1400" b="1" u="sng" kern="1200" dirty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2279764" y="0"/>
        <a:ext cx="8700235" cy="837648"/>
      </dsp:txXfrm>
    </dsp:sp>
    <dsp:sp modelId="{626EE713-8A4E-4CEC-A8DB-3643F4DF98E0}">
      <dsp:nvSpPr>
        <dsp:cNvPr id="0" name=""/>
        <dsp:cNvSpPr/>
      </dsp:nvSpPr>
      <dsp:spPr>
        <a:xfrm>
          <a:off x="405478" y="45692"/>
          <a:ext cx="1552572" cy="7462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FBEDD-B882-4EE7-8A0A-97DB29874673}">
      <dsp:nvSpPr>
        <dsp:cNvPr id="0" name=""/>
        <dsp:cNvSpPr/>
      </dsp:nvSpPr>
      <dsp:spPr>
        <a:xfrm>
          <a:off x="0" y="921413"/>
          <a:ext cx="10980000" cy="1122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ООО «Мигрант» - социальное обслуживание, помощь в подготовке пакетов документов для УФМС иностранным гражданам лицам без гражданства, гражданам, участвующим в программе переселения соотечественников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  <a:endParaRPr lang="ru-RU" sz="1400" b="1" u="sng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2019 год - 29 400,00 рублей                                                     2020 год - 11 343,00 рублей</a:t>
          </a:r>
          <a:endParaRPr lang="ru-RU" sz="1400" b="1" u="sng" kern="1200" dirty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2279764" y="921413"/>
        <a:ext cx="8700235" cy="1122558"/>
      </dsp:txXfrm>
    </dsp:sp>
    <dsp:sp modelId="{6775089B-2FE6-4FA9-AE38-9A67392A1DAE}">
      <dsp:nvSpPr>
        <dsp:cNvPr id="0" name=""/>
        <dsp:cNvSpPr/>
      </dsp:nvSpPr>
      <dsp:spPr>
        <a:xfrm>
          <a:off x="443766" y="1109560"/>
          <a:ext cx="1475997" cy="7462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26312-4861-49A2-BD50-899BD2A2E9EF}">
      <dsp:nvSpPr>
        <dsp:cNvPr id="0" name=""/>
        <dsp:cNvSpPr/>
      </dsp:nvSpPr>
      <dsp:spPr>
        <a:xfrm>
          <a:off x="0" y="2127737"/>
          <a:ext cx="10980000" cy="1115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ИП Долгушина Е.С. - образование, студия интеллектуального развития, дополнительное образование детей и взрослых</a:t>
          </a: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2019 год - 103 194,00 рублей                                                   2020 год - 60 109,00 рублей</a:t>
          </a:r>
          <a:endParaRPr lang="ru-RU" sz="1400" b="1" u="sng" kern="1200" dirty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2279764" y="2127737"/>
        <a:ext cx="8700235" cy="1115999"/>
      </dsp:txXfrm>
    </dsp:sp>
    <dsp:sp modelId="{158582EA-5894-489E-91E2-D04B68574F0C}">
      <dsp:nvSpPr>
        <dsp:cNvPr id="0" name=""/>
        <dsp:cNvSpPr/>
      </dsp:nvSpPr>
      <dsp:spPr>
        <a:xfrm>
          <a:off x="461762" y="2308932"/>
          <a:ext cx="1440005" cy="753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99F54-EAAF-4753-B65A-5E02BDDD8060}">
      <dsp:nvSpPr>
        <dsp:cNvPr id="0" name=""/>
        <dsp:cNvSpPr/>
      </dsp:nvSpPr>
      <dsp:spPr>
        <a:xfrm>
          <a:off x="0" y="3327501"/>
          <a:ext cx="10980000" cy="880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ИП Сухушина Е.Н. - социальное обслуживание,  оказание консалтинговых, туристических услуг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2019 год - 31 837,00 рублей                                               2020 год - 9 796,00 рублей</a:t>
          </a:r>
          <a:endParaRPr lang="ru-RU" sz="1400" b="1" u="sng" kern="1200" dirty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>
            <a:solidFill>
              <a:srgbClr val="5B9BD5">
                <a:lumMod val="50000"/>
              </a:srgb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2279764" y="3327501"/>
        <a:ext cx="8700235" cy="880352"/>
      </dsp:txXfrm>
    </dsp:sp>
    <dsp:sp modelId="{7314CE20-D64C-4B3F-A7F9-384A8D28CA7D}">
      <dsp:nvSpPr>
        <dsp:cNvPr id="0" name=""/>
        <dsp:cNvSpPr/>
      </dsp:nvSpPr>
      <dsp:spPr>
        <a:xfrm>
          <a:off x="461762" y="3390873"/>
          <a:ext cx="1440005" cy="753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3C324-8604-432E-9231-6D0E4051D88A}">
      <dsp:nvSpPr>
        <dsp:cNvPr id="0" name=""/>
        <dsp:cNvSpPr/>
      </dsp:nvSpPr>
      <dsp:spPr>
        <a:xfrm>
          <a:off x="0" y="4295874"/>
          <a:ext cx="10980000" cy="83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none" kern="1200" dirty="0" smtClean="0">
            <a:solidFill>
              <a:schemeClr val="bg1">
                <a:lumMod val="95000"/>
              </a:scheme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ИП Щербинин К.Н. - социальное обслуживание, служба  предоставления  услуг «Забота»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bg1">
                  <a:lumMod val="9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             </a:t>
          </a: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Сумма полученных средств в бюджет города от аренды имущества: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5B9BD5">
                  <a:lumMod val="50000"/>
                </a:srgb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rPr>
            <a:t>                                                                  2019 год - 33 954,30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none" kern="1200" dirty="0">
            <a:solidFill>
              <a:schemeClr val="bg1">
                <a:lumMod val="95000"/>
              </a:schemeClr>
            </a:solidFill>
            <a:latin typeface="DIN Pro Bold" panose="020B0804020101020102" pitchFamily="34" charset="0"/>
            <a:ea typeface="+mn-ea"/>
            <a:cs typeface="DIN Pro Bold" panose="020B0804020101020102" pitchFamily="34" charset="0"/>
          </a:endParaRPr>
        </a:p>
      </dsp:txBody>
      <dsp:txXfrm>
        <a:off x="2279764" y="4295874"/>
        <a:ext cx="8700235" cy="832690"/>
      </dsp:txXfrm>
    </dsp:sp>
    <dsp:sp modelId="{0626D4DB-D1A3-4085-92E7-AEEFC0AB6433}">
      <dsp:nvSpPr>
        <dsp:cNvPr id="0" name=""/>
        <dsp:cNvSpPr/>
      </dsp:nvSpPr>
      <dsp:spPr>
        <a:xfrm>
          <a:off x="424562" y="4408879"/>
          <a:ext cx="1449052" cy="6594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4E5CEB1D-FB97-46E1-8D7E-BEA48008E88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5BA92472-32CD-4870-AC3D-0645EA61C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8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6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4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9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0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4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2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2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518E-D9A4-4DA3-AAFD-BC3CD6AF8543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F312-F016-42C2-AFF1-58166DE0D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7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1.emf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32" y="0"/>
            <a:ext cx="12226816" cy="70624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3961" y="1"/>
            <a:ext cx="7154081" cy="7062417"/>
          </a:xfrm>
          <a:prstGeom prst="rect">
            <a:avLst/>
          </a:prstGeom>
          <a:gradFill>
            <a:gsLst>
              <a:gs pos="100000">
                <a:srgbClr val="248FDB"/>
              </a:gs>
              <a:gs pos="0">
                <a:srgbClr val="60D5C5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519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727953"/>
              </p:ext>
            </p:extLst>
          </p:nvPr>
        </p:nvGraphicFramePr>
        <p:xfrm>
          <a:off x="215924" y="91052"/>
          <a:ext cx="757443" cy="95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CorelDRAW" r:id="rId4" imgW="1593961" imgH="2009496" progId="CorelDraw.Graphic.18">
                  <p:embed/>
                </p:oleObj>
              </mc:Choice>
              <mc:Fallback>
                <p:oleObj name="CorelDRAW" r:id="rId4" imgW="1593961" imgH="2009496" progId="CorelDraw.Graphic.18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924" y="91052"/>
                        <a:ext cx="757443" cy="955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70691" y="1371721"/>
            <a:ext cx="900192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Доклад главы города Мегиона</a:t>
            </a:r>
          </a:p>
          <a:p>
            <a:r>
              <a:rPr lang="ru-RU" sz="4400" b="1" i="1" dirty="0" smtClean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о взаимодействии с инвесторами</a:t>
            </a:r>
          </a:p>
          <a:p>
            <a:r>
              <a:rPr lang="ru-RU" sz="3450" b="1" i="1" dirty="0" smtClean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по реализации инвестиционных проектов</a:t>
            </a:r>
            <a:endParaRPr lang="ru-RU" sz="345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394" y="85696"/>
            <a:ext cx="4148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 w="9525">
                  <a:noFill/>
                  <a:prstDash val="solid"/>
                </a:ln>
                <a:solidFill>
                  <a:srgbClr val="248FDB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городской округ город Мегион</a:t>
            </a:r>
          </a:p>
        </p:txBody>
      </p:sp>
    </p:spTree>
    <p:extLst>
      <p:ext uri="{BB962C8B-B14F-4D97-AF65-F5344CB8AC3E}">
        <p14:creationId xmlns:p14="http://schemas.microsoft.com/office/powerpoint/2010/main" val="32991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272" cy="6917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28705" y="3466694"/>
            <a:ext cx="3391097" cy="271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4"/>
          <p:cNvSpPr>
            <a:spLocks noGrp="1"/>
          </p:cNvSpPr>
          <p:nvPr>
            <p:ph idx="1"/>
          </p:nvPr>
        </p:nvSpPr>
        <p:spPr>
          <a:xfrm>
            <a:off x="787761" y="30698"/>
            <a:ext cx="10492610" cy="9820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b="1" i="1" dirty="0" smtClean="0">
              <a:ln w="952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  <a:p>
            <a:pPr marL="0" indent="0" algn="ctr">
              <a:buNone/>
            </a:pPr>
            <a:r>
              <a:rPr lang="ru-RU" sz="1600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ИНВЕСТИЦИОННЫЙ КЛИМАТ </a:t>
            </a:r>
            <a:endParaRPr lang="ru-RU" sz="1600" b="1" i="1" dirty="0">
              <a:ln w="952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4" y="114857"/>
            <a:ext cx="517725" cy="64783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739290" y="4318890"/>
            <a:ext cx="3440117" cy="1721565"/>
            <a:chOff x="961911" y="3620294"/>
            <a:chExt cx="4639258" cy="250397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F3B0975-1815-490D-96E8-C9A8628DA816}"/>
                </a:ext>
              </a:extLst>
            </p:cNvPr>
            <p:cNvSpPr/>
            <p:nvPr/>
          </p:nvSpPr>
          <p:spPr bwMode="auto">
            <a:xfrm>
              <a:off x="2776001" y="3620294"/>
              <a:ext cx="868363" cy="873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2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314" y="4264169"/>
              <a:ext cx="1546652" cy="145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EBBBAE1-4A92-4255-A930-7A582A1E2612}"/>
                </a:ext>
              </a:extLst>
            </p:cNvPr>
            <p:cNvSpPr/>
            <p:nvPr/>
          </p:nvSpPr>
          <p:spPr bwMode="auto">
            <a:xfrm>
              <a:off x="4359128" y="3823512"/>
              <a:ext cx="869950" cy="11619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TextBox 51"/>
            <p:cNvSpPr txBox="1">
              <a:spLocks noChangeArrowheads="1"/>
            </p:cNvSpPr>
            <p:nvPr/>
          </p:nvSpPr>
          <p:spPr bwMode="auto">
            <a:xfrm>
              <a:off x="4438681" y="3835113"/>
              <a:ext cx="922570" cy="6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chemeClr val="bg1"/>
                  </a:solidFill>
                  <a:latin typeface="Akrobat Black"/>
                </a:rPr>
                <a:t>22</a:t>
              </a:r>
              <a:endParaRPr lang="ru-RU" sz="2400" dirty="0">
                <a:solidFill>
                  <a:schemeClr val="bg1"/>
                </a:solidFill>
                <a:latin typeface="Akrobat Black"/>
              </a:endParaRPr>
            </a:p>
          </p:txBody>
        </p:sp>
        <p:sp>
          <p:nvSpPr>
            <p:cNvPr id="25" name="TextBox 38"/>
            <p:cNvSpPr txBox="1">
              <a:spLocks noChangeArrowheads="1"/>
            </p:cNvSpPr>
            <p:nvPr/>
          </p:nvSpPr>
          <p:spPr bwMode="auto">
            <a:xfrm>
              <a:off x="1146090" y="3666948"/>
              <a:ext cx="999203" cy="6714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chemeClr val="bg1"/>
                  </a:solidFill>
                  <a:latin typeface="Akrobat Black"/>
                </a:rPr>
                <a:t> 21</a:t>
              </a:r>
              <a:endParaRPr lang="ru-RU" sz="2400" dirty="0">
                <a:solidFill>
                  <a:schemeClr val="bg1"/>
                </a:solidFill>
                <a:latin typeface="Akrobat Black"/>
              </a:endParaRPr>
            </a:p>
          </p:txBody>
        </p:sp>
        <p:sp>
          <p:nvSpPr>
            <p:cNvPr id="26" name="TextBox 41"/>
            <p:cNvSpPr txBox="1">
              <a:spLocks noChangeArrowheads="1"/>
            </p:cNvSpPr>
            <p:nvPr/>
          </p:nvSpPr>
          <p:spPr bwMode="auto">
            <a:xfrm>
              <a:off x="2845481" y="3629673"/>
              <a:ext cx="942963" cy="6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chemeClr val="bg1"/>
                  </a:solidFill>
                  <a:latin typeface="Akrobat Black"/>
                </a:rPr>
                <a:t>19</a:t>
              </a:r>
              <a:endParaRPr lang="ru-RU" sz="2400" dirty="0">
                <a:solidFill>
                  <a:schemeClr val="bg1"/>
                </a:solidFill>
                <a:latin typeface="Akrobat Black"/>
              </a:endParaRPr>
            </a:p>
          </p:txBody>
        </p:sp>
        <p:pic>
          <p:nvPicPr>
            <p:cNvPr id="27" name="Рисунок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911" y="4072609"/>
              <a:ext cx="1438002" cy="1686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261" y="4191494"/>
              <a:ext cx="1632908" cy="1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75"/>
            <p:cNvSpPr txBox="1">
              <a:spLocks noChangeArrowheads="1"/>
            </p:cNvSpPr>
            <p:nvPr/>
          </p:nvSpPr>
          <p:spPr bwMode="auto">
            <a:xfrm>
              <a:off x="3940748" y="5631850"/>
              <a:ext cx="1632908" cy="4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201</a:t>
              </a:r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9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 год</a:t>
              </a: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61"/>
            <p:cNvSpPr txBox="1">
              <a:spLocks noChangeArrowheads="1"/>
            </p:cNvSpPr>
            <p:nvPr/>
          </p:nvSpPr>
          <p:spPr bwMode="auto">
            <a:xfrm>
              <a:off x="1128089" y="4510225"/>
              <a:ext cx="1150990" cy="76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sz="1400" dirty="0" smtClean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</a:t>
              </a:r>
              <a:r>
                <a:rPr lang="en-US" sz="1400" dirty="0" smtClean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16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61"/>
            <p:cNvSpPr txBox="1">
              <a:spLocks noChangeArrowheads="1"/>
            </p:cNvSpPr>
            <p:nvPr/>
          </p:nvSpPr>
          <p:spPr bwMode="auto">
            <a:xfrm>
              <a:off x="962525" y="5631849"/>
              <a:ext cx="1438004" cy="49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201</a:t>
              </a:r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7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 год</a:t>
              </a:r>
            </a:p>
          </p:txBody>
        </p:sp>
        <p:sp>
          <p:nvSpPr>
            <p:cNvPr id="32" name="TextBox 61"/>
            <p:cNvSpPr txBox="1">
              <a:spLocks noChangeArrowheads="1"/>
            </p:cNvSpPr>
            <p:nvPr/>
          </p:nvSpPr>
          <p:spPr bwMode="auto">
            <a:xfrm>
              <a:off x="2584595" y="5631849"/>
              <a:ext cx="1254771" cy="49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201</a:t>
              </a:r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8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 год</a:t>
              </a:r>
            </a:p>
          </p:txBody>
        </p:sp>
        <p:sp>
          <p:nvSpPr>
            <p:cNvPr id="33" name="TextBox 61"/>
            <p:cNvSpPr txBox="1">
              <a:spLocks noChangeArrowheads="1"/>
            </p:cNvSpPr>
            <p:nvPr/>
          </p:nvSpPr>
          <p:spPr bwMode="auto">
            <a:xfrm>
              <a:off x="2696402" y="4521682"/>
              <a:ext cx="1027559" cy="107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400" dirty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С </a:t>
              </a:r>
            </a:p>
            <a:p>
              <a:pPr algn="ctr"/>
              <a:r>
                <a:rPr lang="ru-RU" sz="1400" dirty="0" smtClean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61"/>
            <p:cNvSpPr txBox="1">
              <a:spLocks noChangeArrowheads="1"/>
            </p:cNvSpPr>
            <p:nvPr/>
          </p:nvSpPr>
          <p:spPr bwMode="auto">
            <a:xfrm>
              <a:off x="4296433" y="4566743"/>
              <a:ext cx="995341" cy="76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sz="1400" dirty="0" smtClean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</a:t>
              </a:r>
              <a:endParaRPr lang="en-US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dirty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1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155947232"/>
              </p:ext>
            </p:extLst>
          </p:nvPr>
        </p:nvGraphicFramePr>
        <p:xfrm>
          <a:off x="655469" y="2562864"/>
          <a:ext cx="5338746" cy="397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Заголовок 1"/>
          <p:cNvSpPr txBox="1">
            <a:spLocks/>
          </p:cNvSpPr>
          <p:nvPr/>
        </p:nvSpPr>
        <p:spPr>
          <a:xfrm>
            <a:off x="7629497" y="1813786"/>
            <a:ext cx="3659705" cy="1394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Место в Рейтинге городского округа город Мегион по обеспечению условий благоприятного инвестиционного климата и содействию развитию конкуренции 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955714" y="1503102"/>
            <a:ext cx="4605251" cy="100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Объем инвестиций на одного жителя составил </a:t>
            </a:r>
          </a:p>
          <a:p>
            <a:pPr algn="ctr"/>
            <a:r>
              <a:rPr lang="ru-RU" sz="1600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rPr>
              <a:t>545,06 тыс. рублей</a:t>
            </a:r>
            <a:endParaRPr lang="ru-RU" sz="1600" b="1" i="1" dirty="0">
              <a:ln w="952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2" y="0"/>
            <a:ext cx="12233272" cy="6917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6809" y="2256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Внедрение </a:t>
            </a:r>
            <a:r>
              <a:rPr lang="ru-RU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успешных практик  </a:t>
            </a:r>
            <a:endParaRPr lang="ru-RU" b="1" i="1" dirty="0">
              <a:ln w="952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4254" y="1292006"/>
            <a:ext cx="3240000" cy="2268000"/>
          </a:xfrm>
          <a:prstGeom prst="roundRect">
            <a:avLst/>
          </a:prstGeom>
          <a:solidFill>
            <a:srgbClr val="64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государственных услуг в  сфере строительства в электронный вид и переход на межведомственное  электронное взаимодействие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4159" y="1188610"/>
            <a:ext cx="3536006" cy="6976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из любой точки мира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19" y="2025340"/>
            <a:ext cx="5057235" cy="7958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предоставления муниципальной услуги с исключением дублирующих процедур, запроса излишних документов, сокращением ее сроков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4159" y="2960247"/>
            <a:ext cx="5813693" cy="7958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процедуры (ее подробная и детальная регламентация на уровне административного регламента и возможность получения информации о ходе предоставления в режиме онлайн)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3" y="155616"/>
            <a:ext cx="575398" cy="7200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155919" y="4251553"/>
            <a:ext cx="2628891" cy="11208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Экономия  потребления тепловой энергии в 2019 году: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201,3 Гкал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67" y="4327415"/>
            <a:ext cx="2931774" cy="21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Скругленный прямоугольник 18"/>
          <p:cNvSpPr/>
          <p:nvPr/>
        </p:nvSpPr>
        <p:spPr>
          <a:xfrm>
            <a:off x="5155919" y="5584393"/>
            <a:ext cx="2925380" cy="11208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 потребления тепловой энергии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 2020 года: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21,0%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189,5 Гкал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5"/>
          <p:cNvSpPr txBox="1">
            <a:spLocks/>
          </p:cNvSpPr>
          <p:nvPr/>
        </p:nvSpPr>
        <p:spPr>
          <a:xfrm>
            <a:off x="890336" y="617622"/>
            <a:ext cx="9592607" cy="70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Планируемые к реализации инвестиционные проекты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10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2542" y="112638"/>
            <a:ext cx="674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Реализованные и реализуемые инвестиционные проекты</a:t>
            </a:r>
            <a:endParaRPr lang="ru-RU" sz="2000" b="1" i="1" dirty="0">
              <a:ln w="952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02577"/>
              </p:ext>
            </p:extLst>
          </p:nvPr>
        </p:nvGraphicFramePr>
        <p:xfrm>
          <a:off x="46249" y="76675"/>
          <a:ext cx="570996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CorelDRAW" r:id="rId4" imgW="1593961" imgH="2009496" progId="CorelDraw.Graphic.18">
                  <p:embed/>
                </p:oleObj>
              </mc:Choice>
              <mc:Fallback>
                <p:oleObj name="CorelDRAW" r:id="rId4" imgW="1593961" imgH="2009496" progId="CorelDraw.Graphic.18">
                  <p:embed/>
                  <p:pic>
                    <p:nvPicPr>
                      <p:cNvPr id="54" name="Объект 5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49" y="76675"/>
                        <a:ext cx="570996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1747" y="4468504"/>
            <a:ext cx="4281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инвестиционных проектов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 - 799, 7 млн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– 84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поступлений – 6 750,8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8" y="931637"/>
            <a:ext cx="2736000" cy="205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04" y="932584"/>
            <a:ext cx="2741569" cy="20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73" y="3106206"/>
            <a:ext cx="1344000" cy="100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22" y="3106206"/>
            <a:ext cx="1344000" cy="100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8" y="3107422"/>
            <a:ext cx="1355183" cy="100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" y="3107464"/>
            <a:ext cx="1344000" cy="100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4725" y="3724060"/>
            <a:ext cx="3369357" cy="237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2247" y="4758267"/>
            <a:ext cx="1834771" cy="16329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2247" y="3651685"/>
            <a:ext cx="1834771" cy="12603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878" y="932584"/>
            <a:ext cx="52815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ПРОЕКТЫ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инвестиционных проекта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1.Школа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1600 учащихся по адресу г.Мегион XX микрорайон (Общеобразовательная организация с углубленным изучением отдельных предметов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универсальной безбарьерной средой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2.Аллея Славы;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3.Аллея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Славы;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 - 2 504,5 млн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– 200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поступлений – 26 668,6 тыс. рублей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" y="0"/>
            <a:ext cx="12233272" cy="6917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0472" y="496272"/>
            <a:ext cx="6383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Планируемые </a:t>
            </a:r>
            <a:r>
              <a:rPr lang="ru-RU" sz="2000" b="1" i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к реализации </a:t>
            </a:r>
            <a:r>
              <a:rPr lang="ru-RU" sz="2000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инвестиционные проекты</a:t>
            </a:r>
            <a:endParaRPr lang="ru-RU" sz="2000" b="1" i="1" dirty="0">
              <a:ln w="952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620120"/>
              </p:ext>
            </p:extLst>
          </p:nvPr>
        </p:nvGraphicFramePr>
        <p:xfrm>
          <a:off x="182878" y="137286"/>
          <a:ext cx="570996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orelDRAW" r:id="rId4" imgW="1593961" imgH="2009496" progId="CorelDraw.Graphic.18">
                  <p:embed/>
                </p:oleObj>
              </mc:Choice>
              <mc:Fallback>
                <p:oleObj name="CorelDRAW" r:id="rId4" imgW="1593961" imgH="2009496" progId="CorelDraw.Graphic.18">
                  <p:embed/>
                  <p:pic>
                    <p:nvPicPr>
                      <p:cNvPr id="29" name="Объект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78" y="137286"/>
                        <a:ext cx="570996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250" y="2779990"/>
            <a:ext cx="4492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69147037"/>
              </p:ext>
            </p:extLst>
          </p:nvPr>
        </p:nvGraphicFramePr>
        <p:xfrm>
          <a:off x="182878" y="1406187"/>
          <a:ext cx="11687695" cy="500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5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</p:nvPr>
        </p:nvGraphicFramePr>
        <p:xfrm>
          <a:off x="838200" y="2484594"/>
          <a:ext cx="5181601" cy="3033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832">
                  <a:extLst>
                    <a:ext uri="{9D8B030D-6E8A-4147-A177-3AD203B41FA5}">
                      <a16:colId xmlns:a16="http://schemas.microsoft.com/office/drawing/2014/main" val="2722432311"/>
                    </a:ext>
                  </a:extLst>
                </a:gridCol>
                <a:gridCol w="642912">
                  <a:extLst>
                    <a:ext uri="{9D8B030D-6E8A-4147-A177-3AD203B41FA5}">
                      <a16:colId xmlns:a16="http://schemas.microsoft.com/office/drawing/2014/main" val="465225387"/>
                    </a:ext>
                  </a:extLst>
                </a:gridCol>
                <a:gridCol w="517642">
                  <a:extLst>
                    <a:ext uri="{9D8B030D-6E8A-4147-A177-3AD203B41FA5}">
                      <a16:colId xmlns:a16="http://schemas.microsoft.com/office/drawing/2014/main" val="4206779410"/>
                    </a:ext>
                  </a:extLst>
                </a:gridCol>
                <a:gridCol w="573548">
                  <a:extLst>
                    <a:ext uri="{9D8B030D-6E8A-4147-A177-3AD203B41FA5}">
                      <a16:colId xmlns:a16="http://schemas.microsoft.com/office/drawing/2014/main" val="1192890202"/>
                    </a:ext>
                  </a:extLst>
                </a:gridCol>
                <a:gridCol w="573548">
                  <a:extLst>
                    <a:ext uri="{9D8B030D-6E8A-4147-A177-3AD203B41FA5}">
                      <a16:colId xmlns:a16="http://schemas.microsoft.com/office/drawing/2014/main" val="2387779793"/>
                    </a:ext>
                  </a:extLst>
                </a:gridCol>
                <a:gridCol w="308170">
                  <a:extLst>
                    <a:ext uri="{9D8B030D-6E8A-4147-A177-3AD203B41FA5}">
                      <a16:colId xmlns:a16="http://schemas.microsoft.com/office/drawing/2014/main" val="2845713228"/>
                    </a:ext>
                  </a:extLst>
                </a:gridCol>
                <a:gridCol w="455180">
                  <a:extLst>
                    <a:ext uri="{9D8B030D-6E8A-4147-A177-3AD203B41FA5}">
                      <a16:colId xmlns:a16="http://schemas.microsoft.com/office/drawing/2014/main" val="3283904371"/>
                    </a:ext>
                  </a:extLst>
                </a:gridCol>
                <a:gridCol w="668104">
                  <a:extLst>
                    <a:ext uri="{9D8B030D-6E8A-4147-A177-3AD203B41FA5}">
                      <a16:colId xmlns:a16="http://schemas.microsoft.com/office/drawing/2014/main" val="1353581899"/>
                    </a:ext>
                  </a:extLst>
                </a:gridCol>
                <a:gridCol w="635665">
                  <a:extLst>
                    <a:ext uri="{9D8B030D-6E8A-4147-A177-3AD203B41FA5}">
                      <a16:colId xmlns:a16="http://schemas.microsoft.com/office/drawing/2014/main" val="3949438859"/>
                    </a:ext>
                  </a:extLst>
                </a:gridCol>
              </a:tblGrid>
              <a:tr h="248468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Местоположение, кадастровый номер земельного участка, общая площадь, га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Функциональное назначение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Инженерная инфраструктура на площадке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Планируемый экономический эффект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 dirty="0" err="1">
                          <a:effectLst/>
                        </a:rPr>
                        <a:t>Обре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 dirty="0" err="1">
                          <a:effectLst/>
                        </a:rPr>
                        <a:t>ме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effectLst/>
                        </a:rPr>
                        <a:t>нение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Информация на инвестиционной карте Югры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Возможные меры поддержки со стороны муниципального образования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Реализованные мероприятия по поиску инвесторов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extLst>
                  <a:ext uri="{0D108BD9-81ED-4DB2-BD59-A6C34878D82A}">
                    <a16:rowId xmlns:a16="http://schemas.microsoft.com/office/drawing/2014/main" val="1302174781"/>
                  </a:ext>
                </a:extLst>
              </a:tr>
              <a:tr h="331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Количество рабочих мест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Объем налоговых поступлений (тыс. руб.)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91678"/>
                  </a:ext>
                </a:extLst>
              </a:tr>
              <a:tr h="45718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20 микрорайон, г.Мегион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86:19:0010418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S=</a:t>
                      </a:r>
                      <a:r>
                        <a:rPr lang="ru-RU" sz="700" kern="1200">
                          <a:effectLst/>
                        </a:rPr>
                        <a:t>2,7339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Для строительства школы на 1600 мест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Обеспечена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18 556,6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Организацион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но-</a:t>
                      </a:r>
                      <a:r>
                        <a:rPr lang="ru-RU" sz="700" kern="1200" dirty="0" err="1">
                          <a:effectLst/>
                        </a:rPr>
                        <a:t>консультацион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ная поддержка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Переговоры, встречи с потенциальными инвесторами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extLst>
                  <a:ext uri="{0D108BD9-81ED-4DB2-BD59-A6C34878D82A}">
                    <a16:rowId xmlns:a16="http://schemas.microsoft.com/office/drawing/2014/main" val="665483519"/>
                  </a:ext>
                </a:extLst>
              </a:tr>
              <a:tr h="496937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11 </a:t>
                      </a:r>
                      <a:r>
                        <a:rPr lang="ru-RU" sz="700" kern="1200" dirty="0" err="1">
                          <a:effectLst/>
                        </a:rPr>
                        <a:t>микрорайон,г.Мегион</a:t>
                      </a:r>
                      <a:r>
                        <a:rPr lang="ru-RU" sz="700" kern="1200" dirty="0">
                          <a:effectLst/>
                        </a:rPr>
                        <a:t>, ул.Ленина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86:19:0010411:146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S=</a:t>
                      </a:r>
                      <a:r>
                        <a:rPr lang="ru-RU" sz="700" kern="1200" dirty="0">
                          <a:effectLst/>
                        </a:rPr>
                        <a:t>0,3212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Для  строительства 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Парковой зоны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Обеспечена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Проектом 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 предусмот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рено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Проектом 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 предусмот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рено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Организацион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но-</a:t>
                      </a:r>
                      <a:r>
                        <a:rPr lang="ru-RU" sz="700" kern="1200" dirty="0" err="1">
                          <a:effectLst/>
                        </a:rPr>
                        <a:t>консультацион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ная поддержка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Переговоры, встречи с потенциальными инвесторами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extLst>
                  <a:ext uri="{0D108BD9-81ED-4DB2-BD59-A6C34878D82A}">
                    <a16:rowId xmlns:a16="http://schemas.microsoft.com/office/drawing/2014/main" val="1719965294"/>
                  </a:ext>
                </a:extLst>
              </a:tr>
              <a:tr h="54663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Проспект Победы, 18 микрорайон, г.Мегион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86:19:0010416:75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S=1,3439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Для  строительства </a:t>
                      </a:r>
                      <a:r>
                        <a:rPr lang="ru-RU" sz="600">
                          <a:effectLst/>
                        </a:rPr>
                        <a:t>Спортивного комплекса с игровым залом и залом бокса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Обеспечена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909,2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Организацион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но-</a:t>
                      </a:r>
                      <a:r>
                        <a:rPr lang="ru-RU" sz="700" kern="1200" dirty="0" err="1">
                          <a:effectLst/>
                        </a:rPr>
                        <a:t>консультацион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ная поддержка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Переговоры, встречи с потенциальными инвесторами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extLst>
                  <a:ext uri="{0D108BD9-81ED-4DB2-BD59-A6C34878D82A}">
                    <a16:rowId xmlns:a16="http://schemas.microsoft.com/office/drawing/2014/main" val="1563922162"/>
                  </a:ext>
                </a:extLst>
              </a:tr>
              <a:tr h="496937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а/д Нижневартовск-Сургут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86:19:0030103:124, 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S=1,0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Для  строительства объектов придорожного  сервиса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Обеспечена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609,1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Организацион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но-консультационная поддержка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Переговоры, встречи с потенциальными инвесторами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extLst>
                  <a:ext uri="{0D108BD9-81ED-4DB2-BD59-A6C34878D82A}">
                    <a16:rowId xmlns:a16="http://schemas.microsoft.com/office/drawing/2014/main" val="4201775472"/>
                  </a:ext>
                </a:extLst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6172200" y="2484594"/>
          <a:ext cx="5181601" cy="3033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832">
                  <a:extLst>
                    <a:ext uri="{9D8B030D-6E8A-4147-A177-3AD203B41FA5}">
                      <a16:colId xmlns:a16="http://schemas.microsoft.com/office/drawing/2014/main" val="730744417"/>
                    </a:ext>
                  </a:extLst>
                </a:gridCol>
                <a:gridCol w="642912">
                  <a:extLst>
                    <a:ext uri="{9D8B030D-6E8A-4147-A177-3AD203B41FA5}">
                      <a16:colId xmlns:a16="http://schemas.microsoft.com/office/drawing/2014/main" val="3644829849"/>
                    </a:ext>
                  </a:extLst>
                </a:gridCol>
                <a:gridCol w="517642">
                  <a:extLst>
                    <a:ext uri="{9D8B030D-6E8A-4147-A177-3AD203B41FA5}">
                      <a16:colId xmlns:a16="http://schemas.microsoft.com/office/drawing/2014/main" val="4195530247"/>
                    </a:ext>
                  </a:extLst>
                </a:gridCol>
                <a:gridCol w="573548">
                  <a:extLst>
                    <a:ext uri="{9D8B030D-6E8A-4147-A177-3AD203B41FA5}">
                      <a16:colId xmlns:a16="http://schemas.microsoft.com/office/drawing/2014/main" val="2811695670"/>
                    </a:ext>
                  </a:extLst>
                </a:gridCol>
                <a:gridCol w="573548">
                  <a:extLst>
                    <a:ext uri="{9D8B030D-6E8A-4147-A177-3AD203B41FA5}">
                      <a16:colId xmlns:a16="http://schemas.microsoft.com/office/drawing/2014/main" val="2131344471"/>
                    </a:ext>
                  </a:extLst>
                </a:gridCol>
                <a:gridCol w="308170">
                  <a:extLst>
                    <a:ext uri="{9D8B030D-6E8A-4147-A177-3AD203B41FA5}">
                      <a16:colId xmlns:a16="http://schemas.microsoft.com/office/drawing/2014/main" val="145937949"/>
                    </a:ext>
                  </a:extLst>
                </a:gridCol>
                <a:gridCol w="455180">
                  <a:extLst>
                    <a:ext uri="{9D8B030D-6E8A-4147-A177-3AD203B41FA5}">
                      <a16:colId xmlns:a16="http://schemas.microsoft.com/office/drawing/2014/main" val="3582776248"/>
                    </a:ext>
                  </a:extLst>
                </a:gridCol>
                <a:gridCol w="668104">
                  <a:extLst>
                    <a:ext uri="{9D8B030D-6E8A-4147-A177-3AD203B41FA5}">
                      <a16:colId xmlns:a16="http://schemas.microsoft.com/office/drawing/2014/main" val="3215194132"/>
                    </a:ext>
                  </a:extLst>
                </a:gridCol>
                <a:gridCol w="635665">
                  <a:extLst>
                    <a:ext uri="{9D8B030D-6E8A-4147-A177-3AD203B41FA5}">
                      <a16:colId xmlns:a16="http://schemas.microsoft.com/office/drawing/2014/main" val="2588570048"/>
                    </a:ext>
                  </a:extLst>
                </a:gridCol>
              </a:tblGrid>
              <a:tr h="248468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Местоположение, кадастровый номер земельного участка, общая площадь, га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Функциональное назначение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Инженерная инфраструктура на площадке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Планируемый экономический эффект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 dirty="0" err="1">
                          <a:effectLst/>
                        </a:rPr>
                        <a:t>Обре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 dirty="0" err="1">
                          <a:effectLst/>
                        </a:rPr>
                        <a:t>ме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effectLst/>
                        </a:rPr>
                        <a:t>нение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Информация на инвестиционной карте Югры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Возможные меры поддержки со стороны муниципального образования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Реализованные мероприятия по поиску инвесторов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extLst>
                  <a:ext uri="{0D108BD9-81ED-4DB2-BD59-A6C34878D82A}">
                    <a16:rowId xmlns:a16="http://schemas.microsoft.com/office/drawing/2014/main" val="113156632"/>
                  </a:ext>
                </a:extLst>
              </a:tr>
              <a:tr h="331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Количество рабочих мест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500" kern="1200">
                          <a:effectLst/>
                        </a:rPr>
                        <a:t>Объем налоговых поступлений (тыс. руб.)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520938"/>
                  </a:ext>
                </a:extLst>
              </a:tr>
              <a:tr h="45718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20 микрорайон, г.Мегион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86:19:0010418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S=</a:t>
                      </a:r>
                      <a:r>
                        <a:rPr lang="ru-RU" sz="700" kern="1200">
                          <a:effectLst/>
                        </a:rPr>
                        <a:t>2,7339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Для строительства школы на 1600 мест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Обеспечена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18 556,6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Организацион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но-</a:t>
                      </a:r>
                      <a:r>
                        <a:rPr lang="ru-RU" sz="700" kern="1200" dirty="0" err="1">
                          <a:effectLst/>
                        </a:rPr>
                        <a:t>консультацион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ная поддержка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Переговоры, встречи с потенциальными инвесторами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extLst>
                  <a:ext uri="{0D108BD9-81ED-4DB2-BD59-A6C34878D82A}">
                    <a16:rowId xmlns:a16="http://schemas.microsoft.com/office/drawing/2014/main" val="2958636600"/>
                  </a:ext>
                </a:extLst>
              </a:tr>
              <a:tr h="496937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11 </a:t>
                      </a:r>
                      <a:r>
                        <a:rPr lang="ru-RU" sz="700" kern="1200" dirty="0" err="1">
                          <a:effectLst/>
                        </a:rPr>
                        <a:t>микрорайон,г.Мегион</a:t>
                      </a:r>
                      <a:r>
                        <a:rPr lang="ru-RU" sz="700" kern="1200" dirty="0">
                          <a:effectLst/>
                        </a:rPr>
                        <a:t>, ул.Ленина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86:19:0010411:146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S=</a:t>
                      </a:r>
                      <a:r>
                        <a:rPr lang="ru-RU" sz="700" kern="1200" dirty="0">
                          <a:effectLst/>
                        </a:rPr>
                        <a:t>0,3212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Для  строительства 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Парковой зоны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Обеспечена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Проектом 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 предусмот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рено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Проектом 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 предусмот</a:t>
                      </a:r>
                      <a:endParaRPr lang="ru-RU" sz="600" dirty="0"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рено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Организацион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но-</a:t>
                      </a:r>
                      <a:r>
                        <a:rPr lang="ru-RU" sz="700" kern="1200" dirty="0" err="1">
                          <a:effectLst/>
                        </a:rPr>
                        <a:t>консультацион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ная поддержка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Переговоры, встречи с потенциальными инвесторами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extLst>
                  <a:ext uri="{0D108BD9-81ED-4DB2-BD59-A6C34878D82A}">
                    <a16:rowId xmlns:a16="http://schemas.microsoft.com/office/drawing/2014/main" val="790128859"/>
                  </a:ext>
                </a:extLst>
              </a:tr>
              <a:tr h="54663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Проспект Победы, 18 микрорайон, г.Мегион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86:19:0010416:75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S=1,3439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Для  строительства </a:t>
                      </a:r>
                      <a:r>
                        <a:rPr lang="ru-RU" sz="600">
                          <a:effectLst/>
                        </a:rPr>
                        <a:t>Спортивного комплекса с игровым залом и залом бокса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Обеспечена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909,2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Организацион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но-</a:t>
                      </a:r>
                      <a:r>
                        <a:rPr lang="ru-RU" sz="700" kern="1200" dirty="0" err="1">
                          <a:effectLst/>
                        </a:rPr>
                        <a:t>консультацион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ная поддержка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Переговоры, встречи с потенциальными инвесторами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extLst>
                  <a:ext uri="{0D108BD9-81ED-4DB2-BD59-A6C34878D82A}">
                    <a16:rowId xmlns:a16="http://schemas.microsoft.com/office/drawing/2014/main" val="810591038"/>
                  </a:ext>
                </a:extLst>
              </a:tr>
              <a:tr h="496937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а/д Нижневартовск-Сургут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86:19:0030103:124, </a:t>
                      </a:r>
                      <a:endParaRPr lang="ru-RU" sz="600">
                        <a:effectLst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S=1,0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Для  строительства объектов придорожного  сервиса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Обеспечена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609,1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Организацион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но-консультационная поддержка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Переговоры, встречи с потенциальными инвесторами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0" marR="37270" marT="0" marB="0"/>
                </a:tc>
                <a:extLst>
                  <a:ext uri="{0D108BD9-81ED-4DB2-BD59-A6C34878D82A}">
                    <a16:rowId xmlns:a16="http://schemas.microsoft.com/office/drawing/2014/main" val="237499393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1001" y="236633"/>
            <a:ext cx="10045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Инвестиционные </a:t>
            </a:r>
            <a:r>
              <a:rPr lang="ru-RU" sz="2400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предложения </a:t>
            </a:r>
            <a:endParaRPr lang="ru-RU" sz="2262" b="1" i="1" dirty="0">
              <a:ln w="9525">
                <a:noFill/>
                <a:prstDash val="solid"/>
              </a:ln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2" y="176998"/>
            <a:ext cx="575398" cy="720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22438" y="1814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569835431"/>
              </p:ext>
            </p:extLst>
          </p:nvPr>
        </p:nvGraphicFramePr>
        <p:xfrm>
          <a:off x="175953" y="978021"/>
          <a:ext cx="11687695" cy="528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0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137342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9044" y="0"/>
            <a:ext cx="12241044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66995467"/>
              </p:ext>
            </p:extLst>
          </p:nvPr>
        </p:nvGraphicFramePr>
        <p:xfrm>
          <a:off x="470263" y="949234"/>
          <a:ext cx="10615747" cy="518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08663" y="268197"/>
            <a:ext cx="6662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Эффективность административных процедур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584" y="197140"/>
            <a:ext cx="575398" cy="7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851" y="1573491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96,9%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269" y="393627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342" y="2754883"/>
            <a:ext cx="89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100,0%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444" y="5117667"/>
            <a:ext cx="102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34,5%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44" y="0"/>
            <a:ext cx="1224104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2" y="176998"/>
            <a:ext cx="575398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2238" y="102074"/>
            <a:ext cx="10465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Информация о наличии в муниципальной практике за отчетный период проектов с применением договоров аренды, предусматривающих вложение частных инвестиций в арендованные объекты, </a:t>
            </a:r>
            <a:r>
              <a:rPr lang="ru-RU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            с </a:t>
            </a:r>
            <a:r>
              <a:rPr lang="ru-RU" b="1" i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обязательством сохранения целевого назначения  и использования объекта недвижимого имущества в  сферах:  образование, здравоохранение и социальное обслуживание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03702854"/>
              </p:ext>
            </p:extLst>
          </p:nvPr>
        </p:nvGraphicFramePr>
        <p:xfrm>
          <a:off x="483836" y="1559618"/>
          <a:ext cx="10980000" cy="512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8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04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2749" y="3244334"/>
            <a:ext cx="7547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СПАСИБО ЗА ВНИМАНИЕ !</a:t>
            </a:r>
            <a:endParaRPr lang="ru-RU" sz="4000" b="1" i="1" dirty="0">
              <a:ln w="952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7956</TotalTime>
  <Words>1200</Words>
  <Application>Microsoft Office PowerPoint</Application>
  <PresentationFormat>Широкоэкранный</PresentationFormat>
  <Paragraphs>329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Akrobat Black</vt:lpstr>
      <vt:lpstr>Arial</vt:lpstr>
      <vt:lpstr>Calibri</vt:lpstr>
      <vt:lpstr>Calibri Light</vt:lpstr>
      <vt:lpstr>DIN Pro Black</vt:lpstr>
      <vt:lpstr>DIN Pro Bold</vt:lpstr>
      <vt:lpstr>Times New Roman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рейтинг состояния инвестиционного климата в Ханты-Мансийском автономном округе - Югре</dc:title>
  <dc:creator>Овсянников Юрий Александрович</dc:creator>
  <cp:lastModifiedBy>Черникова Ольга Анатольевна</cp:lastModifiedBy>
  <cp:revision>371</cp:revision>
  <cp:lastPrinted>2019-08-15T11:47:08Z</cp:lastPrinted>
  <dcterms:created xsi:type="dcterms:W3CDTF">2018-12-20T12:28:57Z</dcterms:created>
  <dcterms:modified xsi:type="dcterms:W3CDTF">2020-07-24T07:45:20Z</dcterms:modified>
</cp:coreProperties>
</file>